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60" r:id="rId4"/>
    <p:sldMasterId id="214748366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y="6858000" cx="12192000"/>
  <p:notesSz cx="6858000" cy="9239250"/>
  <p:embeddedFontLst>
    <p:embeddedFont>
      <p:font typeface="Century Gothic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CenturyGothic-italic.fnt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21" Type="http://schemas.openxmlformats.org/officeDocument/2006/relationships/font" Target="fonts/CenturyGothic-boldItalic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2.xml"/><Relationship Id="rId19" Type="http://schemas.openxmlformats.org/officeDocument/2006/relationships/font" Target="fonts/CenturyGothic-bold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CenturyGothic-regular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2"/>
            <a:ext cx="2971800" cy="46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975" lIns="91975" spcFirstLastPara="1" rIns="91975" wrap="square" tIns="4597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2"/>
            <a:ext cx="2971800" cy="46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975" lIns="91975" spcFirstLastPara="1" rIns="91975" wrap="square" tIns="45975"/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58813" y="1154113"/>
            <a:ext cx="5540375" cy="3117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46388"/>
            <a:ext cx="5486400" cy="3637956"/>
          </a:xfrm>
          <a:prstGeom prst="rect">
            <a:avLst/>
          </a:prstGeom>
          <a:noFill/>
          <a:ln>
            <a:noFill/>
          </a:ln>
        </p:spPr>
        <p:txBody>
          <a:bodyPr anchorCtr="0" anchor="t" bIns="45975" lIns="91975" spcFirstLastPara="1" rIns="91975" wrap="square" tIns="4597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775685"/>
            <a:ext cx="2971800" cy="463566"/>
          </a:xfrm>
          <a:prstGeom prst="rect">
            <a:avLst/>
          </a:prstGeom>
          <a:noFill/>
          <a:ln>
            <a:noFill/>
          </a:ln>
        </p:spPr>
        <p:txBody>
          <a:bodyPr anchorCtr="0" anchor="b" bIns="45975" lIns="91975" spcFirstLastPara="1" rIns="91975" wrap="square" tIns="4597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775685"/>
            <a:ext cx="2971800" cy="463566"/>
          </a:xfrm>
          <a:prstGeom prst="rect">
            <a:avLst/>
          </a:prstGeom>
          <a:noFill/>
          <a:ln>
            <a:noFill/>
          </a:ln>
        </p:spPr>
        <p:txBody>
          <a:bodyPr anchorCtr="0" anchor="b" bIns="45975" lIns="91975" spcFirstLastPara="1" rIns="91975" wrap="square" tIns="45975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:notes"/>
          <p:cNvSpPr txBox="1"/>
          <p:nvPr>
            <p:ph idx="1" type="body"/>
          </p:nvPr>
        </p:nvSpPr>
        <p:spPr>
          <a:xfrm>
            <a:off x="685800" y="4446388"/>
            <a:ext cx="5486400" cy="3637956"/>
          </a:xfrm>
          <a:prstGeom prst="rect">
            <a:avLst/>
          </a:prstGeom>
        </p:spPr>
        <p:txBody>
          <a:bodyPr anchorCtr="0" anchor="t" bIns="45975" lIns="91975" spcFirstLastPara="1" rIns="91975" wrap="square" tIns="459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1:notes"/>
          <p:cNvSpPr/>
          <p:nvPr>
            <p:ph idx="2" type="sldImg"/>
          </p:nvPr>
        </p:nvSpPr>
        <p:spPr>
          <a:xfrm>
            <a:off x="658813" y="1154113"/>
            <a:ext cx="5540375" cy="3117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0:notes"/>
          <p:cNvSpPr txBox="1"/>
          <p:nvPr>
            <p:ph idx="1" type="body"/>
          </p:nvPr>
        </p:nvSpPr>
        <p:spPr>
          <a:xfrm>
            <a:off x="685800" y="4446388"/>
            <a:ext cx="5486400" cy="3637956"/>
          </a:xfrm>
          <a:prstGeom prst="rect">
            <a:avLst/>
          </a:prstGeom>
        </p:spPr>
        <p:txBody>
          <a:bodyPr anchorCtr="0" anchor="t" bIns="45975" lIns="91975" spcFirstLastPara="1" rIns="91975" wrap="square" tIns="459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10:notes"/>
          <p:cNvSpPr/>
          <p:nvPr>
            <p:ph idx="2" type="sldImg"/>
          </p:nvPr>
        </p:nvSpPr>
        <p:spPr>
          <a:xfrm>
            <a:off x="658813" y="1154113"/>
            <a:ext cx="5540375" cy="3117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1:notes"/>
          <p:cNvSpPr txBox="1"/>
          <p:nvPr>
            <p:ph idx="1" type="body"/>
          </p:nvPr>
        </p:nvSpPr>
        <p:spPr>
          <a:xfrm>
            <a:off x="685800" y="4446388"/>
            <a:ext cx="5486400" cy="3637956"/>
          </a:xfrm>
          <a:prstGeom prst="rect">
            <a:avLst/>
          </a:prstGeom>
        </p:spPr>
        <p:txBody>
          <a:bodyPr anchorCtr="0" anchor="t" bIns="45975" lIns="91975" spcFirstLastPara="1" rIns="91975" wrap="square" tIns="459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11:notes"/>
          <p:cNvSpPr/>
          <p:nvPr>
            <p:ph idx="2" type="sldImg"/>
          </p:nvPr>
        </p:nvSpPr>
        <p:spPr>
          <a:xfrm>
            <a:off x="658813" y="1154113"/>
            <a:ext cx="5540375" cy="3117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:notes"/>
          <p:cNvSpPr txBox="1"/>
          <p:nvPr>
            <p:ph idx="1" type="body"/>
          </p:nvPr>
        </p:nvSpPr>
        <p:spPr>
          <a:xfrm>
            <a:off x="685800" y="4446388"/>
            <a:ext cx="5486400" cy="3637956"/>
          </a:xfrm>
          <a:prstGeom prst="rect">
            <a:avLst/>
          </a:prstGeom>
        </p:spPr>
        <p:txBody>
          <a:bodyPr anchorCtr="0" anchor="t" bIns="45975" lIns="91975" spcFirstLastPara="1" rIns="91975" wrap="square" tIns="459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2:notes"/>
          <p:cNvSpPr/>
          <p:nvPr>
            <p:ph idx="2" type="sldImg"/>
          </p:nvPr>
        </p:nvSpPr>
        <p:spPr>
          <a:xfrm>
            <a:off x="658813" y="1154113"/>
            <a:ext cx="5540375" cy="3117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3:notes"/>
          <p:cNvSpPr txBox="1"/>
          <p:nvPr>
            <p:ph idx="1" type="body"/>
          </p:nvPr>
        </p:nvSpPr>
        <p:spPr>
          <a:xfrm>
            <a:off x="685800" y="4446388"/>
            <a:ext cx="5486400" cy="3637956"/>
          </a:xfrm>
          <a:prstGeom prst="rect">
            <a:avLst/>
          </a:prstGeom>
        </p:spPr>
        <p:txBody>
          <a:bodyPr anchorCtr="0" anchor="t" bIns="45975" lIns="91975" spcFirstLastPara="1" rIns="91975" wrap="square" tIns="459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3:notes"/>
          <p:cNvSpPr/>
          <p:nvPr>
            <p:ph idx="2" type="sldImg"/>
          </p:nvPr>
        </p:nvSpPr>
        <p:spPr>
          <a:xfrm>
            <a:off x="658813" y="1154113"/>
            <a:ext cx="5540375" cy="3117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4:notes"/>
          <p:cNvSpPr txBox="1"/>
          <p:nvPr>
            <p:ph idx="1" type="body"/>
          </p:nvPr>
        </p:nvSpPr>
        <p:spPr>
          <a:xfrm>
            <a:off x="685800" y="4446388"/>
            <a:ext cx="5486400" cy="3637956"/>
          </a:xfrm>
          <a:prstGeom prst="rect">
            <a:avLst/>
          </a:prstGeom>
        </p:spPr>
        <p:txBody>
          <a:bodyPr anchorCtr="0" anchor="t" bIns="45975" lIns="91975" spcFirstLastPara="1" rIns="91975" wrap="square" tIns="459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4:notes"/>
          <p:cNvSpPr/>
          <p:nvPr>
            <p:ph idx="2" type="sldImg"/>
          </p:nvPr>
        </p:nvSpPr>
        <p:spPr>
          <a:xfrm>
            <a:off x="658813" y="1154113"/>
            <a:ext cx="5540375" cy="3117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5:notes"/>
          <p:cNvSpPr txBox="1"/>
          <p:nvPr>
            <p:ph idx="1" type="body"/>
          </p:nvPr>
        </p:nvSpPr>
        <p:spPr>
          <a:xfrm>
            <a:off x="685800" y="4446388"/>
            <a:ext cx="5486400" cy="3637956"/>
          </a:xfrm>
          <a:prstGeom prst="rect">
            <a:avLst/>
          </a:prstGeom>
        </p:spPr>
        <p:txBody>
          <a:bodyPr anchorCtr="0" anchor="t" bIns="45975" lIns="91975" spcFirstLastPara="1" rIns="91975" wrap="square" tIns="459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5:notes"/>
          <p:cNvSpPr/>
          <p:nvPr>
            <p:ph idx="2" type="sldImg"/>
          </p:nvPr>
        </p:nvSpPr>
        <p:spPr>
          <a:xfrm>
            <a:off x="658813" y="1154113"/>
            <a:ext cx="5540375" cy="3117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6:notes"/>
          <p:cNvSpPr txBox="1"/>
          <p:nvPr>
            <p:ph idx="1" type="body"/>
          </p:nvPr>
        </p:nvSpPr>
        <p:spPr>
          <a:xfrm>
            <a:off x="685800" y="4446388"/>
            <a:ext cx="5486400" cy="3637956"/>
          </a:xfrm>
          <a:prstGeom prst="rect">
            <a:avLst/>
          </a:prstGeom>
        </p:spPr>
        <p:txBody>
          <a:bodyPr anchorCtr="0" anchor="t" bIns="45975" lIns="91975" spcFirstLastPara="1" rIns="91975" wrap="square" tIns="459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6:notes"/>
          <p:cNvSpPr/>
          <p:nvPr>
            <p:ph idx="2" type="sldImg"/>
          </p:nvPr>
        </p:nvSpPr>
        <p:spPr>
          <a:xfrm>
            <a:off x="658813" y="1154113"/>
            <a:ext cx="5540375" cy="3117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7:notes"/>
          <p:cNvSpPr txBox="1"/>
          <p:nvPr>
            <p:ph idx="1" type="body"/>
          </p:nvPr>
        </p:nvSpPr>
        <p:spPr>
          <a:xfrm>
            <a:off x="685800" y="4446388"/>
            <a:ext cx="5486400" cy="3637956"/>
          </a:xfrm>
          <a:prstGeom prst="rect">
            <a:avLst/>
          </a:prstGeom>
        </p:spPr>
        <p:txBody>
          <a:bodyPr anchorCtr="0" anchor="t" bIns="45975" lIns="91975" spcFirstLastPara="1" rIns="91975" wrap="square" tIns="459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7:notes"/>
          <p:cNvSpPr/>
          <p:nvPr>
            <p:ph idx="2" type="sldImg"/>
          </p:nvPr>
        </p:nvSpPr>
        <p:spPr>
          <a:xfrm>
            <a:off x="658813" y="1154113"/>
            <a:ext cx="5540375" cy="3117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8:notes"/>
          <p:cNvSpPr txBox="1"/>
          <p:nvPr>
            <p:ph idx="1" type="body"/>
          </p:nvPr>
        </p:nvSpPr>
        <p:spPr>
          <a:xfrm>
            <a:off x="685800" y="4446388"/>
            <a:ext cx="5486400" cy="3637956"/>
          </a:xfrm>
          <a:prstGeom prst="rect">
            <a:avLst/>
          </a:prstGeom>
        </p:spPr>
        <p:txBody>
          <a:bodyPr anchorCtr="0" anchor="t" bIns="45975" lIns="91975" spcFirstLastPara="1" rIns="91975" wrap="square" tIns="459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8:notes"/>
          <p:cNvSpPr/>
          <p:nvPr>
            <p:ph idx="2" type="sldImg"/>
          </p:nvPr>
        </p:nvSpPr>
        <p:spPr>
          <a:xfrm>
            <a:off x="658813" y="1154113"/>
            <a:ext cx="5540375" cy="3117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9:notes"/>
          <p:cNvSpPr txBox="1"/>
          <p:nvPr>
            <p:ph idx="1" type="body"/>
          </p:nvPr>
        </p:nvSpPr>
        <p:spPr>
          <a:xfrm>
            <a:off x="685800" y="4446388"/>
            <a:ext cx="5486400" cy="3637956"/>
          </a:xfrm>
          <a:prstGeom prst="rect">
            <a:avLst/>
          </a:prstGeom>
        </p:spPr>
        <p:txBody>
          <a:bodyPr anchorCtr="0" anchor="t" bIns="45975" lIns="91975" spcFirstLastPara="1" rIns="91975" wrap="square" tIns="459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9:notes"/>
          <p:cNvSpPr/>
          <p:nvPr>
            <p:ph idx="2" type="sldImg"/>
          </p:nvPr>
        </p:nvSpPr>
        <p:spPr>
          <a:xfrm>
            <a:off x="658813" y="1154113"/>
            <a:ext cx="5540375" cy="31178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showMasterSp="0" type="title">
  <p:cSld name="TITLE">
    <p:bg>
      <p:bgPr>
        <a:gradFill>
          <a:gsLst>
            <a:gs pos="0">
              <a:srgbClr val="B1DDFF"/>
            </a:gs>
            <a:gs pos="100000">
              <a:srgbClr val="CBE8FE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rotWithShape="1">
            <a:blip r:embed="rId2">
              <a:alphaModFix amt="12000"/>
            </a:blip>
            <a:tile algn="tl" flip="none" tx="-368300" sx="64000" ty="203200" sy="64000"/>
          </a:blip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</a:t>
            </a:r>
            <a:endParaRPr/>
          </a:p>
        </p:txBody>
      </p:sp>
      <p:sp>
        <p:nvSpPr>
          <p:cNvPr id="19" name="Google Shape;19;p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dk2"/>
          </a:solidFill>
          <a:ln>
            <a:noFill/>
          </a:ln>
          <a:effectLst>
            <a:outerShdw blurRad="50800" rotWithShape="0" algn="ctr">
              <a:srgbClr val="000000">
                <a:alpha val="65882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2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cap="sq" cmpd="sng" w="9525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2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2" name="Google Shape;22;p2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23" name="Google Shape;23;p2"/>
            <p:cNvCxnSpPr/>
            <p:nvPr/>
          </p:nvCxnSpPr>
          <p:spPr>
            <a:xfrm>
              <a:off x="5318306" y="1386268"/>
              <a:ext cx="0" cy="640080"/>
            </a:xfrm>
            <a:prstGeom prst="straightConnector1">
              <a:avLst/>
            </a:prstGeom>
            <a:solidFill>
              <a:srgbClr val="262626"/>
            </a:solidFill>
            <a:ln cap="flat" cmpd="sng" w="9525">
              <a:solidFill>
                <a:srgbClr val="D3E9F3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4" name="Google Shape;24;p2"/>
            <p:cNvCxnSpPr/>
            <p:nvPr/>
          </p:nvCxnSpPr>
          <p:spPr>
            <a:xfrm>
              <a:off x="6885637" y="1386268"/>
              <a:ext cx="0" cy="640080"/>
            </a:xfrm>
            <a:prstGeom prst="straightConnector1">
              <a:avLst/>
            </a:prstGeom>
            <a:solidFill>
              <a:srgbClr val="262626"/>
            </a:solidFill>
            <a:ln cap="flat" cmpd="sng" w="9525">
              <a:solidFill>
                <a:srgbClr val="D3E9F3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25" name="Google Shape;25;p2"/>
            <p:cNvCxnSpPr/>
            <p:nvPr/>
          </p:nvCxnSpPr>
          <p:spPr>
            <a:xfrm>
              <a:off x="5318306" y="2031563"/>
              <a:ext cx="1567331" cy="0"/>
            </a:xfrm>
            <a:prstGeom prst="straightConnector1">
              <a:avLst/>
            </a:prstGeom>
            <a:solidFill>
              <a:srgbClr val="262626"/>
            </a:solidFill>
            <a:ln cap="flat" cmpd="sng" w="9525">
              <a:solidFill>
                <a:srgbClr val="D3E9F3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26" name="Google Shape;26;p2"/>
          <p:cNvSpPr txBox="1"/>
          <p:nvPr>
            <p:ph type="ctrTitle"/>
          </p:nvPr>
        </p:nvSpPr>
        <p:spPr>
          <a:xfrm>
            <a:off x="1561708" y="2091263"/>
            <a:ext cx="9068586" cy="25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Century Gothic"/>
              <a:buNone/>
              <a:defRPr b="0" sz="7200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2"/>
          <p:cNvSpPr txBox="1"/>
          <p:nvPr>
            <p:ph idx="1" type="subTitle"/>
          </p:nvPr>
        </p:nvSpPr>
        <p:spPr>
          <a:xfrm>
            <a:off x="1562100" y="4682062"/>
            <a:ext cx="9070848" cy="4572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28" name="Google Shape;28;p2"/>
          <p:cNvSpPr txBox="1"/>
          <p:nvPr>
            <p:ph idx="10" type="dt"/>
          </p:nvPr>
        </p:nvSpPr>
        <p:spPr>
          <a:xfrm>
            <a:off x="5318760" y="1341255"/>
            <a:ext cx="1554480" cy="5272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"/>
          <p:cNvSpPr txBox="1"/>
          <p:nvPr>
            <p:ph idx="11" type="ftr"/>
          </p:nvPr>
        </p:nvSpPr>
        <p:spPr>
          <a:xfrm>
            <a:off x="1453896" y="5212080"/>
            <a:ext cx="59055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2"/>
          <p:cNvSpPr txBox="1"/>
          <p:nvPr>
            <p:ph idx="12" type="sldNum"/>
          </p:nvPr>
        </p:nvSpPr>
        <p:spPr>
          <a:xfrm>
            <a:off x="8606919" y="5212080"/>
            <a:ext cx="2111881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showMasterSp="0" type="picTx">
  <p:cSld name="PICTURE_WITH_CAPTION_TEXT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2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89803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12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cap="sq" cmpd="sng" w="9525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2"/>
          <p:cNvSpPr txBox="1"/>
          <p:nvPr>
            <p:ph type="title"/>
          </p:nvPr>
        </p:nvSpPr>
        <p:spPr>
          <a:xfrm>
            <a:off x="9296400" y="603504"/>
            <a:ext cx="2432304" cy="16459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Century Gothic"/>
              <a:buNone/>
              <a:defRPr b="0" sz="28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12"/>
          <p:cNvSpPr/>
          <p:nvPr>
            <p:ph idx="2" type="pic"/>
          </p:nvPr>
        </p:nvSpPr>
        <p:spPr>
          <a:xfrm>
            <a:off x="228599" y="237744"/>
            <a:ext cx="8531352" cy="6382512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b="0" i="1" sz="28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accent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  <a:defRPr b="0" i="1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12" name="Google Shape;112;p12"/>
          <p:cNvSpPr txBox="1"/>
          <p:nvPr>
            <p:ph idx="1" type="body"/>
          </p:nvPr>
        </p:nvSpPr>
        <p:spPr>
          <a:xfrm>
            <a:off x="9296400" y="2286000"/>
            <a:ext cx="2432304" cy="35021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113" name="Google Shape;113;p12"/>
          <p:cNvSpPr txBox="1"/>
          <p:nvPr>
            <p:ph idx="10" type="dt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12"/>
          <p:cNvSpPr txBox="1"/>
          <p:nvPr>
            <p:ph idx="11" type="ftr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" name="Google Shape;115;p12"/>
          <p:cNvSpPr txBox="1"/>
          <p:nvPr>
            <p:ph idx="12" type="sldNum"/>
          </p:nvPr>
        </p:nvSpPr>
        <p:spPr>
          <a:xfrm>
            <a:off x="10314667" y="6214535"/>
            <a:ext cx="1463040" cy="2560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3"/>
          <p:cNvSpPr txBox="1"/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13"/>
          <p:cNvSpPr txBox="1"/>
          <p:nvPr>
            <p:ph idx="1" type="body"/>
          </p:nvPr>
        </p:nvSpPr>
        <p:spPr>
          <a:xfrm rot="5400000">
            <a:off x="4130040" y="-960120"/>
            <a:ext cx="3931920" cy="1005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19" name="Google Shape;119;p13"/>
          <p:cNvSpPr txBox="1"/>
          <p:nvPr>
            <p:ph idx="10" type="dt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13"/>
          <p:cNvSpPr txBox="1"/>
          <p:nvPr>
            <p:ph idx="11" type="ftr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13"/>
          <p:cNvSpPr txBox="1"/>
          <p:nvPr>
            <p:ph idx="12" type="sldNum"/>
          </p:nvPr>
        </p:nvSpPr>
        <p:spPr>
          <a:xfrm>
            <a:off x="10314667" y="6214535"/>
            <a:ext cx="1463040" cy="2560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4"/>
          <p:cNvSpPr txBox="1"/>
          <p:nvPr>
            <p:ph type="title"/>
          </p:nvPr>
        </p:nvSpPr>
        <p:spPr>
          <a:xfrm rot="5400000">
            <a:off x="7543800" y="2209800"/>
            <a:ext cx="5257800" cy="236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" name="Google Shape;124;p14"/>
          <p:cNvSpPr txBox="1"/>
          <p:nvPr>
            <p:ph idx="1" type="body"/>
          </p:nvPr>
        </p:nvSpPr>
        <p:spPr>
          <a:xfrm rot="5400000">
            <a:off x="2247900" y="-647700"/>
            <a:ext cx="5257800" cy="80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25" name="Google Shape;125;p14"/>
          <p:cNvSpPr txBox="1"/>
          <p:nvPr>
            <p:ph idx="10" type="dt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14"/>
          <p:cNvSpPr txBox="1"/>
          <p:nvPr>
            <p:ph idx="11" type="ftr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" name="Google Shape;127;p14"/>
          <p:cNvSpPr txBox="1"/>
          <p:nvPr>
            <p:ph idx="12" type="sldNum"/>
          </p:nvPr>
        </p:nvSpPr>
        <p:spPr>
          <a:xfrm>
            <a:off x="10314667" y="6214535"/>
            <a:ext cx="1463040" cy="2560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showMasterSp="0" type="objTx">
  <p:cSld name="OBJECT_WITH_CAPTION_TEX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89803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" name="Google Shape;41;p4"/>
          <p:cNvSpPr txBox="1"/>
          <p:nvPr>
            <p:ph type="title"/>
          </p:nvPr>
        </p:nvSpPr>
        <p:spPr>
          <a:xfrm>
            <a:off x="9296400" y="607392"/>
            <a:ext cx="2430780" cy="16459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Century Gothic"/>
              <a:buNone/>
              <a:defRPr b="0" sz="2800" cap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4"/>
          <p:cNvSpPr txBox="1"/>
          <p:nvPr>
            <p:ph idx="1" type="body"/>
          </p:nvPr>
        </p:nvSpPr>
        <p:spPr>
          <a:xfrm>
            <a:off x="685800" y="609600"/>
            <a:ext cx="7772400" cy="533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9250" lvl="0" marL="4572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900"/>
              <a:buChar char="•"/>
              <a:defRPr sz="1900"/>
            </a:lvl1pPr>
            <a:lvl2pPr indent="-3302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Char char="•"/>
              <a:defRPr sz="1600"/>
            </a:lvl2pPr>
            <a:lvl3pPr indent="-3175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3pPr>
            <a:lvl4pPr indent="-3175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4pPr>
            <a:lvl5pPr indent="-3175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5pPr>
            <a:lvl6pPr indent="-317500" lvl="5" marL="2743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6pPr>
            <a:lvl7pPr indent="-317500" lvl="6" marL="3200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7pPr>
            <a:lvl8pPr indent="-317500" lvl="7" marL="3657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8pPr>
            <a:lvl9pPr indent="-317500" lvl="8" marL="411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9pPr>
          </a:lstStyle>
          <a:p/>
        </p:txBody>
      </p:sp>
      <p:sp>
        <p:nvSpPr>
          <p:cNvPr id="43" name="Google Shape;43;p4"/>
          <p:cNvSpPr txBox="1"/>
          <p:nvPr>
            <p:ph idx="2" type="body"/>
          </p:nvPr>
        </p:nvSpPr>
        <p:spPr>
          <a:xfrm>
            <a:off x="9296400" y="2286000"/>
            <a:ext cx="2430780" cy="350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l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FFFFFF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44" name="Google Shape;44;p4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cap="sq" cmpd="sng" w="9525">
            <a:solidFill>
              <a:srgbClr val="FFFFF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" name="Google Shape;45;p4"/>
          <p:cNvSpPr txBox="1"/>
          <p:nvPr>
            <p:ph idx="10" type="dt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4"/>
          <p:cNvSpPr txBox="1"/>
          <p:nvPr>
            <p:ph idx="11" type="ftr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2" type="sldNum"/>
          </p:nvPr>
        </p:nvSpPr>
        <p:spPr>
          <a:xfrm>
            <a:off x="10314667" y="6214535"/>
            <a:ext cx="1463040" cy="2560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algn="r">
              <a:spcBef>
                <a:spcPts val="0"/>
              </a:spcBef>
              <a:buNone/>
              <a:defRPr b="0" i="0" sz="1000" u="none" cap="none" strike="noStrik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5"/>
          <p:cNvSpPr txBox="1"/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5"/>
          <p:cNvSpPr txBox="1"/>
          <p:nvPr>
            <p:ph idx="1" type="body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5"/>
          <p:cNvSpPr txBox="1"/>
          <p:nvPr>
            <p:ph idx="10" type="dt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5"/>
          <p:cNvSpPr txBox="1"/>
          <p:nvPr>
            <p:ph idx="11" type="ftr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5"/>
          <p:cNvSpPr txBox="1"/>
          <p:nvPr>
            <p:ph idx="12" type="sldNum"/>
          </p:nvPr>
        </p:nvSpPr>
        <p:spPr>
          <a:xfrm>
            <a:off x="10314667" y="6214535"/>
            <a:ext cx="1463040" cy="2560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6"/>
          <p:cNvSpPr txBox="1"/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6"/>
          <p:cNvSpPr txBox="1"/>
          <p:nvPr>
            <p:ph idx="1" type="body"/>
          </p:nvPr>
        </p:nvSpPr>
        <p:spPr>
          <a:xfrm>
            <a:off x="1066800" y="2103120"/>
            <a:ext cx="4754880" cy="37490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800"/>
              <a:buChar char="•"/>
              <a:defRPr sz="1800"/>
            </a:lvl1pPr>
            <a:lvl2pPr indent="-3302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Char char="•"/>
              <a:defRPr sz="1600"/>
            </a:lvl2pPr>
            <a:lvl3pPr indent="-3175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3pPr>
            <a:lvl4pPr indent="-3175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4pPr>
            <a:lvl5pPr indent="-3175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5pPr>
            <a:lvl6pPr indent="-317500" lvl="5" marL="2743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6pPr>
            <a:lvl7pPr indent="-317500" lvl="6" marL="3200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7pPr>
            <a:lvl8pPr indent="-317500" lvl="7" marL="3657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8pPr>
            <a:lvl9pPr indent="-317500" lvl="8" marL="411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9pPr>
          </a:lstStyle>
          <a:p/>
        </p:txBody>
      </p:sp>
      <p:sp>
        <p:nvSpPr>
          <p:cNvPr id="57" name="Google Shape;57;p6"/>
          <p:cNvSpPr txBox="1"/>
          <p:nvPr>
            <p:ph idx="2" type="body"/>
          </p:nvPr>
        </p:nvSpPr>
        <p:spPr>
          <a:xfrm>
            <a:off x="6370320" y="2103120"/>
            <a:ext cx="4754880" cy="37490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800"/>
              <a:buChar char="•"/>
              <a:defRPr sz="1800"/>
            </a:lvl1pPr>
            <a:lvl2pPr indent="-3302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Char char="•"/>
              <a:defRPr sz="1600"/>
            </a:lvl2pPr>
            <a:lvl3pPr indent="-3175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3pPr>
            <a:lvl4pPr indent="-3175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4pPr>
            <a:lvl5pPr indent="-3175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5pPr>
            <a:lvl6pPr indent="-317500" lvl="5" marL="2743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6pPr>
            <a:lvl7pPr indent="-317500" lvl="6" marL="3200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7pPr>
            <a:lvl8pPr indent="-317500" lvl="7" marL="3657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8pPr>
            <a:lvl9pPr indent="-317500" lvl="8" marL="411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9pPr>
          </a:lstStyle>
          <a:p/>
        </p:txBody>
      </p:sp>
      <p:sp>
        <p:nvSpPr>
          <p:cNvPr id="58" name="Google Shape;58;p6"/>
          <p:cNvSpPr txBox="1"/>
          <p:nvPr>
            <p:ph idx="10" type="dt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6"/>
          <p:cNvSpPr txBox="1"/>
          <p:nvPr>
            <p:ph idx="11" type="ftr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6"/>
          <p:cNvSpPr txBox="1"/>
          <p:nvPr>
            <p:ph idx="12" type="sldNum"/>
          </p:nvPr>
        </p:nvSpPr>
        <p:spPr>
          <a:xfrm>
            <a:off x="10314667" y="6214535"/>
            <a:ext cx="1463040" cy="2560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showMasterSp="0" type="title">
  <p:cSld name="TITLE">
    <p:bg>
      <p:bgPr>
        <a:gradFill>
          <a:gsLst>
            <a:gs pos="0">
              <a:srgbClr val="B1DDFF"/>
            </a:gs>
            <a:gs pos="100000">
              <a:srgbClr val="CBE8FE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rotWithShape="1">
            <a:blip r:embed="rId2">
              <a:alphaModFix amt="12000"/>
            </a:blip>
            <a:tile algn="tl" flip="none" tx="-368300" sx="64000" ty="203200" sy="64000"/>
          </a:blip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</a:t>
            </a:r>
            <a:endParaRPr/>
          </a:p>
        </p:txBody>
      </p:sp>
      <p:sp>
        <p:nvSpPr>
          <p:cNvPr id="63" name="Google Shape;63;p7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dk2"/>
          </a:solidFill>
          <a:ln>
            <a:noFill/>
          </a:ln>
          <a:effectLst>
            <a:outerShdw blurRad="50800" rotWithShape="0" algn="ctr">
              <a:srgbClr val="000000">
                <a:alpha val="65882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7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cap="sq" cmpd="sng" w="9525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7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6" name="Google Shape;66;p7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67" name="Google Shape;67;p7"/>
            <p:cNvCxnSpPr/>
            <p:nvPr/>
          </p:nvCxnSpPr>
          <p:spPr>
            <a:xfrm>
              <a:off x="5318306" y="1386268"/>
              <a:ext cx="0" cy="640080"/>
            </a:xfrm>
            <a:prstGeom prst="straightConnector1">
              <a:avLst/>
            </a:prstGeom>
            <a:solidFill>
              <a:srgbClr val="262626"/>
            </a:solidFill>
            <a:ln cap="flat" cmpd="sng" w="9525">
              <a:solidFill>
                <a:srgbClr val="D3E9F3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68" name="Google Shape;68;p7"/>
            <p:cNvCxnSpPr/>
            <p:nvPr/>
          </p:nvCxnSpPr>
          <p:spPr>
            <a:xfrm>
              <a:off x="6885637" y="1386268"/>
              <a:ext cx="0" cy="640080"/>
            </a:xfrm>
            <a:prstGeom prst="straightConnector1">
              <a:avLst/>
            </a:prstGeom>
            <a:solidFill>
              <a:srgbClr val="262626"/>
            </a:solidFill>
            <a:ln cap="flat" cmpd="sng" w="9525">
              <a:solidFill>
                <a:srgbClr val="D3E9F3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69" name="Google Shape;69;p7"/>
            <p:cNvCxnSpPr/>
            <p:nvPr/>
          </p:nvCxnSpPr>
          <p:spPr>
            <a:xfrm>
              <a:off x="5318306" y="2031563"/>
              <a:ext cx="1567331" cy="0"/>
            </a:xfrm>
            <a:prstGeom prst="straightConnector1">
              <a:avLst/>
            </a:prstGeom>
            <a:solidFill>
              <a:srgbClr val="262626"/>
            </a:solidFill>
            <a:ln cap="flat" cmpd="sng" w="9525">
              <a:solidFill>
                <a:srgbClr val="D3E9F3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70" name="Google Shape;70;p7"/>
          <p:cNvSpPr txBox="1"/>
          <p:nvPr>
            <p:ph type="ctrTitle"/>
          </p:nvPr>
        </p:nvSpPr>
        <p:spPr>
          <a:xfrm>
            <a:off x="1561708" y="2091263"/>
            <a:ext cx="9068586" cy="25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Century Gothic"/>
              <a:buNone/>
              <a:defRPr b="0" sz="7200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7"/>
          <p:cNvSpPr txBox="1"/>
          <p:nvPr>
            <p:ph idx="1" type="subTitle"/>
          </p:nvPr>
        </p:nvSpPr>
        <p:spPr>
          <a:xfrm>
            <a:off x="1562100" y="4682062"/>
            <a:ext cx="9070848" cy="4572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72" name="Google Shape;72;p7"/>
          <p:cNvSpPr txBox="1"/>
          <p:nvPr>
            <p:ph idx="10" type="dt"/>
          </p:nvPr>
        </p:nvSpPr>
        <p:spPr>
          <a:xfrm>
            <a:off x="5318760" y="1341255"/>
            <a:ext cx="1554480" cy="5272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7"/>
          <p:cNvSpPr txBox="1"/>
          <p:nvPr>
            <p:ph idx="11" type="ftr"/>
          </p:nvPr>
        </p:nvSpPr>
        <p:spPr>
          <a:xfrm>
            <a:off x="1453896" y="5212080"/>
            <a:ext cx="59055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7"/>
          <p:cNvSpPr txBox="1"/>
          <p:nvPr>
            <p:ph idx="12" type="sldNum"/>
          </p:nvPr>
        </p:nvSpPr>
        <p:spPr>
          <a:xfrm>
            <a:off x="8606919" y="5212080"/>
            <a:ext cx="2111881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showMasterSp="0" type="secHead">
  <p:cSld name="SECTION_HEADER">
    <p:bg>
      <p:bgPr>
        <a:gradFill>
          <a:gsLst>
            <a:gs pos="0">
              <a:srgbClr val="B0DBFF"/>
            </a:gs>
            <a:gs pos="100000">
              <a:srgbClr val="CBE8FE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rotWithShape="1">
            <a:blip r:embed="rId2">
              <a:alphaModFix amt="12000"/>
            </a:blip>
            <a:tile algn="tl" flip="none" tx="-368300" sx="64000" ty="203200" sy="64000"/>
          </a:blip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none" cap="none" strike="noStrik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</a:t>
            </a:r>
            <a:endParaRPr/>
          </a:p>
        </p:txBody>
      </p:sp>
      <p:sp>
        <p:nvSpPr>
          <p:cNvPr id="77" name="Google Shape;77;p8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dk2"/>
          </a:solidFill>
          <a:ln>
            <a:noFill/>
          </a:ln>
          <a:effectLst>
            <a:outerShdw blurRad="50800" rotWithShape="0" algn="ctr">
              <a:srgbClr val="000000">
                <a:alpha val="65882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8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cap="sq" cmpd="sng" w="9525">
            <a:solidFill>
              <a:schemeClr val="lt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8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81" name="Google Shape;81;p8"/>
            <p:cNvCxnSpPr/>
            <p:nvPr/>
          </p:nvCxnSpPr>
          <p:spPr>
            <a:xfrm>
              <a:off x="5318306" y="1386268"/>
              <a:ext cx="0" cy="640080"/>
            </a:xfrm>
            <a:prstGeom prst="straightConnector1">
              <a:avLst/>
            </a:prstGeom>
            <a:solidFill>
              <a:srgbClr val="262626"/>
            </a:solidFill>
            <a:ln cap="flat" cmpd="sng" w="9525">
              <a:solidFill>
                <a:srgbClr val="D3E9F3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82" name="Google Shape;82;p8"/>
            <p:cNvCxnSpPr/>
            <p:nvPr/>
          </p:nvCxnSpPr>
          <p:spPr>
            <a:xfrm>
              <a:off x="6885637" y="1386268"/>
              <a:ext cx="0" cy="640080"/>
            </a:xfrm>
            <a:prstGeom prst="straightConnector1">
              <a:avLst/>
            </a:prstGeom>
            <a:solidFill>
              <a:srgbClr val="262626"/>
            </a:solidFill>
            <a:ln cap="flat" cmpd="sng" w="9525">
              <a:solidFill>
                <a:srgbClr val="D3E9F3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cxnSp>
          <p:nvCxnSpPr>
            <p:cNvPr id="83" name="Google Shape;83;p8"/>
            <p:cNvCxnSpPr/>
            <p:nvPr/>
          </p:nvCxnSpPr>
          <p:spPr>
            <a:xfrm>
              <a:off x="5318306" y="2031563"/>
              <a:ext cx="1567331" cy="0"/>
            </a:xfrm>
            <a:prstGeom prst="straightConnector1">
              <a:avLst/>
            </a:prstGeom>
            <a:solidFill>
              <a:srgbClr val="262626"/>
            </a:solidFill>
            <a:ln cap="flat" cmpd="sng" w="9525">
              <a:solidFill>
                <a:srgbClr val="D3E9F3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sp>
        <p:nvSpPr>
          <p:cNvPr id="84" name="Google Shape;84;p8"/>
          <p:cNvSpPr txBox="1"/>
          <p:nvPr>
            <p:ph type="title"/>
          </p:nvPr>
        </p:nvSpPr>
        <p:spPr>
          <a:xfrm>
            <a:off x="1563623" y="2094309"/>
            <a:ext cx="9070848" cy="258775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ctr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200"/>
              <a:buFont typeface="Century Gothic"/>
              <a:buNone/>
              <a:defRPr sz="7200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8"/>
          <p:cNvSpPr txBox="1"/>
          <p:nvPr>
            <p:ph idx="1" type="body"/>
          </p:nvPr>
        </p:nvSpPr>
        <p:spPr>
          <a:xfrm>
            <a:off x="1563624" y="4682062"/>
            <a:ext cx="9070848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algn="ctr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86" name="Google Shape;86;p8"/>
          <p:cNvSpPr txBox="1"/>
          <p:nvPr>
            <p:ph idx="10" type="dt"/>
          </p:nvPr>
        </p:nvSpPr>
        <p:spPr>
          <a:xfrm>
            <a:off x="5321808" y="1344502"/>
            <a:ext cx="1554480" cy="5303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3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8"/>
          <p:cNvSpPr txBox="1"/>
          <p:nvPr>
            <p:ph idx="11" type="ftr"/>
          </p:nvPr>
        </p:nvSpPr>
        <p:spPr>
          <a:xfrm>
            <a:off x="1453896" y="5212080"/>
            <a:ext cx="5907024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8"/>
          <p:cNvSpPr txBox="1"/>
          <p:nvPr>
            <p:ph idx="12" type="sldNum"/>
          </p:nvPr>
        </p:nvSpPr>
        <p:spPr>
          <a:xfrm>
            <a:off x="8604504" y="5212080"/>
            <a:ext cx="2112264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algn="r">
              <a:spcBef>
                <a:spcPts val="0"/>
              </a:spcBef>
              <a:buNone/>
              <a:defRPr b="0" i="0" sz="10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9"/>
          <p:cNvSpPr txBox="1"/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9"/>
          <p:cNvSpPr txBox="1"/>
          <p:nvPr>
            <p:ph idx="1" type="body"/>
          </p:nvPr>
        </p:nvSpPr>
        <p:spPr>
          <a:xfrm>
            <a:off x="1069848" y="2074334"/>
            <a:ext cx="4754880" cy="6400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0" sz="1800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2286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b="1" sz="1800"/>
            </a:lvl2pPr>
            <a:lvl3pPr indent="-228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92" name="Google Shape;92;p9"/>
          <p:cNvSpPr txBox="1"/>
          <p:nvPr>
            <p:ph idx="2" type="body"/>
          </p:nvPr>
        </p:nvSpPr>
        <p:spPr>
          <a:xfrm>
            <a:off x="1069848" y="2755898"/>
            <a:ext cx="4754880" cy="32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800"/>
              <a:buChar char="•"/>
              <a:defRPr sz="1800"/>
            </a:lvl1pPr>
            <a:lvl2pPr indent="-3302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Char char="•"/>
              <a:defRPr sz="1600"/>
            </a:lvl2pPr>
            <a:lvl3pPr indent="-3175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3pPr>
            <a:lvl4pPr indent="-3175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4pPr>
            <a:lvl5pPr indent="-3175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5pPr>
            <a:lvl6pPr indent="-317500" lvl="5" marL="2743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6pPr>
            <a:lvl7pPr indent="-317500" lvl="6" marL="3200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7pPr>
            <a:lvl8pPr indent="-317500" lvl="7" marL="3657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8pPr>
            <a:lvl9pPr indent="-317500" lvl="8" marL="411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9pPr>
          </a:lstStyle>
          <a:p/>
        </p:txBody>
      </p:sp>
      <p:sp>
        <p:nvSpPr>
          <p:cNvPr id="93" name="Google Shape;93;p9"/>
          <p:cNvSpPr txBox="1"/>
          <p:nvPr>
            <p:ph idx="3" type="body"/>
          </p:nvPr>
        </p:nvSpPr>
        <p:spPr>
          <a:xfrm>
            <a:off x="6373368" y="2074334"/>
            <a:ext cx="4754880" cy="6400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b="0" sz="18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b="1" sz="1800"/>
            </a:lvl2pPr>
            <a:lvl3pPr indent="-2286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94" name="Google Shape;94;p9"/>
          <p:cNvSpPr txBox="1"/>
          <p:nvPr>
            <p:ph idx="4" type="body"/>
          </p:nvPr>
        </p:nvSpPr>
        <p:spPr>
          <a:xfrm>
            <a:off x="6373368" y="2756581"/>
            <a:ext cx="4754880" cy="32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42900" lvl="0" marL="45720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800"/>
              <a:buChar char="•"/>
              <a:defRPr sz="1800"/>
            </a:lvl1pPr>
            <a:lvl2pPr indent="-330200" lvl="1" marL="914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Char char="•"/>
              <a:defRPr sz="1600"/>
            </a:lvl2pPr>
            <a:lvl3pPr indent="-317500" lvl="2" marL="1371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3pPr>
            <a:lvl4pPr indent="-317500" lvl="3" marL="1828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4pPr>
            <a:lvl5pPr indent="-317500" lvl="4" marL="2286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5pPr>
            <a:lvl6pPr indent="-317500" lvl="5" marL="27432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6pPr>
            <a:lvl7pPr indent="-317500" lvl="6" marL="32004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7pPr>
            <a:lvl8pPr indent="-317500" lvl="7" marL="3657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8pPr>
            <a:lvl9pPr indent="-317500" lvl="8" marL="41148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400"/>
              <a:buChar char="•"/>
              <a:defRPr sz="1400"/>
            </a:lvl9pPr>
          </a:lstStyle>
          <a:p/>
        </p:txBody>
      </p:sp>
      <p:sp>
        <p:nvSpPr>
          <p:cNvPr id="95" name="Google Shape;95;p9"/>
          <p:cNvSpPr txBox="1"/>
          <p:nvPr>
            <p:ph idx="10" type="dt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9"/>
          <p:cNvSpPr txBox="1"/>
          <p:nvPr>
            <p:ph idx="11" type="ftr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9"/>
          <p:cNvSpPr txBox="1"/>
          <p:nvPr>
            <p:ph idx="12" type="sldNum"/>
          </p:nvPr>
        </p:nvSpPr>
        <p:spPr>
          <a:xfrm>
            <a:off x="10314667" y="6214535"/>
            <a:ext cx="1463040" cy="2560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0"/>
          <p:cNvSpPr txBox="1"/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10"/>
          <p:cNvSpPr txBox="1"/>
          <p:nvPr>
            <p:ph idx="10" type="dt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0"/>
          <p:cNvSpPr txBox="1"/>
          <p:nvPr>
            <p:ph idx="11" type="ftr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10"/>
          <p:cNvSpPr txBox="1"/>
          <p:nvPr>
            <p:ph idx="12" type="sldNum"/>
          </p:nvPr>
        </p:nvSpPr>
        <p:spPr>
          <a:xfrm>
            <a:off x="10314667" y="6214535"/>
            <a:ext cx="1463040" cy="2560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1"/>
          <p:cNvSpPr txBox="1"/>
          <p:nvPr>
            <p:ph idx="10" type="dt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11"/>
          <p:cNvSpPr txBox="1"/>
          <p:nvPr>
            <p:ph idx="11" type="ftr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11"/>
          <p:cNvSpPr txBox="1"/>
          <p:nvPr>
            <p:ph idx="12" type="sldNum"/>
          </p:nvPr>
        </p:nvSpPr>
        <p:spPr>
          <a:xfrm>
            <a:off x="10314667" y="6214535"/>
            <a:ext cx="1463040" cy="2560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3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11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10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1"/>
          <p:cNvSpPr txBox="1"/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4800"/>
              <a:buFont typeface="Century Gothic"/>
              <a:buNone/>
              <a:defRPr b="1" i="0" sz="4800" u="none" cap="none" strike="noStrike">
                <a:solidFill>
                  <a:srgbClr val="26262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2" name="Google Shape;12;p1"/>
          <p:cNvSpPr txBox="1"/>
          <p:nvPr>
            <p:ph idx="1" type="body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b="0" i="1" sz="2400" u="none" cap="none" strike="noStrike">
                <a:solidFill>
                  <a:schemeClr val="dk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55600" lvl="2" marL="1371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accent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1" sz="20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0" type="dt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1" type="ftr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15" name="Google Shape;15;p1"/>
          <p:cNvSpPr txBox="1"/>
          <p:nvPr>
            <p:ph idx="12" type="sldNum"/>
          </p:nvPr>
        </p:nvSpPr>
        <p:spPr>
          <a:xfrm>
            <a:off x="10314667" y="6214535"/>
            <a:ext cx="1463040" cy="2560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3F3F3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6" name="Google Shape;16;p1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cap="sq" cmpd="sng" w="9525">
            <a:solidFill>
              <a:srgbClr val="3F3F3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dk2"/>
        </a:solidFill>
      </p:bgPr>
    </p:bg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3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3"/>
          <p:cNvSpPr txBox="1"/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800"/>
              <a:buFont typeface="Century Gothic"/>
              <a:buNone/>
              <a:defRPr b="1" i="0" sz="48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4" name="Google Shape;34;p3"/>
          <p:cNvSpPr txBox="1"/>
          <p:nvPr>
            <p:ph idx="1" type="body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406400" lvl="0" marL="45720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-381000" lvl="1" marL="914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•"/>
              <a:defRPr b="0" i="1" sz="2400" u="none" cap="none" strike="noStrike">
                <a:solidFill>
                  <a:schemeClr val="lt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-355600" lvl="2" marL="1371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accent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b="0" i="1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5" name="Google Shape;35;p3"/>
          <p:cNvSpPr txBox="1"/>
          <p:nvPr>
            <p:ph idx="10" type="dt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6" name="Google Shape;36;p3"/>
          <p:cNvSpPr txBox="1"/>
          <p:nvPr>
            <p:ph idx="11" type="ftr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/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/>
        </p:txBody>
      </p:sp>
      <p:sp>
        <p:nvSpPr>
          <p:cNvPr id="37" name="Google Shape;37;p3"/>
          <p:cNvSpPr txBox="1"/>
          <p:nvPr>
            <p:ph idx="12" type="sldNum"/>
          </p:nvPr>
        </p:nvSpPr>
        <p:spPr>
          <a:xfrm>
            <a:off x="10314667" y="6214535"/>
            <a:ext cx="1463040" cy="2560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000" u="none" cap="none" strike="noStrike">
                <a:solidFill>
                  <a:srgbClr val="FEFEFE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8" name="Google Shape;38;p3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cap="sq" cmpd="sng" w="9525">
            <a:solidFill>
              <a:srgbClr val="FEFEFE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5"/>
          <p:cNvSpPr txBox="1"/>
          <p:nvPr>
            <p:ph type="ctrTitle"/>
          </p:nvPr>
        </p:nvSpPr>
        <p:spPr>
          <a:xfrm>
            <a:off x="1561708" y="2091263"/>
            <a:ext cx="9068586" cy="25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83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Century Gothic"/>
              <a:buNone/>
            </a:pPr>
            <a:r>
              <a:rPr lang="en-US" sz="5400"/>
              <a:t>THE FUTURE OF RESEARCH</a:t>
            </a:r>
            <a:br>
              <a:rPr lang="en-US" sz="5400"/>
            </a:br>
            <a:br>
              <a:rPr lang="en-US" sz="5400"/>
            </a:br>
            <a:r>
              <a:rPr b="1" lang="en-US" sz="3600"/>
              <a:t>INSTRUCTOR’S GUIDE TO RESEARCH CURRICULUM</a:t>
            </a:r>
            <a:endParaRPr b="1"/>
          </a:p>
        </p:txBody>
      </p:sp>
      <p:sp>
        <p:nvSpPr>
          <p:cNvPr id="133" name="Google Shape;133;p15"/>
          <p:cNvSpPr txBox="1"/>
          <p:nvPr>
            <p:ph idx="1" type="subTitle"/>
          </p:nvPr>
        </p:nvSpPr>
        <p:spPr>
          <a:xfrm>
            <a:off x="1562100" y="4682062"/>
            <a:ext cx="9070848" cy="6519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</a:pPr>
            <a:r>
              <a:rPr i="1" lang="en-US" sz="1900"/>
              <a:t>MASSAGE THERAPY FOUNDATION – EDUCATION COMMITTEE</a:t>
            </a:r>
            <a:endParaRPr/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US"/>
              <a:t>Robin B. Anderson, MEd, BA, LMT, BCTMB, CEAS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4"/>
          <p:cNvSpPr txBox="1"/>
          <p:nvPr>
            <p:ph type="title"/>
          </p:nvPr>
        </p:nvSpPr>
        <p:spPr>
          <a:xfrm>
            <a:off x="482600" y="401294"/>
            <a:ext cx="100584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800"/>
              <a:buFont typeface="Century Gothic"/>
              <a:buNone/>
            </a:pPr>
            <a:r>
              <a:rPr lang="en-US"/>
              <a:t>Future Directions</a:t>
            </a:r>
            <a:endParaRPr/>
          </a:p>
        </p:txBody>
      </p:sp>
      <p:sp>
        <p:nvSpPr>
          <p:cNvPr id="192" name="Google Shape;192;p24"/>
          <p:cNvSpPr txBox="1"/>
          <p:nvPr>
            <p:ph idx="1" type="body"/>
          </p:nvPr>
        </p:nvSpPr>
        <p:spPr>
          <a:xfrm>
            <a:off x="1066800" y="2103120"/>
            <a:ext cx="4754880" cy="38658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82880" lvl="0" marL="1828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Bridge the disconnect between researchers and MT clinicians</a:t>
            </a:r>
            <a:endParaRPr/>
          </a:p>
          <a:p>
            <a:pPr indent="-182880" lvl="0" marL="18288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Improve upon protocol descriptions with clearly defined terminology and some specificity</a:t>
            </a:r>
            <a:endParaRPr/>
          </a:p>
          <a:p>
            <a:pPr indent="-182880" lvl="0" marL="18288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Acquiring needed funding by writing clear and well organized grant applications</a:t>
            </a:r>
            <a:endParaRPr/>
          </a:p>
          <a:p>
            <a:pPr indent="-182880" lvl="0" marL="18288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MT in integrative health care – in the midst of an identity crisis</a:t>
            </a:r>
            <a:endParaRPr/>
          </a:p>
        </p:txBody>
      </p:sp>
      <p:sp>
        <p:nvSpPr>
          <p:cNvPr id="193" name="Google Shape;193;p24"/>
          <p:cNvSpPr txBox="1"/>
          <p:nvPr>
            <p:ph idx="2" type="body"/>
          </p:nvPr>
        </p:nvSpPr>
        <p:spPr>
          <a:xfrm>
            <a:off x="6370320" y="2103120"/>
            <a:ext cx="4754880" cy="40690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82880" lvl="0" marL="1828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Cost-effectiveness of MT treatment</a:t>
            </a:r>
            <a:endParaRPr/>
          </a:p>
          <a:p>
            <a:pPr indent="-182880" lvl="0" marL="18288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Longitudinal MT studies</a:t>
            </a:r>
            <a:endParaRPr/>
          </a:p>
          <a:p>
            <a:pPr indent="-182880" lvl="0" marL="18288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Assessing the therapeutic encounter/treatment session, creating some standards</a:t>
            </a:r>
            <a:endParaRPr/>
          </a:p>
          <a:p>
            <a:pPr indent="-182880" lvl="1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Documentation</a:t>
            </a:r>
            <a:endParaRPr/>
          </a:p>
          <a:p>
            <a:pPr indent="-182880" lvl="1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Expectations of the patient</a:t>
            </a:r>
            <a:endParaRPr/>
          </a:p>
          <a:p>
            <a:pPr indent="-182880" lvl="1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Typical testing or requirements of the therapist</a:t>
            </a:r>
            <a:endParaRPr/>
          </a:p>
          <a:p>
            <a:pPr indent="-182880" lvl="0" marL="18288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We are not alone! But we are in our infancy in terms of existence</a:t>
            </a:r>
            <a:endParaRPr/>
          </a:p>
          <a:p>
            <a:pPr indent="-68579" lvl="0" marL="18288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5"/>
          <p:cNvSpPr txBox="1"/>
          <p:nvPr>
            <p:ph type="title"/>
          </p:nvPr>
        </p:nvSpPr>
        <p:spPr>
          <a:xfrm>
            <a:off x="482600" y="464794"/>
            <a:ext cx="100584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800"/>
              <a:buFont typeface="Century Gothic"/>
              <a:buNone/>
            </a:pPr>
            <a:r>
              <a:rPr lang="en-US"/>
              <a:t>What can YOU do?</a:t>
            </a:r>
            <a:endParaRPr/>
          </a:p>
        </p:txBody>
      </p:sp>
      <p:pic>
        <p:nvPicPr>
          <p:cNvPr descr="&lt;strong&gt;Massage&lt;/strong&gt; Envy: What They Have That You Don't Have | whereapy" id="199" name="Google Shape;199;p25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66800" y="2391328"/>
            <a:ext cx="4754563" cy="3172306"/>
          </a:xfrm>
          <a:prstGeom prst="rect">
            <a:avLst/>
          </a:prstGeom>
          <a:noFill/>
          <a:ln>
            <a:noFill/>
          </a:ln>
        </p:spPr>
      </p:pic>
      <p:sp>
        <p:nvSpPr>
          <p:cNvPr id="200" name="Google Shape;200;p25"/>
          <p:cNvSpPr txBox="1"/>
          <p:nvPr>
            <p:ph idx="2" type="body"/>
          </p:nvPr>
        </p:nvSpPr>
        <p:spPr>
          <a:xfrm>
            <a:off x="6370320" y="2103120"/>
            <a:ext cx="5135880" cy="41325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82880" lvl="0" marL="1828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Use </a:t>
            </a:r>
            <a:r>
              <a:rPr i="1" lang="en-US" sz="2400">
                <a:solidFill>
                  <a:schemeClr val="accent3"/>
                </a:solidFill>
              </a:rPr>
              <a:t>Evidence-Informed Practice </a:t>
            </a:r>
            <a:r>
              <a:rPr lang="en-US" sz="2400"/>
              <a:t>model until </a:t>
            </a:r>
            <a:r>
              <a:rPr i="1" lang="en-US" sz="2400">
                <a:solidFill>
                  <a:schemeClr val="lt2"/>
                </a:solidFill>
              </a:rPr>
              <a:t>Evidence-Based Practice</a:t>
            </a:r>
            <a:r>
              <a:rPr lang="en-US" sz="2400"/>
              <a:t> evolves</a:t>
            </a:r>
            <a:endParaRPr/>
          </a:p>
          <a:p>
            <a:pPr indent="-182880" lvl="0" marL="18288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KEEP READING and stay current</a:t>
            </a:r>
            <a:endParaRPr/>
          </a:p>
          <a:p>
            <a:pPr indent="-182880" lvl="0" marL="18288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Advocate for your profession</a:t>
            </a:r>
            <a:endParaRPr/>
          </a:p>
          <a:p>
            <a:pPr indent="-182880" lvl="0" marL="18288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Expand your knowledge </a:t>
            </a:r>
            <a:endParaRPr/>
          </a:p>
          <a:p>
            <a:pPr indent="-182880" lvl="0" marL="18288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2400"/>
              <a:buChar char="•"/>
            </a:pPr>
            <a:r>
              <a:rPr lang="en-US" sz="2400"/>
              <a:t>Interact with others – both peers and individuals from other health care professions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6"/>
          <p:cNvSpPr txBox="1"/>
          <p:nvPr>
            <p:ph type="title"/>
          </p:nvPr>
        </p:nvSpPr>
        <p:spPr>
          <a:xfrm>
            <a:off x="9296400" y="607392"/>
            <a:ext cx="2430780" cy="16459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Century Gothic"/>
              <a:buNone/>
            </a:pPr>
            <a:r>
              <a:t/>
            </a:r>
            <a:endParaRPr/>
          </a:p>
        </p:txBody>
      </p:sp>
      <p:sp>
        <p:nvSpPr>
          <p:cNvPr id="139" name="Google Shape;139;p16"/>
          <p:cNvSpPr txBox="1"/>
          <p:nvPr>
            <p:ph idx="1" type="body"/>
          </p:nvPr>
        </p:nvSpPr>
        <p:spPr>
          <a:xfrm>
            <a:off x="685800" y="1765300"/>
            <a:ext cx="7772400" cy="417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0"/>
              <a:buNone/>
            </a:pPr>
            <a:r>
              <a:rPr lang="en-US" sz="8000"/>
              <a:t>Where are we now? </a:t>
            </a:r>
            <a:endParaRPr/>
          </a:p>
        </p:txBody>
      </p:sp>
      <p:sp>
        <p:nvSpPr>
          <p:cNvPr id="140" name="Google Shape;140;p16"/>
          <p:cNvSpPr txBox="1"/>
          <p:nvPr>
            <p:ph idx="2" type="body"/>
          </p:nvPr>
        </p:nvSpPr>
        <p:spPr>
          <a:xfrm>
            <a:off x="9296400" y="2286000"/>
            <a:ext cx="2430780" cy="350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7"/>
          <p:cNvSpPr txBox="1"/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800"/>
              <a:buFont typeface="Century Gothic"/>
              <a:buNone/>
            </a:pPr>
            <a:r>
              <a:rPr lang="en-US"/>
              <a:t>Evaluation of MT Research</a:t>
            </a:r>
            <a:endParaRPr/>
          </a:p>
        </p:txBody>
      </p:sp>
      <p:sp>
        <p:nvSpPr>
          <p:cNvPr id="146" name="Google Shape;146;p17"/>
          <p:cNvSpPr txBox="1"/>
          <p:nvPr>
            <p:ph idx="1" type="body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82880" lvl="0" marL="18288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380"/>
              <a:buChar char="•"/>
            </a:pPr>
            <a:r>
              <a:rPr lang="en-US" sz="2380"/>
              <a:t>Established findings –</a:t>
            </a:r>
            <a:endParaRPr/>
          </a:p>
          <a:p>
            <a:pPr indent="-182880" lvl="1" marL="4572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SzPts val="2040"/>
              <a:buChar char="•"/>
            </a:pPr>
            <a:r>
              <a:rPr lang="en-US" sz="2040"/>
              <a:t> effects, mechanisms, processes already known</a:t>
            </a:r>
            <a:endParaRPr/>
          </a:p>
          <a:p>
            <a:pPr indent="-182880" lvl="0" marL="182880" rtl="0" algn="l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SzPts val="2380"/>
              <a:buChar char="•"/>
            </a:pPr>
            <a:r>
              <a:rPr lang="en-US" sz="2380"/>
              <a:t>Needed research – </a:t>
            </a:r>
            <a:endParaRPr/>
          </a:p>
          <a:p>
            <a:pPr indent="-182880" lvl="1" marL="4572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SzPts val="2040"/>
              <a:buChar char="•"/>
            </a:pPr>
            <a:r>
              <a:rPr lang="en-US" sz="2040"/>
              <a:t>ones that are not known</a:t>
            </a:r>
            <a:endParaRPr/>
          </a:p>
          <a:p>
            <a:pPr indent="-182880" lvl="0" marL="182880" rtl="0" algn="l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SzPts val="2380"/>
              <a:buChar char="•"/>
            </a:pPr>
            <a:r>
              <a:rPr lang="en-US" sz="2380"/>
              <a:t>Methodological strengths– </a:t>
            </a:r>
            <a:endParaRPr/>
          </a:p>
          <a:p>
            <a:pPr indent="-182880" lvl="1" marL="4572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SzPts val="2040"/>
              <a:buChar char="•"/>
            </a:pPr>
            <a:r>
              <a:rPr lang="en-US" sz="2040"/>
              <a:t>good scientific processes to demonstrate results</a:t>
            </a:r>
            <a:endParaRPr/>
          </a:p>
          <a:p>
            <a:pPr indent="-182880" lvl="0" marL="182880" rtl="0" algn="l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SzPts val="2380"/>
              <a:buChar char="•"/>
            </a:pPr>
            <a:r>
              <a:rPr lang="en-US" sz="2380"/>
              <a:t>Methodological weaknesses and limitations – </a:t>
            </a:r>
            <a:endParaRPr/>
          </a:p>
          <a:p>
            <a:pPr indent="-182880" lvl="1" marL="4572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SzPts val="2040"/>
              <a:buChar char="•"/>
            </a:pPr>
            <a:r>
              <a:rPr lang="en-US" sz="2040"/>
              <a:t>which ones were not so good</a:t>
            </a:r>
            <a:endParaRPr/>
          </a:p>
          <a:p>
            <a:pPr indent="-182880" lvl="0" marL="182880" rtl="0" algn="l">
              <a:lnSpc>
                <a:spcPct val="80000"/>
              </a:lnSpc>
              <a:spcBef>
                <a:spcPts val="900"/>
              </a:spcBef>
              <a:spcAft>
                <a:spcPts val="0"/>
              </a:spcAft>
              <a:buSzPts val="2380"/>
              <a:buChar char="•"/>
            </a:pPr>
            <a:r>
              <a:rPr lang="en-US" sz="2380"/>
              <a:t>Conclusions – </a:t>
            </a:r>
            <a:endParaRPr/>
          </a:p>
          <a:p>
            <a:pPr indent="-182880" lvl="1" marL="4572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SzPts val="2040"/>
              <a:buChar char="•"/>
            </a:pPr>
            <a:r>
              <a:rPr lang="en-US" sz="2040"/>
              <a:t>what have we done over the last 20 years and where do we go to move forward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8"/>
          <p:cNvSpPr txBox="1"/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800"/>
              <a:buFont typeface="Century Gothic"/>
              <a:buNone/>
            </a:pPr>
            <a:r>
              <a:rPr lang="en-US"/>
              <a:t>Quantity of Research</a:t>
            </a:r>
            <a:endParaRPr/>
          </a:p>
        </p:txBody>
      </p:sp>
      <p:sp>
        <p:nvSpPr>
          <p:cNvPr id="152" name="Google Shape;152;p18"/>
          <p:cNvSpPr txBox="1"/>
          <p:nvPr>
            <p:ph idx="1" type="body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82880" lvl="0" marL="1828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Significant increases in performed studies from approximately 1998 to 2008</a:t>
            </a:r>
            <a:endParaRPr/>
          </a:p>
          <a:p>
            <a:pPr indent="-182880" lvl="0" marL="18288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Mostly in the subcategories of Medicine, Pharmacology, and Veterinary Science (MPV) and Social Sciences, Arts, and Humanities (SAH)</a:t>
            </a:r>
            <a:endParaRPr/>
          </a:p>
          <a:p>
            <a:pPr indent="-182880" lvl="0" marL="18288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Close to 6000 studies have been completed</a:t>
            </a:r>
            <a:endParaRPr/>
          </a:p>
          <a:p>
            <a:pPr indent="-182880" lvl="0" marL="18288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Still in infancy in relation to other healthcare fields</a:t>
            </a:r>
            <a:endParaRPr/>
          </a:p>
          <a:p>
            <a:pPr indent="-5079" lvl="0" marL="18288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9"/>
          <p:cNvSpPr txBox="1"/>
          <p:nvPr>
            <p:ph type="title"/>
          </p:nvPr>
        </p:nvSpPr>
        <p:spPr>
          <a:xfrm>
            <a:off x="889000" y="435978"/>
            <a:ext cx="100584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800"/>
              <a:buFont typeface="Century Gothic"/>
              <a:buNone/>
            </a:pPr>
            <a:r>
              <a:rPr lang="en-US"/>
              <a:t>What do we know now? </a:t>
            </a:r>
            <a:endParaRPr/>
          </a:p>
        </p:txBody>
      </p:sp>
      <p:sp>
        <p:nvSpPr>
          <p:cNvPr id="158" name="Google Shape;158;p19"/>
          <p:cNvSpPr txBox="1"/>
          <p:nvPr>
            <p:ph idx="1" type="body"/>
          </p:nvPr>
        </p:nvSpPr>
        <p:spPr>
          <a:xfrm>
            <a:off x="1066800" y="2014194"/>
            <a:ext cx="7008877" cy="39979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82880" lvl="0" marL="1828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sz="2800"/>
              <a:t>Effect on mood</a:t>
            </a:r>
            <a:endParaRPr/>
          </a:p>
          <a:p>
            <a:pPr indent="-182880" lvl="0" marL="18288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2800"/>
              <a:buChar char="•"/>
            </a:pPr>
            <a:r>
              <a:rPr lang="en-US" sz="2800"/>
              <a:t>Reduction of MS pain including LBP</a:t>
            </a:r>
            <a:endParaRPr/>
          </a:p>
          <a:p>
            <a:pPr indent="-182880" lvl="0" marL="18288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2800"/>
              <a:buChar char="•"/>
            </a:pPr>
            <a:r>
              <a:rPr lang="en-US" sz="2800"/>
              <a:t>Anxiety reduction</a:t>
            </a:r>
            <a:endParaRPr/>
          </a:p>
          <a:p>
            <a:pPr indent="-182880" lvl="0" marL="18288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2800"/>
              <a:buChar char="•"/>
            </a:pPr>
            <a:r>
              <a:rPr lang="en-US" sz="2800"/>
              <a:t>Arthritis</a:t>
            </a:r>
            <a:endParaRPr/>
          </a:p>
          <a:p>
            <a:pPr indent="-182880" lvl="0" marL="18288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2800"/>
              <a:buChar char="•"/>
            </a:pPr>
            <a:r>
              <a:rPr lang="en-US" sz="2800"/>
              <a:t>Amelioration of the effects of cancer treatment</a:t>
            </a:r>
            <a:endParaRPr/>
          </a:p>
          <a:p>
            <a:pPr indent="-182880" lvl="0" marL="18288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2800"/>
              <a:buChar char="•"/>
            </a:pPr>
            <a:r>
              <a:rPr lang="en-US" sz="2800"/>
              <a:t>Stress reduction</a:t>
            </a:r>
            <a:endParaRPr/>
          </a:p>
          <a:p>
            <a:pPr indent="-182880" lvl="0" marL="18288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2800"/>
              <a:buChar char="•"/>
            </a:pPr>
            <a:r>
              <a:rPr lang="en-US" sz="2800"/>
              <a:t>Increase oxytocin </a:t>
            </a:r>
            <a:endParaRPr/>
          </a:p>
        </p:txBody>
      </p:sp>
      <p:pic>
        <p:nvPicPr>
          <p:cNvPr descr="World Cafe | Sauder d.studio" id="159" name="Google Shape;159;p19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482077" y="1121778"/>
            <a:ext cx="3049523" cy="48948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0"/>
          <p:cNvSpPr txBox="1"/>
          <p:nvPr>
            <p:ph type="title"/>
          </p:nvPr>
        </p:nvSpPr>
        <p:spPr>
          <a:xfrm>
            <a:off x="393700" y="401294"/>
            <a:ext cx="114173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320"/>
              <a:buFont typeface="Century Gothic"/>
              <a:buNone/>
            </a:pPr>
            <a:r>
              <a:rPr lang="en-US" sz="4320"/>
              <a:t>Recommendations for Scope of Research</a:t>
            </a:r>
            <a:endParaRPr/>
          </a:p>
        </p:txBody>
      </p:sp>
      <p:sp>
        <p:nvSpPr>
          <p:cNvPr id="165" name="Google Shape;165;p20"/>
          <p:cNvSpPr txBox="1"/>
          <p:nvPr>
            <p:ph idx="1" type="body"/>
          </p:nvPr>
        </p:nvSpPr>
        <p:spPr>
          <a:xfrm>
            <a:off x="1066800" y="2103120"/>
            <a:ext cx="10058400" cy="42087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514350" lvl="0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590"/>
              <a:buFont typeface="Century Gothic"/>
              <a:buAutoNum type="arabicPeriod"/>
            </a:pPr>
            <a:r>
              <a:rPr lang="en-US" sz="2590"/>
              <a:t>Build a research infrastructure within the massage therapy profession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2590"/>
              <a:buFont typeface="Century Gothic"/>
              <a:buAutoNum type="arabicPeriod"/>
            </a:pPr>
            <a:r>
              <a:rPr lang="en-US" sz="2590"/>
              <a:t>Fund research into the safety and efficacy of massage therapy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2590"/>
              <a:buFont typeface="Century Gothic"/>
              <a:buAutoNum type="arabicPeriod"/>
            </a:pPr>
            <a:r>
              <a:rPr lang="en-US" sz="2590"/>
              <a:t>Fund studies which demonstrate physiological effects  are attributed to massage therapy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2590"/>
              <a:buFont typeface="Century Gothic"/>
              <a:buAutoNum type="arabicPeriod"/>
            </a:pPr>
            <a:r>
              <a:rPr lang="en-US" sz="2590"/>
              <a:t>Stem from a wellness paradigm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2590"/>
              <a:buFont typeface="Century Gothic"/>
              <a:buAutoNum type="arabicPeriod"/>
            </a:pPr>
            <a:r>
              <a:rPr lang="en-US" sz="2590"/>
              <a:t>Study the profession itself and what makes a skilled massage therapist that contributes to a positive therapeutic encounter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1"/>
          <p:cNvSpPr txBox="1"/>
          <p:nvPr>
            <p:ph type="title"/>
          </p:nvPr>
        </p:nvSpPr>
        <p:spPr>
          <a:xfrm>
            <a:off x="495300" y="439394"/>
            <a:ext cx="100584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800"/>
              <a:buFont typeface="Century Gothic"/>
              <a:buNone/>
            </a:pPr>
            <a:r>
              <a:rPr lang="en-US"/>
              <a:t>What do we need to know?</a:t>
            </a:r>
            <a:endParaRPr/>
          </a:p>
        </p:txBody>
      </p:sp>
      <p:sp>
        <p:nvSpPr>
          <p:cNvPr id="171" name="Google Shape;171;p21"/>
          <p:cNvSpPr txBox="1"/>
          <p:nvPr>
            <p:ph idx="1" type="body"/>
          </p:nvPr>
        </p:nvSpPr>
        <p:spPr>
          <a:xfrm>
            <a:off x="1066800" y="1810994"/>
            <a:ext cx="4754880" cy="45390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82880" lvl="0" marL="1828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Multidimensional studies showing different outcomes</a:t>
            </a:r>
            <a:endParaRPr/>
          </a:p>
          <a:p>
            <a:pPr indent="-182880" lvl="0" marL="18288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Formal definition of MT itself</a:t>
            </a:r>
            <a:endParaRPr/>
          </a:p>
          <a:p>
            <a:pPr indent="-182880" lvl="0" marL="18288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Effects on brain activity</a:t>
            </a:r>
            <a:endParaRPr/>
          </a:p>
          <a:p>
            <a:pPr indent="-182880" lvl="0" marL="18288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Formal definition of the MT profession</a:t>
            </a:r>
            <a:endParaRPr/>
          </a:p>
          <a:p>
            <a:pPr indent="-182880" lvl="0" marL="18288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Body awareness as a measurable outcome</a:t>
            </a:r>
            <a:endParaRPr/>
          </a:p>
          <a:p>
            <a:pPr indent="-182880" lvl="1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Enhanced proprioception</a:t>
            </a:r>
            <a:endParaRPr/>
          </a:p>
          <a:p>
            <a:pPr indent="-182880" lvl="1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Improved body image</a:t>
            </a:r>
            <a:endParaRPr/>
          </a:p>
          <a:p>
            <a:pPr indent="-182880" lvl="1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Reduction of dissociation</a:t>
            </a:r>
            <a:endParaRPr/>
          </a:p>
        </p:txBody>
      </p:sp>
      <p:sp>
        <p:nvSpPr>
          <p:cNvPr id="172" name="Google Shape;172;p21"/>
          <p:cNvSpPr txBox="1"/>
          <p:nvPr>
            <p:ph idx="2" type="body"/>
          </p:nvPr>
        </p:nvSpPr>
        <p:spPr>
          <a:xfrm>
            <a:off x="6370320" y="1810994"/>
            <a:ext cx="4754880" cy="45390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82880" lvl="0" marL="1828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“</a:t>
            </a:r>
            <a:r>
              <a:rPr lang="en-US" sz="2000"/>
              <a:t>Dosages” for treatment planning and the nature of the therapeutic encounter</a:t>
            </a:r>
            <a:endParaRPr/>
          </a:p>
          <a:p>
            <a:pPr indent="-182880" lvl="0" marL="18288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MT Effect on medication uptake</a:t>
            </a:r>
            <a:endParaRPr/>
          </a:p>
          <a:p>
            <a:pPr indent="-182880" lvl="0" marL="18288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The therapists themselves</a:t>
            </a:r>
            <a:endParaRPr/>
          </a:p>
          <a:p>
            <a:pPr indent="-182880" lvl="1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Physiological and psychological elements in a treatment session</a:t>
            </a:r>
            <a:endParaRPr/>
          </a:p>
          <a:p>
            <a:pPr indent="-182880" lvl="1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Required training</a:t>
            </a:r>
            <a:endParaRPr/>
          </a:p>
          <a:p>
            <a:pPr indent="-182880" lvl="1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Working conditions for optimal treatment</a:t>
            </a:r>
            <a:endParaRPr/>
          </a:p>
          <a:p>
            <a:pPr indent="-182880" lvl="1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Career satisfaction</a:t>
            </a:r>
            <a:endParaRPr/>
          </a:p>
          <a:p>
            <a:pPr indent="-182880" lvl="0" marL="18288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Education and training</a:t>
            </a:r>
            <a:endParaRPr/>
          </a:p>
          <a:p>
            <a:pPr indent="-81279" lvl="1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81279" lvl="1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2"/>
          <p:cNvSpPr txBox="1"/>
          <p:nvPr>
            <p:ph type="title"/>
          </p:nvPr>
        </p:nvSpPr>
        <p:spPr>
          <a:xfrm>
            <a:off x="444500" y="401294"/>
            <a:ext cx="100584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4800"/>
              <a:buFont typeface="Century Gothic"/>
              <a:buNone/>
            </a:pPr>
            <a:r>
              <a:rPr lang="en-US"/>
              <a:t>What is holding us back?</a:t>
            </a:r>
            <a:endParaRPr/>
          </a:p>
        </p:txBody>
      </p:sp>
      <p:sp>
        <p:nvSpPr>
          <p:cNvPr id="178" name="Google Shape;178;p22"/>
          <p:cNvSpPr txBox="1"/>
          <p:nvPr>
            <p:ph idx="1" type="body"/>
          </p:nvPr>
        </p:nvSpPr>
        <p:spPr>
          <a:xfrm>
            <a:off x="1066800" y="1772894"/>
            <a:ext cx="4754880" cy="45898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82880" lvl="0" marL="1828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Lack of universal standards in the profession itself</a:t>
            </a:r>
            <a:endParaRPr/>
          </a:p>
          <a:p>
            <a:pPr indent="-182880" lvl="1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Therapeutic setting</a:t>
            </a:r>
            <a:endParaRPr/>
          </a:p>
          <a:p>
            <a:pPr indent="-182880" lvl="1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Education</a:t>
            </a:r>
            <a:endParaRPr/>
          </a:p>
          <a:p>
            <a:pPr indent="-182880" lvl="1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Regulation of scope of practice</a:t>
            </a:r>
            <a:endParaRPr/>
          </a:p>
          <a:p>
            <a:pPr indent="-182880" lvl="0" marL="18288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Comparison or control to MT in research</a:t>
            </a:r>
            <a:endParaRPr/>
          </a:p>
          <a:p>
            <a:pPr indent="-182880" lvl="1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To another form of treatment</a:t>
            </a:r>
            <a:endParaRPr/>
          </a:p>
          <a:p>
            <a:pPr indent="-182880" lvl="1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To no treatment at all</a:t>
            </a:r>
            <a:endParaRPr/>
          </a:p>
          <a:p>
            <a:pPr indent="-182880" lvl="1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PLACEBO</a:t>
            </a:r>
            <a:endParaRPr/>
          </a:p>
          <a:p>
            <a:pPr indent="-182880" lvl="1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DOUBLE BLINDING</a:t>
            </a:r>
            <a:endParaRPr/>
          </a:p>
        </p:txBody>
      </p:sp>
      <p:sp>
        <p:nvSpPr>
          <p:cNvPr id="179" name="Google Shape;179;p22"/>
          <p:cNvSpPr txBox="1"/>
          <p:nvPr>
            <p:ph idx="2" type="body"/>
          </p:nvPr>
        </p:nvSpPr>
        <p:spPr>
          <a:xfrm>
            <a:off x="6370320" y="1772894"/>
            <a:ext cx="5021580" cy="45898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82880" lvl="0" marL="18288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Restriction in range of outcomes</a:t>
            </a:r>
            <a:endParaRPr/>
          </a:p>
          <a:p>
            <a:pPr indent="-182880" lvl="0" marL="18288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Reduction overemphasized in terms of ecological validity </a:t>
            </a:r>
            <a:endParaRPr/>
          </a:p>
          <a:p>
            <a:pPr indent="-182880" lvl="1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How it is done in real life vs. a research setting</a:t>
            </a:r>
            <a:endParaRPr/>
          </a:p>
          <a:p>
            <a:pPr indent="-182880" lvl="0" marL="18288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Lack of research literacy among massage therapists</a:t>
            </a:r>
            <a:endParaRPr/>
          </a:p>
          <a:p>
            <a:pPr indent="-182880" lvl="0" marL="18288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Methods drive the research questions </a:t>
            </a:r>
            <a:endParaRPr/>
          </a:p>
          <a:p>
            <a:pPr indent="-182880" lvl="1" marL="45720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</a:pPr>
            <a:r>
              <a:rPr lang="en-US" sz="1800"/>
              <a:t>Other way around makes for better research</a:t>
            </a:r>
            <a:endParaRPr/>
          </a:p>
          <a:p>
            <a:pPr indent="-182880" lvl="0" marL="18288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2000"/>
              <a:buChar char="•"/>
            </a:pPr>
            <a:r>
              <a:rPr lang="en-US" sz="2000"/>
              <a:t>Confusion within and between groups being studied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3"/>
          <p:cNvSpPr txBox="1"/>
          <p:nvPr>
            <p:ph type="title"/>
          </p:nvPr>
        </p:nvSpPr>
        <p:spPr>
          <a:xfrm>
            <a:off x="9296400" y="607392"/>
            <a:ext cx="2430780" cy="164592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Century Gothic"/>
              <a:buNone/>
            </a:pPr>
            <a:r>
              <a:rPr lang="en-US"/>
              <a:t>Dryden &amp; Moyer, </a:t>
            </a:r>
            <a:br>
              <a:rPr lang="en-US"/>
            </a:br>
            <a:r>
              <a:rPr lang="en-US"/>
              <a:t>pp. 224 - 227</a:t>
            </a:r>
            <a:endParaRPr/>
          </a:p>
        </p:txBody>
      </p:sp>
      <p:sp>
        <p:nvSpPr>
          <p:cNvPr id="185" name="Google Shape;185;p23"/>
          <p:cNvSpPr txBox="1"/>
          <p:nvPr>
            <p:ph idx="1" type="body"/>
          </p:nvPr>
        </p:nvSpPr>
        <p:spPr>
          <a:xfrm>
            <a:off x="774700" y="876300"/>
            <a:ext cx="7772400" cy="533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600"/>
              <a:buNone/>
            </a:pPr>
            <a:r>
              <a:rPr lang="en-US" sz="6600"/>
              <a:t>Where do you see the future of massage therapy research going?</a:t>
            </a:r>
            <a:endParaRPr/>
          </a:p>
        </p:txBody>
      </p:sp>
      <p:sp>
        <p:nvSpPr>
          <p:cNvPr id="186" name="Google Shape;186;p23"/>
          <p:cNvSpPr txBox="1"/>
          <p:nvPr>
            <p:ph idx="2" type="body"/>
          </p:nvPr>
        </p:nvSpPr>
        <p:spPr>
          <a:xfrm>
            <a:off x="9296400" y="2286000"/>
            <a:ext cx="2430780" cy="350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Case Example in the Book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avon">
  <a:themeElements>
    <a:clrScheme name="Savon">
      <a:dk1>
        <a:srgbClr val="000000"/>
      </a:dk1>
      <a:lt1>
        <a:srgbClr val="FFFFFF"/>
      </a:lt1>
      <a:dk2>
        <a:srgbClr val="373545"/>
      </a:dk2>
      <a:lt2>
        <a:srgbClr val="BCD0E0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6793CD"/>
      </a:accent6>
      <a:hlink>
        <a:srgbClr val="6B9F25"/>
      </a:hlink>
      <a:folHlink>
        <a:srgbClr val="9F671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avon">
  <a:themeElements>
    <a:clrScheme name="Savon">
      <a:dk1>
        <a:srgbClr val="000000"/>
      </a:dk1>
      <a:lt1>
        <a:srgbClr val="FFFFFF"/>
      </a:lt1>
      <a:dk2>
        <a:srgbClr val="373545"/>
      </a:dk2>
      <a:lt2>
        <a:srgbClr val="BCD0E0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6793CD"/>
      </a:accent6>
      <a:hlink>
        <a:srgbClr val="6B9F25"/>
      </a:hlink>
      <a:folHlink>
        <a:srgbClr val="9F671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