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9"/>
  </p:notesMasterIdLst>
  <p:handoutMasterIdLst>
    <p:handoutMasterId r:id="rId60"/>
  </p:handoutMasterIdLst>
  <p:sldIdLst>
    <p:sldId id="256" r:id="rId3"/>
    <p:sldId id="262" r:id="rId4"/>
    <p:sldId id="257"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323" r:id="rId42"/>
    <p:sldId id="324" r:id="rId43"/>
    <p:sldId id="325" r:id="rId44"/>
    <p:sldId id="326" r:id="rId45"/>
    <p:sldId id="327" r:id="rId46"/>
    <p:sldId id="328" r:id="rId47"/>
    <p:sldId id="329" r:id="rId48"/>
    <p:sldId id="330" r:id="rId49"/>
    <p:sldId id="331" r:id="rId50"/>
    <p:sldId id="332" r:id="rId51"/>
    <p:sldId id="333" r:id="rId52"/>
    <p:sldId id="334" r:id="rId53"/>
    <p:sldId id="335" r:id="rId54"/>
    <p:sldId id="336" r:id="rId55"/>
    <p:sldId id="337" r:id="rId56"/>
    <p:sldId id="338" r:id="rId57"/>
    <p:sldId id="33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867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721" autoAdjust="0"/>
  </p:normalViewPr>
  <p:slideViewPr>
    <p:cSldViewPr snapToGrid="0" showGuides="1">
      <p:cViewPr varScale="1">
        <p:scale>
          <a:sx n="58" d="100"/>
          <a:sy n="58" d="100"/>
        </p:scale>
        <p:origin x="44" y="276"/>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1848"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47117E-D58A-422A-A81B-362E9F2EA265}" type="datetimeFigureOut">
              <a:rPr lang="en-US" smtClean="0"/>
              <a:t>8/21/2020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438575-B761-4121-A7E4-457BB626566A}" type="slidenum">
              <a:rPr lang="en-US" smtClean="0"/>
              <a:t>‹#›</a:t>
            </a:fld>
            <a:endParaRPr lang="en-US"/>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52672-2D72-42C2-B0B5-4CADDCB794C9}" type="datetimeFigureOut">
              <a:rPr lang="en-US" smtClean="0"/>
              <a:t>8/21/2020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BA502-DDEA-4552-B72A-9C62FF6620C8}" type="slidenum">
              <a:rPr lang="en-US" smtClean="0"/>
              <a:t>‹#›</a:t>
            </a:fld>
            <a:endParaRPr lang="en-US"/>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accent1">
              <a:lumMod val="75000"/>
            </a:schemeClr>
          </a:solidFill>
          <a:ln>
            <a:solidFill>
              <a:schemeClr val="accent1">
                <a:lumMod val="75000"/>
              </a:schemeClr>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1</a:t>
            </a:r>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6" name="Text Placeholder 7"/>
          <p:cNvSpPr>
            <a:spLocks noGrp="1"/>
          </p:cNvSpPr>
          <p:nvPr>
            <p:ph type="body" sz="quarter" idx="14" hasCustomPrompt="1"/>
          </p:nvPr>
        </p:nvSpPr>
        <p:spPr>
          <a:xfrm>
            <a:off x="2689537" y="357393"/>
            <a:ext cx="2099258" cy="914400"/>
          </a:xfrm>
          <a:solidFill>
            <a:schemeClr val="accent2"/>
          </a:solidFill>
          <a:ln>
            <a:solidFill>
              <a:schemeClr val="accent2"/>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2</a:t>
            </a:r>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7" name="Text Placeholder 7"/>
          <p:cNvSpPr>
            <a:spLocks noGrp="1"/>
          </p:cNvSpPr>
          <p:nvPr>
            <p:ph type="body" sz="quarter" idx="15" hasCustomPrompt="1"/>
          </p:nvPr>
        </p:nvSpPr>
        <p:spPr>
          <a:xfrm>
            <a:off x="5046371" y="357393"/>
            <a:ext cx="2099258" cy="914400"/>
          </a:xfrm>
          <a:solidFill>
            <a:schemeClr val="accent3"/>
          </a:solidFill>
          <a:ln>
            <a:solidFill>
              <a:schemeClr val="accent3"/>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3</a:t>
            </a:r>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8" name="Text Placeholder 7"/>
          <p:cNvSpPr>
            <a:spLocks noGrp="1"/>
          </p:cNvSpPr>
          <p:nvPr>
            <p:ph type="body" sz="quarter" idx="16" hasCustomPrompt="1"/>
          </p:nvPr>
        </p:nvSpPr>
        <p:spPr>
          <a:xfrm>
            <a:off x="7403205" y="357393"/>
            <a:ext cx="2099258" cy="914400"/>
          </a:xfrm>
          <a:solidFill>
            <a:schemeClr val="accent4"/>
          </a:solidFill>
          <a:ln>
            <a:solidFill>
              <a:schemeClr val="accent4"/>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4</a:t>
            </a:r>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9" name="Text Placeholder 7"/>
          <p:cNvSpPr>
            <a:spLocks noGrp="1"/>
          </p:cNvSpPr>
          <p:nvPr>
            <p:ph type="body" sz="quarter" idx="17" hasCustomPrompt="1"/>
          </p:nvPr>
        </p:nvSpPr>
        <p:spPr>
          <a:xfrm>
            <a:off x="9760039" y="357393"/>
            <a:ext cx="2099258" cy="914400"/>
          </a:xfrm>
          <a:solidFill>
            <a:schemeClr val="accent5"/>
          </a:solidFill>
          <a:ln>
            <a:solidFill>
              <a:schemeClr val="accent5"/>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5</a:t>
            </a:r>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3"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You can type your own categories and points values in this game board.</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slides we’ve provided.</a:t>
            </a: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600" dirty="0">
                <a:solidFill>
                  <a:srgbClr val="7F7F7F"/>
                </a:solidFill>
                <a:latin typeface="Calibri Light" panose="020F0302020204030204" pitchFamily="34" charset="0"/>
                <a:cs typeface="Calibri" panose="020F0502020204030204" pitchFamily="34" charset="0"/>
              </a:rPr>
              <a:t>When you’re in slide show view, click a points box to go to that question,</a:t>
            </a:r>
            <a:r>
              <a:rPr lang="en-US" sz="1600" baseline="0" dirty="0">
                <a:solidFill>
                  <a:srgbClr val="7F7F7F"/>
                </a:solidFill>
                <a:latin typeface="Calibri Light" panose="020F0302020204030204" pitchFamily="34" charset="0"/>
                <a:cs typeface="Calibri" panose="020F0502020204030204" pitchFamily="34" charset="0"/>
              </a:rPr>
              <a:t> then </a:t>
            </a:r>
            <a:r>
              <a:rPr lang="en-US" sz="1600" dirty="0">
                <a:solidFill>
                  <a:srgbClr val="7F7F7F"/>
                </a:solidFill>
                <a:latin typeface="Calibri Light" panose="020F0302020204030204" pitchFamily="34" charset="0"/>
                <a:cs typeface="Calibri" panose="020F0502020204030204" pitchFamily="34" charset="0"/>
              </a:rPr>
              <a:t>click to</a:t>
            </a:r>
            <a:r>
              <a:rPr lang="en-US" sz="1600" baseline="0" dirty="0">
                <a:solidFill>
                  <a:srgbClr val="7F7F7F"/>
                </a:solidFill>
                <a:latin typeface="Calibri Light" panose="020F0302020204030204" pitchFamily="34" charset="0"/>
                <a:cs typeface="Calibri" panose="020F0502020204030204" pitchFamily="34" charset="0"/>
              </a:rPr>
              <a:t> move to the answer slide</a:t>
            </a:r>
            <a:r>
              <a:rPr lang="en-US" sz="1600" dirty="0">
                <a:solidFill>
                  <a:srgbClr val="7F7F7F"/>
                </a:solidFill>
                <a:latin typeface="Calibri Light" panose="020F03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600" dirty="0">
                <a:solidFill>
                  <a:srgbClr val="7F7F7F"/>
                </a:solidFill>
                <a:latin typeface="Calibri Light" panose="020F0302020204030204" pitchFamily="34" charset="0"/>
                <a:cs typeface="Calibri" panose="020F0502020204030204" pitchFamily="34" charset="0"/>
              </a:rPr>
              <a:t>Click the left triangle to return to this game board slide. </a:t>
            </a:r>
          </a:p>
        </p:txBody>
      </p:sp>
    </p:spTree>
    <p:extLst>
      <p:ext uri="{BB962C8B-B14F-4D97-AF65-F5344CB8AC3E}">
        <p14:creationId xmlns:p14="http://schemas.microsoft.com/office/powerpoint/2010/main" val="383076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egory 3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3</a:t>
            </a:r>
          </a:p>
        </p:txBody>
      </p:sp>
    </p:spTree>
    <p:extLst>
      <p:ext uri="{BB962C8B-B14F-4D97-AF65-F5344CB8AC3E}">
        <p14:creationId xmlns:p14="http://schemas.microsoft.com/office/powerpoint/2010/main" val="3721660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tegory 4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4 divider slide</a:t>
            </a:r>
          </a:p>
        </p:txBody>
      </p:sp>
    </p:spTree>
    <p:extLst>
      <p:ext uri="{BB962C8B-B14F-4D97-AF65-F5344CB8AC3E}">
        <p14:creationId xmlns:p14="http://schemas.microsoft.com/office/powerpoint/2010/main" val="730655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tegory 4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4</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559610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tegory 4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4</a:t>
            </a:r>
          </a:p>
        </p:txBody>
      </p:sp>
    </p:spTree>
    <p:extLst>
      <p:ext uri="{BB962C8B-B14F-4D97-AF65-F5344CB8AC3E}">
        <p14:creationId xmlns:p14="http://schemas.microsoft.com/office/powerpoint/2010/main" val="39608697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tegory 5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5 divider slide</a:t>
            </a:r>
          </a:p>
        </p:txBody>
      </p:sp>
    </p:spTree>
    <p:extLst>
      <p:ext uri="{BB962C8B-B14F-4D97-AF65-F5344CB8AC3E}">
        <p14:creationId xmlns:p14="http://schemas.microsoft.com/office/powerpoint/2010/main" val="971966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5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5</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925406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tegory 5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5</a:t>
            </a:r>
          </a:p>
        </p:txBody>
      </p:sp>
    </p:spTree>
    <p:extLst>
      <p:ext uri="{BB962C8B-B14F-4D97-AF65-F5344CB8AC3E}">
        <p14:creationId xmlns:p14="http://schemas.microsoft.com/office/powerpoint/2010/main" val="3933521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tegory 1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1 divider slide</a:t>
            </a:r>
          </a:p>
        </p:txBody>
      </p:sp>
    </p:spTree>
    <p:extLst>
      <p:ext uri="{BB962C8B-B14F-4D97-AF65-F5344CB8AC3E}">
        <p14:creationId xmlns:p14="http://schemas.microsoft.com/office/powerpoint/2010/main" val="11571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tegory 1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2"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left triangle to return to the game board slide. </a:t>
            </a:r>
          </a:p>
        </p:txBody>
      </p:sp>
      <p:sp>
        <p:nvSpPr>
          <p:cNvPr id="6" name="Title 5"/>
          <p:cNvSpPr>
            <a:spLocks noGrp="1"/>
          </p:cNvSpPr>
          <p:nvPr>
            <p:ph type="title" hasCustomPrompt="1"/>
          </p:nvPr>
        </p:nvSpPr>
        <p:spPr/>
        <p:txBody>
          <a:bodyPr/>
          <a:lstStyle>
            <a:lvl1pPr>
              <a:defRPr>
                <a:solidFill>
                  <a:schemeClr val="tx1">
                    <a:alpha val="63000"/>
                  </a:schemeClr>
                </a:solidFill>
              </a:defRPr>
            </a:lvl1pPr>
          </a:lstStyle>
          <a:p>
            <a:r>
              <a:rPr lang="en-US" dirty="0"/>
              <a:t>Category 1</a:t>
            </a:r>
          </a:p>
        </p:txBody>
      </p:sp>
      <p:sp>
        <p:nvSpPr>
          <p:cNvPr id="14"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200822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tegory 1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4"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1</a:t>
            </a:r>
          </a:p>
        </p:txBody>
      </p:sp>
    </p:spTree>
    <p:extLst>
      <p:ext uri="{BB962C8B-B14F-4D97-AF65-F5344CB8AC3E}">
        <p14:creationId xmlns:p14="http://schemas.microsoft.com/office/powerpoint/2010/main" val="1319601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tegory 2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2 divider slide</a:t>
            </a:r>
          </a:p>
        </p:txBody>
      </p:sp>
    </p:spTree>
    <p:extLst>
      <p:ext uri="{BB962C8B-B14F-4D97-AF65-F5344CB8AC3E}">
        <p14:creationId xmlns:p14="http://schemas.microsoft.com/office/powerpoint/2010/main" val="131711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tegory 2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2</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08739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tegory 2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answer here. </a:t>
            </a:r>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2</a:t>
            </a:r>
          </a:p>
        </p:txBody>
      </p:sp>
    </p:spTree>
    <p:extLst>
      <p:ext uri="{BB962C8B-B14F-4D97-AF65-F5344CB8AC3E}">
        <p14:creationId xmlns:p14="http://schemas.microsoft.com/office/powerpoint/2010/main" val="503755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tegory 3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3 divider slide</a:t>
            </a:r>
          </a:p>
        </p:txBody>
      </p:sp>
    </p:spTree>
    <p:extLst>
      <p:ext uri="{BB962C8B-B14F-4D97-AF65-F5344CB8AC3E}">
        <p14:creationId xmlns:p14="http://schemas.microsoft.com/office/powerpoint/2010/main" val="201598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tegory 3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Type question here. </a:t>
            </a:r>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3</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7096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A184-F35B-4AFC-AC27-402630BF31EA}" type="datetimeFigureOut">
              <a:rPr lang="en-US" smtClean="0"/>
              <a:t>8/21/2020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D9D6C-B21A-4AFF-BD71-9CA00C1F4281}" type="slidenum">
              <a:rPr lang="en-US" smtClean="0"/>
              <a:t>‹#›</a:t>
            </a:fld>
            <a:endParaRPr lang="en-US"/>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9" r:id="rId2"/>
    <p:sldLayoutId id="2147483666" r:id="rId3"/>
    <p:sldLayoutId id="2147483668" r:id="rId4"/>
    <p:sldLayoutId id="2147483662" r:id="rId5"/>
    <p:sldLayoutId id="2147483669" r:id="rId6"/>
    <p:sldLayoutId id="2147483670" r:id="rId7"/>
    <p:sldLayoutId id="2147483663" r:id="rId8"/>
    <p:sldLayoutId id="2147483671" r:id="rId9"/>
    <p:sldLayoutId id="2147483672" r:id="rId10"/>
    <p:sldLayoutId id="2147483664" r:id="rId11"/>
    <p:sldLayoutId id="2147483673" r:id="rId12"/>
    <p:sldLayoutId id="2147483674" r:id="rId13"/>
    <p:sldLayoutId id="2147483665" r:id="rId14"/>
    <p:sldLayoutId id="2147483675" r:id="rId15"/>
    <p:sldLayoutId id="2147483676" r:id="rId16"/>
  </p:sldLayoutIdLst>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7.xml"/><Relationship Id="rId18" Type="http://schemas.openxmlformats.org/officeDocument/2006/relationships/slide" Target="slide38.xml"/><Relationship Id="rId26" Type="http://schemas.openxmlformats.org/officeDocument/2006/relationships/slide" Target="slide55.xml"/><Relationship Id="rId3" Type="http://schemas.openxmlformats.org/officeDocument/2006/relationships/slide" Target="slide5.xml"/><Relationship Id="rId21" Type="http://schemas.openxmlformats.org/officeDocument/2006/relationships/slide" Target="slide44.xml"/><Relationship Id="rId7" Type="http://schemas.openxmlformats.org/officeDocument/2006/relationships/slide" Target="slide14.xml"/><Relationship Id="rId12" Type="http://schemas.openxmlformats.org/officeDocument/2006/relationships/slide" Target="slide25.xml"/><Relationship Id="rId17" Type="http://schemas.openxmlformats.org/officeDocument/2006/relationships/slide" Target="slide36.xml"/><Relationship Id="rId25" Type="http://schemas.openxmlformats.org/officeDocument/2006/relationships/slide" Target="slide53.xml"/><Relationship Id="rId2" Type="http://schemas.openxmlformats.org/officeDocument/2006/relationships/slide" Target="slide3.xml"/><Relationship Id="rId16" Type="http://schemas.openxmlformats.org/officeDocument/2006/relationships/slide" Target="slide33.xml"/><Relationship Id="rId20" Type="http://schemas.openxmlformats.org/officeDocument/2006/relationships/slide" Target="slide4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2.xml"/><Relationship Id="rId24" Type="http://schemas.openxmlformats.org/officeDocument/2006/relationships/slide" Target="slide51.xml"/><Relationship Id="rId5" Type="http://schemas.openxmlformats.org/officeDocument/2006/relationships/slide" Target="slide9.xml"/><Relationship Id="rId15" Type="http://schemas.openxmlformats.org/officeDocument/2006/relationships/slide" Target="slide31.xml"/><Relationship Id="rId23" Type="http://schemas.openxmlformats.org/officeDocument/2006/relationships/slide" Target="slide49.xml"/><Relationship Id="rId10" Type="http://schemas.openxmlformats.org/officeDocument/2006/relationships/slide" Target="slide20.xml"/><Relationship Id="rId19" Type="http://schemas.openxmlformats.org/officeDocument/2006/relationships/slide" Target="slide40.xml"/><Relationship Id="rId4" Type="http://schemas.openxmlformats.org/officeDocument/2006/relationships/slide" Target="slide7.xml"/><Relationship Id="rId9" Type="http://schemas.openxmlformats.org/officeDocument/2006/relationships/slide" Target="slide18.xml"/><Relationship Id="rId14" Type="http://schemas.openxmlformats.org/officeDocument/2006/relationships/slide" Target="slide29.xml"/><Relationship Id="rId22" Type="http://schemas.openxmlformats.org/officeDocument/2006/relationships/slide" Target="slide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47158" y="0"/>
            <a:ext cx="2516939" cy="1680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2400" dirty="0" smtClean="0">
              <a:ln>
                <a:solidFill>
                  <a:srgbClr val="588672"/>
                </a:solidFill>
              </a:ln>
              <a:solidFill>
                <a:schemeClr val="bg2">
                  <a:lumMod val="50000"/>
                </a:schemeClr>
              </a:solidFill>
            </a:endParaRPr>
          </a:p>
        </p:txBody>
      </p:sp>
      <p:sp>
        <p:nvSpPr>
          <p:cNvPr id="63" name="Text Placeholder 62"/>
          <p:cNvSpPr>
            <a:spLocks noGrp="1"/>
          </p:cNvSpPr>
          <p:nvPr>
            <p:ph type="body" sz="quarter" idx="13"/>
          </p:nvPr>
        </p:nvSpPr>
        <p:spPr>
          <a:ln w="38100">
            <a:solidFill>
              <a:srgbClr val="588672"/>
            </a:solidFill>
          </a:ln>
        </p:spPr>
        <p:txBody>
          <a:bodyPr/>
          <a:lstStyle/>
          <a:p>
            <a:r>
              <a:rPr lang="en-US" dirty="0">
                <a:ln>
                  <a:solidFill>
                    <a:schemeClr val="tx1"/>
                  </a:solidFill>
                </a:ln>
              </a:rPr>
              <a:t>Heart</a:t>
            </a:r>
          </a:p>
        </p:txBody>
      </p:sp>
      <p:sp>
        <p:nvSpPr>
          <p:cNvPr id="128" name="Text Placeholder 127"/>
          <p:cNvSpPr>
            <a:spLocks noGrp="1"/>
          </p:cNvSpPr>
          <p:nvPr>
            <p:ph type="body" sz="quarter" idx="18"/>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 action="ppaction://hlinksldjump"/>
              </a:rPr>
              <a:t>10</a:t>
            </a:r>
            <a:endParaRPr lang="en-US" dirty="0">
              <a:ln>
                <a:solidFill>
                  <a:schemeClr val="tx1"/>
                </a:solidFill>
              </a:ln>
              <a:solidFill>
                <a:schemeClr val="bg1"/>
              </a:solidFill>
            </a:endParaRPr>
          </a:p>
        </p:txBody>
      </p:sp>
      <p:sp>
        <p:nvSpPr>
          <p:cNvPr id="133" name="Text Placeholder 132"/>
          <p:cNvSpPr>
            <a:spLocks noGrp="1"/>
          </p:cNvSpPr>
          <p:nvPr>
            <p:ph type="body" sz="quarter" idx="23"/>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3" action="ppaction://hlinksldjump"/>
              </a:rPr>
              <a:t>20</a:t>
            </a:r>
            <a:endParaRPr lang="en-US" dirty="0">
              <a:ln>
                <a:solidFill>
                  <a:schemeClr val="tx1"/>
                </a:solidFill>
              </a:ln>
              <a:solidFill>
                <a:schemeClr val="bg1"/>
              </a:solidFill>
            </a:endParaRPr>
          </a:p>
        </p:txBody>
      </p:sp>
      <p:sp>
        <p:nvSpPr>
          <p:cNvPr id="138" name="Text Placeholder 137"/>
          <p:cNvSpPr>
            <a:spLocks noGrp="1"/>
          </p:cNvSpPr>
          <p:nvPr>
            <p:ph type="body" sz="quarter" idx="28"/>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4" action="ppaction://hlinksldjump"/>
              </a:rPr>
              <a:t>30</a:t>
            </a:r>
            <a:endParaRPr lang="en-US" dirty="0">
              <a:ln>
                <a:solidFill>
                  <a:schemeClr val="tx1"/>
                </a:solidFill>
              </a:ln>
              <a:solidFill>
                <a:schemeClr val="bg1"/>
              </a:solidFill>
            </a:endParaRPr>
          </a:p>
        </p:txBody>
      </p:sp>
      <p:sp>
        <p:nvSpPr>
          <p:cNvPr id="143" name="Text Placeholder 142"/>
          <p:cNvSpPr>
            <a:spLocks noGrp="1"/>
          </p:cNvSpPr>
          <p:nvPr>
            <p:ph type="body" sz="quarter" idx="33"/>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5" action="ppaction://hlinksldjump"/>
              </a:rPr>
              <a:t>40</a:t>
            </a:r>
            <a:endParaRPr lang="en-US" dirty="0">
              <a:ln>
                <a:solidFill>
                  <a:schemeClr val="tx1"/>
                </a:solidFill>
              </a:ln>
              <a:solidFill>
                <a:schemeClr val="bg1"/>
              </a:solidFill>
            </a:endParaRPr>
          </a:p>
        </p:txBody>
      </p:sp>
      <p:sp>
        <p:nvSpPr>
          <p:cNvPr id="148" name="Text Placeholder 147"/>
          <p:cNvSpPr>
            <a:spLocks noGrp="1"/>
          </p:cNvSpPr>
          <p:nvPr>
            <p:ph type="body" sz="quarter" idx="38"/>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6" action="ppaction://hlinksldjump"/>
              </a:rPr>
              <a:t>50</a:t>
            </a:r>
            <a:endParaRPr lang="en-US" dirty="0">
              <a:ln>
                <a:solidFill>
                  <a:schemeClr val="tx1"/>
                </a:solidFill>
              </a:ln>
              <a:solidFill>
                <a:schemeClr val="bg1"/>
              </a:solidFill>
            </a:endParaRPr>
          </a:p>
        </p:txBody>
      </p:sp>
      <p:sp>
        <p:nvSpPr>
          <p:cNvPr id="64" name="Text Placeholder 63"/>
          <p:cNvSpPr>
            <a:spLocks noGrp="1"/>
          </p:cNvSpPr>
          <p:nvPr>
            <p:ph type="body" sz="quarter" idx="14"/>
          </p:nvPr>
        </p:nvSpPr>
        <p:spPr>
          <a:ln w="38100">
            <a:solidFill>
              <a:srgbClr val="588672"/>
            </a:solidFill>
          </a:ln>
        </p:spPr>
        <p:txBody>
          <a:bodyPr/>
          <a:lstStyle/>
          <a:p>
            <a:r>
              <a:rPr lang="en-US" dirty="0">
                <a:ln>
                  <a:solidFill>
                    <a:schemeClr val="tx1"/>
                  </a:solidFill>
                </a:ln>
              </a:rPr>
              <a:t>Blood</a:t>
            </a:r>
          </a:p>
        </p:txBody>
      </p:sp>
      <p:sp>
        <p:nvSpPr>
          <p:cNvPr id="129" name="Text Placeholder 128"/>
          <p:cNvSpPr>
            <a:spLocks noGrp="1"/>
          </p:cNvSpPr>
          <p:nvPr>
            <p:ph type="body" sz="quarter" idx="19"/>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7" action="ppaction://hlinksldjump"/>
              </a:rPr>
              <a:t>10</a:t>
            </a:r>
            <a:endParaRPr lang="en-US" dirty="0">
              <a:ln>
                <a:solidFill>
                  <a:schemeClr val="tx1"/>
                </a:solidFill>
              </a:ln>
              <a:solidFill>
                <a:schemeClr val="bg1"/>
              </a:solidFill>
            </a:endParaRPr>
          </a:p>
        </p:txBody>
      </p:sp>
      <p:sp>
        <p:nvSpPr>
          <p:cNvPr id="134" name="Text Placeholder 133"/>
          <p:cNvSpPr>
            <a:spLocks noGrp="1"/>
          </p:cNvSpPr>
          <p:nvPr>
            <p:ph type="body" sz="quarter" idx="24"/>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8" action="ppaction://hlinksldjump"/>
              </a:rPr>
              <a:t>20</a:t>
            </a:r>
            <a:endParaRPr lang="en-US" dirty="0">
              <a:ln>
                <a:solidFill>
                  <a:schemeClr val="tx1"/>
                </a:solidFill>
              </a:ln>
              <a:solidFill>
                <a:schemeClr val="bg1"/>
              </a:solidFill>
            </a:endParaRPr>
          </a:p>
        </p:txBody>
      </p:sp>
      <p:sp>
        <p:nvSpPr>
          <p:cNvPr id="139" name="Text Placeholder 138"/>
          <p:cNvSpPr>
            <a:spLocks noGrp="1"/>
          </p:cNvSpPr>
          <p:nvPr>
            <p:ph type="body" sz="quarter" idx="29"/>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9" action="ppaction://hlinksldjump"/>
              </a:rPr>
              <a:t>30</a:t>
            </a:r>
            <a:endParaRPr lang="en-US" dirty="0">
              <a:ln>
                <a:solidFill>
                  <a:schemeClr val="tx1"/>
                </a:solidFill>
              </a:ln>
              <a:solidFill>
                <a:schemeClr val="bg1"/>
              </a:solidFill>
            </a:endParaRPr>
          </a:p>
        </p:txBody>
      </p:sp>
      <p:sp>
        <p:nvSpPr>
          <p:cNvPr id="144" name="Text Placeholder 143"/>
          <p:cNvSpPr>
            <a:spLocks noGrp="1"/>
          </p:cNvSpPr>
          <p:nvPr>
            <p:ph type="body" sz="quarter" idx="34"/>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0" action="ppaction://hlinksldjump"/>
              </a:rPr>
              <a:t>40</a:t>
            </a:r>
            <a:endParaRPr lang="en-US" dirty="0">
              <a:ln>
                <a:solidFill>
                  <a:schemeClr val="tx1"/>
                </a:solidFill>
              </a:ln>
              <a:solidFill>
                <a:schemeClr val="bg1"/>
              </a:solidFill>
            </a:endParaRPr>
          </a:p>
        </p:txBody>
      </p:sp>
      <p:sp>
        <p:nvSpPr>
          <p:cNvPr id="149" name="Text Placeholder 148"/>
          <p:cNvSpPr>
            <a:spLocks noGrp="1"/>
          </p:cNvSpPr>
          <p:nvPr>
            <p:ph type="body" sz="quarter" idx="39"/>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1" action="ppaction://hlinksldjump"/>
              </a:rPr>
              <a:t>50</a:t>
            </a:r>
            <a:endParaRPr lang="en-US" dirty="0">
              <a:ln>
                <a:solidFill>
                  <a:schemeClr val="tx1"/>
                </a:solidFill>
              </a:ln>
              <a:solidFill>
                <a:schemeClr val="bg1"/>
              </a:solidFill>
            </a:endParaRPr>
          </a:p>
        </p:txBody>
      </p:sp>
      <p:sp>
        <p:nvSpPr>
          <p:cNvPr id="65" name="Text Placeholder 64"/>
          <p:cNvSpPr>
            <a:spLocks noGrp="1"/>
          </p:cNvSpPr>
          <p:nvPr>
            <p:ph type="body" sz="quarter" idx="15"/>
          </p:nvPr>
        </p:nvSpPr>
        <p:spPr>
          <a:ln w="38100">
            <a:solidFill>
              <a:srgbClr val="588672"/>
            </a:solidFill>
          </a:ln>
        </p:spPr>
        <p:txBody>
          <a:bodyPr/>
          <a:lstStyle/>
          <a:p>
            <a:r>
              <a:rPr lang="en-US" dirty="0">
                <a:ln>
                  <a:solidFill>
                    <a:schemeClr val="tx1"/>
                  </a:solidFill>
                </a:ln>
              </a:rPr>
              <a:t>Blood Cells</a:t>
            </a:r>
          </a:p>
        </p:txBody>
      </p:sp>
      <p:sp>
        <p:nvSpPr>
          <p:cNvPr id="130" name="Text Placeholder 129"/>
          <p:cNvSpPr>
            <a:spLocks noGrp="1"/>
          </p:cNvSpPr>
          <p:nvPr>
            <p:ph type="body" sz="quarter" idx="20"/>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2" action="ppaction://hlinksldjump"/>
              </a:rPr>
              <a:t>10</a:t>
            </a:r>
            <a:endParaRPr lang="en-US" dirty="0">
              <a:ln>
                <a:solidFill>
                  <a:schemeClr val="tx1"/>
                </a:solidFill>
              </a:ln>
              <a:solidFill>
                <a:schemeClr val="bg1"/>
              </a:solidFill>
            </a:endParaRPr>
          </a:p>
        </p:txBody>
      </p:sp>
      <p:sp>
        <p:nvSpPr>
          <p:cNvPr id="135" name="Text Placeholder 134"/>
          <p:cNvSpPr>
            <a:spLocks noGrp="1"/>
          </p:cNvSpPr>
          <p:nvPr>
            <p:ph type="body" sz="quarter" idx="25"/>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3" action="ppaction://hlinksldjump"/>
              </a:rPr>
              <a:t>20</a:t>
            </a:r>
            <a:endParaRPr lang="en-US" dirty="0">
              <a:ln>
                <a:solidFill>
                  <a:schemeClr val="tx1"/>
                </a:solidFill>
              </a:ln>
              <a:solidFill>
                <a:schemeClr val="bg1"/>
              </a:solidFill>
            </a:endParaRPr>
          </a:p>
        </p:txBody>
      </p:sp>
      <p:sp>
        <p:nvSpPr>
          <p:cNvPr id="140" name="Text Placeholder 139"/>
          <p:cNvSpPr>
            <a:spLocks noGrp="1"/>
          </p:cNvSpPr>
          <p:nvPr>
            <p:ph type="body" sz="quarter" idx="30"/>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4" action="ppaction://hlinksldjump"/>
              </a:rPr>
              <a:t>30</a:t>
            </a:r>
            <a:endParaRPr lang="en-US" dirty="0">
              <a:ln>
                <a:solidFill>
                  <a:schemeClr val="tx1"/>
                </a:solidFill>
              </a:ln>
              <a:solidFill>
                <a:schemeClr val="bg1"/>
              </a:solidFill>
            </a:endParaRPr>
          </a:p>
        </p:txBody>
      </p:sp>
      <p:sp>
        <p:nvSpPr>
          <p:cNvPr id="145" name="Text Placeholder 144"/>
          <p:cNvSpPr>
            <a:spLocks noGrp="1"/>
          </p:cNvSpPr>
          <p:nvPr>
            <p:ph type="body" sz="quarter" idx="35"/>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5" action="ppaction://hlinksldjump"/>
              </a:rPr>
              <a:t>40</a:t>
            </a:r>
            <a:endParaRPr lang="en-US" dirty="0">
              <a:ln>
                <a:solidFill>
                  <a:schemeClr val="tx1"/>
                </a:solidFill>
              </a:ln>
              <a:solidFill>
                <a:schemeClr val="bg1"/>
              </a:solidFill>
            </a:endParaRPr>
          </a:p>
        </p:txBody>
      </p:sp>
      <p:sp>
        <p:nvSpPr>
          <p:cNvPr id="150" name="Text Placeholder 149"/>
          <p:cNvSpPr>
            <a:spLocks noGrp="1"/>
          </p:cNvSpPr>
          <p:nvPr>
            <p:ph type="body" sz="quarter" idx="40"/>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6" action="ppaction://hlinksldjump"/>
              </a:rPr>
              <a:t>50</a:t>
            </a:r>
            <a:endParaRPr lang="en-US" dirty="0">
              <a:ln>
                <a:solidFill>
                  <a:schemeClr val="tx1"/>
                </a:solidFill>
              </a:ln>
              <a:solidFill>
                <a:schemeClr val="bg1"/>
              </a:solidFill>
            </a:endParaRPr>
          </a:p>
        </p:txBody>
      </p:sp>
      <p:sp>
        <p:nvSpPr>
          <p:cNvPr id="66" name="Text Placeholder 65"/>
          <p:cNvSpPr>
            <a:spLocks noGrp="1"/>
          </p:cNvSpPr>
          <p:nvPr>
            <p:ph type="body" sz="quarter" idx="16"/>
          </p:nvPr>
        </p:nvSpPr>
        <p:spPr>
          <a:ln w="38100">
            <a:solidFill>
              <a:srgbClr val="588672"/>
            </a:solidFill>
          </a:ln>
        </p:spPr>
        <p:txBody>
          <a:bodyPr/>
          <a:lstStyle/>
          <a:p>
            <a:r>
              <a:rPr lang="en-US" dirty="0">
                <a:ln>
                  <a:solidFill>
                    <a:schemeClr val="tx1"/>
                  </a:solidFill>
                </a:ln>
              </a:rPr>
              <a:t>Blood vessels</a:t>
            </a:r>
          </a:p>
        </p:txBody>
      </p:sp>
      <p:sp>
        <p:nvSpPr>
          <p:cNvPr id="131" name="Text Placeholder 130"/>
          <p:cNvSpPr>
            <a:spLocks noGrp="1"/>
          </p:cNvSpPr>
          <p:nvPr>
            <p:ph type="body" sz="quarter" idx="21"/>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7" action="ppaction://hlinksldjump"/>
              </a:rPr>
              <a:t>10</a:t>
            </a:r>
            <a:endParaRPr lang="en-US" dirty="0">
              <a:ln>
                <a:solidFill>
                  <a:schemeClr val="tx1"/>
                </a:solidFill>
              </a:ln>
              <a:solidFill>
                <a:schemeClr val="bg1"/>
              </a:solidFill>
            </a:endParaRPr>
          </a:p>
        </p:txBody>
      </p:sp>
      <p:sp>
        <p:nvSpPr>
          <p:cNvPr id="136" name="Text Placeholder 135"/>
          <p:cNvSpPr>
            <a:spLocks noGrp="1"/>
          </p:cNvSpPr>
          <p:nvPr>
            <p:ph type="body" sz="quarter" idx="26"/>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8" action="ppaction://hlinksldjump"/>
              </a:rPr>
              <a:t>20</a:t>
            </a:r>
            <a:endParaRPr lang="en-US" dirty="0">
              <a:ln>
                <a:solidFill>
                  <a:schemeClr val="tx1"/>
                </a:solidFill>
              </a:ln>
              <a:solidFill>
                <a:schemeClr val="bg1"/>
              </a:solidFill>
            </a:endParaRPr>
          </a:p>
        </p:txBody>
      </p:sp>
      <p:sp>
        <p:nvSpPr>
          <p:cNvPr id="141" name="Text Placeholder 140"/>
          <p:cNvSpPr>
            <a:spLocks noGrp="1"/>
          </p:cNvSpPr>
          <p:nvPr>
            <p:ph type="body" sz="quarter" idx="31"/>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19" action="ppaction://hlinksldjump"/>
              </a:rPr>
              <a:t>30</a:t>
            </a:r>
            <a:endParaRPr lang="en-US" dirty="0">
              <a:ln>
                <a:solidFill>
                  <a:schemeClr val="tx1"/>
                </a:solidFill>
              </a:ln>
              <a:solidFill>
                <a:schemeClr val="bg1"/>
              </a:solidFill>
            </a:endParaRPr>
          </a:p>
        </p:txBody>
      </p:sp>
      <p:sp>
        <p:nvSpPr>
          <p:cNvPr id="146" name="Text Placeholder 145"/>
          <p:cNvSpPr>
            <a:spLocks noGrp="1"/>
          </p:cNvSpPr>
          <p:nvPr>
            <p:ph type="body" sz="quarter" idx="36"/>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0" action="ppaction://hlinksldjump"/>
              </a:rPr>
              <a:t>40</a:t>
            </a:r>
            <a:endParaRPr lang="en-US" dirty="0">
              <a:ln>
                <a:solidFill>
                  <a:schemeClr val="tx1"/>
                </a:solidFill>
              </a:ln>
              <a:solidFill>
                <a:schemeClr val="bg1"/>
              </a:solidFill>
            </a:endParaRPr>
          </a:p>
        </p:txBody>
      </p:sp>
      <p:sp>
        <p:nvSpPr>
          <p:cNvPr id="151" name="Text Placeholder 150"/>
          <p:cNvSpPr>
            <a:spLocks noGrp="1"/>
          </p:cNvSpPr>
          <p:nvPr>
            <p:ph type="body" sz="quarter" idx="41"/>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1" action="ppaction://hlinksldjump"/>
              </a:rPr>
              <a:t>50</a:t>
            </a:r>
            <a:endParaRPr lang="en-US" dirty="0">
              <a:ln>
                <a:solidFill>
                  <a:schemeClr val="tx1"/>
                </a:solidFill>
              </a:ln>
              <a:solidFill>
                <a:schemeClr val="bg1"/>
              </a:solidFill>
            </a:endParaRPr>
          </a:p>
        </p:txBody>
      </p:sp>
      <p:sp>
        <p:nvSpPr>
          <p:cNvPr id="67" name="Text Placeholder 66"/>
          <p:cNvSpPr>
            <a:spLocks noGrp="1"/>
          </p:cNvSpPr>
          <p:nvPr>
            <p:ph type="body" sz="quarter" idx="17"/>
          </p:nvPr>
        </p:nvSpPr>
        <p:spPr>
          <a:ln w="38100">
            <a:solidFill>
              <a:srgbClr val="588672"/>
            </a:solidFill>
          </a:ln>
        </p:spPr>
        <p:txBody>
          <a:bodyPr/>
          <a:lstStyle/>
          <a:p>
            <a:r>
              <a:rPr lang="en-US" dirty="0">
                <a:ln>
                  <a:solidFill>
                    <a:schemeClr val="tx1"/>
                  </a:solidFill>
                </a:ln>
              </a:rPr>
              <a:t>Cardiovascular Pathology</a:t>
            </a:r>
          </a:p>
        </p:txBody>
      </p:sp>
      <p:sp>
        <p:nvSpPr>
          <p:cNvPr id="132" name="Text Placeholder 131"/>
          <p:cNvSpPr>
            <a:spLocks noGrp="1"/>
          </p:cNvSpPr>
          <p:nvPr>
            <p:ph type="body" sz="quarter" idx="22"/>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2" action="ppaction://hlinksldjump"/>
              </a:rPr>
              <a:t>10</a:t>
            </a:r>
            <a:endParaRPr lang="en-US" dirty="0">
              <a:ln>
                <a:solidFill>
                  <a:schemeClr val="tx1"/>
                </a:solidFill>
              </a:ln>
              <a:solidFill>
                <a:schemeClr val="bg1"/>
              </a:solidFill>
            </a:endParaRPr>
          </a:p>
        </p:txBody>
      </p:sp>
      <p:sp>
        <p:nvSpPr>
          <p:cNvPr id="137" name="Text Placeholder 136"/>
          <p:cNvSpPr>
            <a:spLocks noGrp="1"/>
          </p:cNvSpPr>
          <p:nvPr>
            <p:ph type="body" sz="quarter" idx="27"/>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3" action="ppaction://hlinksldjump"/>
              </a:rPr>
              <a:t>20</a:t>
            </a:r>
            <a:endParaRPr lang="en-US" dirty="0">
              <a:ln>
                <a:solidFill>
                  <a:schemeClr val="tx1"/>
                </a:solidFill>
              </a:ln>
              <a:solidFill>
                <a:schemeClr val="bg1"/>
              </a:solidFill>
            </a:endParaRPr>
          </a:p>
        </p:txBody>
      </p:sp>
      <p:sp>
        <p:nvSpPr>
          <p:cNvPr id="142" name="Text Placeholder 141"/>
          <p:cNvSpPr>
            <a:spLocks noGrp="1"/>
          </p:cNvSpPr>
          <p:nvPr>
            <p:ph type="body" sz="quarter" idx="32"/>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4" action="ppaction://hlinksldjump"/>
              </a:rPr>
              <a:t>30</a:t>
            </a:r>
            <a:endParaRPr lang="en-US" dirty="0">
              <a:ln>
                <a:solidFill>
                  <a:schemeClr val="tx1"/>
                </a:solidFill>
              </a:ln>
              <a:solidFill>
                <a:schemeClr val="bg1"/>
              </a:solidFill>
            </a:endParaRPr>
          </a:p>
        </p:txBody>
      </p:sp>
      <p:sp>
        <p:nvSpPr>
          <p:cNvPr id="147" name="Text Placeholder 146"/>
          <p:cNvSpPr>
            <a:spLocks noGrp="1"/>
          </p:cNvSpPr>
          <p:nvPr>
            <p:ph type="body" sz="quarter" idx="37"/>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5" action="ppaction://hlinksldjump"/>
              </a:rPr>
              <a:t>40</a:t>
            </a:r>
            <a:endParaRPr lang="en-US" dirty="0">
              <a:ln>
                <a:solidFill>
                  <a:schemeClr val="tx1"/>
                </a:solidFill>
              </a:ln>
              <a:solidFill>
                <a:schemeClr val="bg1"/>
              </a:solidFill>
            </a:endParaRPr>
          </a:p>
        </p:txBody>
      </p:sp>
      <p:sp>
        <p:nvSpPr>
          <p:cNvPr id="152" name="Text Placeholder 151"/>
          <p:cNvSpPr>
            <a:spLocks noGrp="1"/>
          </p:cNvSpPr>
          <p:nvPr>
            <p:ph type="body" sz="quarter" idx="42"/>
          </p:nvPr>
        </p:nvSpPr>
        <p:spPr>
          <a:solidFill>
            <a:srgbClr val="588672"/>
          </a:solidFill>
          <a:ln w="38100">
            <a:solidFill>
              <a:srgbClr val="588672"/>
            </a:solidFill>
          </a:ln>
        </p:spPr>
        <p:txBody>
          <a:bodyPr/>
          <a:lstStyle/>
          <a:p>
            <a:r>
              <a:rPr lang="en-US" dirty="0">
                <a:ln>
                  <a:solidFill>
                    <a:schemeClr val="tx1"/>
                  </a:solidFill>
                </a:ln>
                <a:solidFill>
                  <a:schemeClr val="bg1"/>
                </a:solidFill>
                <a:hlinkClick r:id="rId26" action="ppaction://hlinksldjump"/>
              </a:rPr>
              <a:t>50</a:t>
            </a:r>
            <a:endParaRPr lang="en-US" dirty="0">
              <a:ln>
                <a:solidFill>
                  <a:schemeClr val="tx1"/>
                </a:solidFill>
              </a:ln>
              <a:solidFill>
                <a:schemeClr val="bg1"/>
              </a:solidFill>
            </a:endParaRPr>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Aortic semilunar valve</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28913454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What protective serous membrane-lined sac does the heart reside in?</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4090803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Pericardium</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16320266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Blood questions follow</a:t>
            </a:r>
          </a:p>
        </p:txBody>
      </p:sp>
    </p:spTree>
    <p:extLst>
      <p:ext uri="{BB962C8B-B14F-4D97-AF65-F5344CB8AC3E}">
        <p14:creationId xmlns:p14="http://schemas.microsoft.com/office/powerpoint/2010/main" val="3782962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What </a:t>
            </a:r>
            <a:r>
              <a:rPr lang="en-US" b="1" dirty="0" smtClean="0">
                <a:solidFill>
                  <a:srgbClr val="588672"/>
                </a:solidFill>
              </a:rPr>
              <a:t>are </a:t>
            </a:r>
            <a:r>
              <a:rPr lang="en-US" b="1" dirty="0">
                <a:solidFill>
                  <a:srgbClr val="588672"/>
                </a:solidFill>
              </a:rPr>
              <a:t>the major two components of blood?</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a:t>
            </a:r>
            <a:r>
              <a:rPr lang="en-US" dirty="0" smtClean="0">
                <a:solidFill>
                  <a:srgbClr val="FFFFFF"/>
                </a:solidFill>
              </a:rPr>
              <a:t>2: Blood</a:t>
            </a:r>
            <a:endParaRPr lang="en-US" dirty="0"/>
          </a:p>
        </p:txBody>
      </p:sp>
    </p:spTree>
    <p:extLst>
      <p:ext uri="{BB962C8B-B14F-4D97-AF65-F5344CB8AC3E}">
        <p14:creationId xmlns:p14="http://schemas.microsoft.com/office/powerpoint/2010/main" val="4035999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Plasma and erythrocytes (red blood cells)</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20033719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Into what structure does blood from the coronary veins drain?</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1297872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Coronary sinus</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257276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blood type is considered the universal donor?</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1252653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Type O blood type</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10311454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Heart questions follow</a:t>
            </a:r>
          </a:p>
        </p:txBody>
      </p:sp>
    </p:spTree>
    <p:extLst>
      <p:ext uri="{BB962C8B-B14F-4D97-AF65-F5344CB8AC3E}">
        <p14:creationId xmlns:p14="http://schemas.microsoft.com/office/powerpoint/2010/main" val="3860308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blood type is considered the universal recipient? </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701383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Type AB blood type</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26612825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What peptide hormone decreases via receptor cells blood pressure?</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2970436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Atrial natriuretic hormone</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2: Blood</a:t>
            </a:r>
            <a:endParaRPr lang="en-US" dirty="0"/>
          </a:p>
        </p:txBody>
      </p:sp>
    </p:spTree>
    <p:extLst>
      <p:ext uri="{BB962C8B-B14F-4D97-AF65-F5344CB8AC3E}">
        <p14:creationId xmlns:p14="http://schemas.microsoft.com/office/powerpoint/2010/main" val="41600038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Blood </a:t>
            </a:r>
            <a:r>
              <a:rPr lang="en-US" dirty="0" smtClean="0">
                <a:latin typeface="+mn-lt"/>
              </a:rPr>
              <a:t>C</a:t>
            </a:r>
            <a:r>
              <a:rPr lang="en-US" dirty="0" smtClean="0">
                <a:latin typeface="+mn-lt"/>
              </a:rPr>
              <a:t>ell </a:t>
            </a:r>
            <a:r>
              <a:rPr lang="en-US" dirty="0">
                <a:latin typeface="+mn-lt"/>
              </a:rPr>
              <a:t>q</a:t>
            </a:r>
            <a:r>
              <a:rPr lang="en-US" dirty="0" smtClean="0">
                <a:latin typeface="+mn-lt"/>
              </a:rPr>
              <a:t>uestions follow</a:t>
            </a:r>
            <a:endParaRPr lang="en-US" dirty="0">
              <a:latin typeface="+mn-lt"/>
            </a:endParaRPr>
          </a:p>
        </p:txBody>
      </p:sp>
    </p:spTree>
    <p:extLst>
      <p:ext uri="{BB962C8B-B14F-4D97-AF65-F5344CB8AC3E}">
        <p14:creationId xmlns:p14="http://schemas.microsoft.com/office/powerpoint/2010/main" val="2134803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type of </a:t>
            </a:r>
            <a:r>
              <a:rPr lang="en-US" b="1" dirty="0" err="1">
                <a:solidFill>
                  <a:srgbClr val="588672"/>
                </a:solidFill>
              </a:rPr>
              <a:t>anucleated</a:t>
            </a:r>
            <a:r>
              <a:rPr lang="en-US" b="1" dirty="0">
                <a:solidFill>
                  <a:srgbClr val="588672"/>
                </a:solidFill>
              </a:rPr>
              <a:t> blood </a:t>
            </a:r>
            <a:r>
              <a:rPr lang="en-US" b="1" dirty="0" smtClean="0">
                <a:solidFill>
                  <a:srgbClr val="588672"/>
                </a:solidFill>
              </a:rPr>
              <a:t>cells </a:t>
            </a:r>
            <a:r>
              <a:rPr lang="en-US" b="1" dirty="0">
                <a:solidFill>
                  <a:srgbClr val="588672"/>
                </a:solidFill>
              </a:rPr>
              <a:t>bind with oxygen and carbon dioxide via hemoglobin?</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a:t>
            </a:r>
            <a:r>
              <a:rPr lang="en-US" dirty="0" smtClean="0">
                <a:solidFill>
                  <a:srgbClr val="FFFFFF"/>
                </a:solidFill>
              </a:rPr>
              <a:t>3: Blood Cells</a:t>
            </a:r>
            <a:endParaRPr lang="en-US" dirty="0"/>
          </a:p>
        </p:txBody>
      </p:sp>
    </p:spTree>
    <p:extLst>
      <p:ext uri="{BB962C8B-B14F-4D97-AF65-F5344CB8AC3E}">
        <p14:creationId xmlns:p14="http://schemas.microsoft.com/office/powerpoint/2010/main" val="3648209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Erythrocytes or </a:t>
            </a:r>
            <a:r>
              <a:rPr lang="en-US" b="1" dirty="0" smtClean="0">
                <a:solidFill>
                  <a:srgbClr val="588672"/>
                </a:solidFill>
              </a:rPr>
              <a:t>red </a:t>
            </a:r>
            <a:r>
              <a:rPr lang="en-US" b="1" dirty="0">
                <a:solidFill>
                  <a:srgbClr val="588672"/>
                </a:solidFill>
              </a:rPr>
              <a:t>b</a:t>
            </a:r>
            <a:r>
              <a:rPr lang="en-US" b="1" dirty="0" smtClean="0">
                <a:solidFill>
                  <a:srgbClr val="588672"/>
                </a:solidFill>
              </a:rPr>
              <a:t>lood </a:t>
            </a:r>
            <a:r>
              <a:rPr lang="en-US" b="1" dirty="0">
                <a:solidFill>
                  <a:srgbClr val="588672"/>
                </a:solidFill>
              </a:rPr>
              <a:t>c</a:t>
            </a:r>
            <a:r>
              <a:rPr lang="en-US" b="1" dirty="0" smtClean="0">
                <a:solidFill>
                  <a:srgbClr val="588672"/>
                </a:solidFill>
              </a:rPr>
              <a:t>ells</a:t>
            </a:r>
            <a:endParaRPr lang="en-US" b="1" dirty="0">
              <a:solidFill>
                <a:srgbClr val="588672"/>
              </a:solidFill>
            </a:endParaRP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292369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Where does hematopoiesis occur?</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5121119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Red </a:t>
            </a:r>
            <a:r>
              <a:rPr lang="en-US" b="1" dirty="0">
                <a:solidFill>
                  <a:srgbClr val="588672"/>
                </a:solidFill>
              </a:rPr>
              <a:t>b</a:t>
            </a:r>
            <a:r>
              <a:rPr lang="en-US" b="1" dirty="0" smtClean="0">
                <a:solidFill>
                  <a:srgbClr val="588672"/>
                </a:solidFill>
              </a:rPr>
              <a:t>one marrow</a:t>
            </a:r>
            <a:endParaRPr lang="en-US" b="1" dirty="0">
              <a:solidFill>
                <a:srgbClr val="588672"/>
              </a:solidFill>
            </a:endParaRP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1402395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type of blood cell is essential for clot </a:t>
            </a:r>
            <a:r>
              <a:rPr lang="en-US" b="1" dirty="0" smtClean="0">
                <a:solidFill>
                  <a:srgbClr val="588672"/>
                </a:solidFill>
              </a:rPr>
              <a:t>formation </a:t>
            </a:r>
            <a:r>
              <a:rPr lang="en-US" b="1" dirty="0">
                <a:solidFill>
                  <a:srgbClr val="588672"/>
                </a:solidFill>
              </a:rPr>
              <a:t>and </a:t>
            </a:r>
            <a:r>
              <a:rPr lang="en-US" b="1" dirty="0" smtClean="0">
                <a:solidFill>
                  <a:srgbClr val="588672"/>
                </a:solidFill>
              </a:rPr>
              <a:t>protects </a:t>
            </a:r>
            <a:r>
              <a:rPr lang="en-US" b="1" dirty="0">
                <a:solidFill>
                  <a:srgbClr val="588672"/>
                </a:solidFill>
              </a:rPr>
              <a:t>against hemorrhage?</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3417848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55177"/>
            <a:ext cx="8229600" cy="2001892"/>
          </a:xfrm>
        </p:spPr>
        <p:txBody>
          <a:bodyPr/>
          <a:lstStyle/>
          <a:p>
            <a:r>
              <a:rPr lang="en-US" b="1" dirty="0">
                <a:solidFill>
                  <a:srgbClr val="588672"/>
                </a:solidFill>
              </a:rPr>
              <a:t>How many chambers are in the human heart?</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smtClean="0">
                <a:solidFill>
                  <a:srgbClr val="FFFFFF"/>
                </a:solidFill>
              </a:rPr>
              <a:t>Category 1: Heart</a:t>
            </a:r>
            <a:endParaRPr lang="en-US" dirty="0"/>
          </a:p>
        </p:txBody>
      </p:sp>
    </p:spTree>
    <p:extLst>
      <p:ext uri="{BB962C8B-B14F-4D97-AF65-F5344CB8AC3E}">
        <p14:creationId xmlns:p14="http://schemas.microsoft.com/office/powerpoint/2010/main" val="3551635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Thrombocytes or platelets</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4266018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type of blood cells are eosinophils, macrophages, and lymphocytes?</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2772405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White blood cells</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4226558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What vitamin is essential for creating clotting factors to aid thrombocytes?</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437208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Vitamin K</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3: Blood Cells</a:t>
            </a:r>
            <a:endParaRPr lang="en-US" dirty="0"/>
          </a:p>
        </p:txBody>
      </p:sp>
    </p:spTree>
    <p:extLst>
      <p:ext uri="{BB962C8B-B14F-4D97-AF65-F5344CB8AC3E}">
        <p14:creationId xmlns:p14="http://schemas.microsoft.com/office/powerpoint/2010/main" val="2123462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Blood </a:t>
            </a:r>
            <a:r>
              <a:rPr lang="en-US" dirty="0" smtClean="0">
                <a:latin typeface="+mn-lt"/>
              </a:rPr>
              <a:t>Vessel </a:t>
            </a:r>
            <a:r>
              <a:rPr lang="en-US" dirty="0">
                <a:latin typeface="+mn-lt"/>
              </a:rPr>
              <a:t>questions follow</a:t>
            </a:r>
          </a:p>
        </p:txBody>
      </p:sp>
    </p:spTree>
    <p:extLst>
      <p:ext uri="{BB962C8B-B14F-4D97-AF65-F5344CB8AC3E}">
        <p14:creationId xmlns:p14="http://schemas.microsoft.com/office/powerpoint/2010/main" val="3739879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3414140"/>
          </a:xfrm>
        </p:spPr>
        <p:txBody>
          <a:bodyPr/>
          <a:lstStyle/>
          <a:p>
            <a:r>
              <a:rPr lang="en-US" b="1" dirty="0">
                <a:solidFill>
                  <a:srgbClr val="588672"/>
                </a:solidFill>
              </a:rPr>
              <a:t>Which of the following </a:t>
            </a:r>
            <a:r>
              <a:rPr lang="en-US" b="1" dirty="0" smtClean="0">
                <a:solidFill>
                  <a:srgbClr val="588672"/>
                </a:solidFill>
              </a:rPr>
              <a:t>are</a:t>
            </a:r>
            <a:r>
              <a:rPr lang="en-US" b="1" dirty="0" smtClean="0">
                <a:solidFill>
                  <a:srgbClr val="588672"/>
                </a:solidFill>
              </a:rPr>
              <a:t> </a:t>
            </a:r>
            <a:r>
              <a:rPr lang="en-US" b="1" dirty="0">
                <a:solidFill>
                  <a:srgbClr val="588672"/>
                </a:solidFill>
              </a:rPr>
              <a:t>not found in the anatomical leg (calf/shin)?</a:t>
            </a:r>
          </a:p>
          <a:p>
            <a:endParaRPr lang="en-US" b="1" dirty="0">
              <a:solidFill>
                <a:srgbClr val="588672"/>
              </a:solidFill>
            </a:endParaRPr>
          </a:p>
          <a:p>
            <a:r>
              <a:rPr lang="en-US" b="1" dirty="0">
                <a:solidFill>
                  <a:srgbClr val="588672"/>
                </a:solidFill>
              </a:rPr>
              <a:t>a. Anterior tibial artery</a:t>
            </a:r>
          </a:p>
          <a:p>
            <a:r>
              <a:rPr lang="en-US" b="1" dirty="0">
                <a:solidFill>
                  <a:srgbClr val="588672"/>
                </a:solidFill>
              </a:rPr>
              <a:t>b. Posterior tibial artery</a:t>
            </a:r>
          </a:p>
          <a:p>
            <a:r>
              <a:rPr lang="en-US" b="1" dirty="0">
                <a:solidFill>
                  <a:srgbClr val="588672"/>
                </a:solidFill>
              </a:rPr>
              <a:t>c. Popliteal artery</a:t>
            </a:r>
          </a:p>
          <a:p>
            <a:r>
              <a:rPr lang="en-US" b="1" dirty="0">
                <a:solidFill>
                  <a:srgbClr val="588672"/>
                </a:solidFill>
              </a:rPr>
              <a:t>d. Iliac artery</a:t>
            </a:r>
          </a:p>
          <a:p>
            <a:endParaRPr lang="en-US"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a:t>
            </a:r>
            <a:r>
              <a:rPr lang="en-US" dirty="0" smtClean="0">
                <a:solidFill>
                  <a:srgbClr val="FFFFFF"/>
                </a:solidFill>
              </a:rPr>
              <a:t>4: Blood </a:t>
            </a:r>
            <a:r>
              <a:rPr lang="en-US" dirty="0" smtClean="0">
                <a:solidFill>
                  <a:srgbClr val="FFFFFF"/>
                </a:solidFill>
              </a:rPr>
              <a:t>Vessels</a:t>
            </a:r>
            <a:endParaRPr lang="en-US" dirty="0"/>
          </a:p>
        </p:txBody>
      </p:sp>
    </p:spTree>
    <p:extLst>
      <p:ext uri="{BB962C8B-B14F-4D97-AF65-F5344CB8AC3E}">
        <p14:creationId xmlns:p14="http://schemas.microsoft.com/office/powerpoint/2010/main" val="24669180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d. Iliac artery</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25406506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39817"/>
            <a:ext cx="8229600" cy="3117772"/>
          </a:xfrm>
        </p:spPr>
        <p:txBody>
          <a:bodyPr/>
          <a:lstStyle/>
          <a:p>
            <a:r>
              <a:rPr lang="en-US" b="1" dirty="0">
                <a:solidFill>
                  <a:srgbClr val="588672"/>
                </a:solidFill>
              </a:rPr>
              <a:t>Which of the following veins would be found in the anterior, medial thigh?</a:t>
            </a:r>
          </a:p>
          <a:p>
            <a:endParaRPr lang="en-US" b="1" dirty="0">
              <a:solidFill>
                <a:srgbClr val="588672"/>
              </a:solidFill>
            </a:endParaRPr>
          </a:p>
          <a:p>
            <a:r>
              <a:rPr lang="en-US" b="1" dirty="0">
                <a:solidFill>
                  <a:srgbClr val="588672"/>
                </a:solidFill>
              </a:rPr>
              <a:t>a. Greater saphenous vein</a:t>
            </a:r>
          </a:p>
          <a:p>
            <a:r>
              <a:rPr lang="en-US" b="1" dirty="0">
                <a:solidFill>
                  <a:srgbClr val="588672"/>
                </a:solidFill>
              </a:rPr>
              <a:t>b. Median cubital vein</a:t>
            </a:r>
          </a:p>
          <a:p>
            <a:r>
              <a:rPr lang="en-US" b="1" dirty="0">
                <a:solidFill>
                  <a:srgbClr val="588672"/>
                </a:solidFill>
              </a:rPr>
              <a:t>c. Renal vein</a:t>
            </a:r>
          </a:p>
          <a:p>
            <a:r>
              <a:rPr lang="en-US" b="1" dirty="0">
                <a:solidFill>
                  <a:srgbClr val="588672"/>
                </a:solidFill>
              </a:rPr>
              <a:t>d. Jugular vein</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30773137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a. Greater saphenous vein</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3283693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Four</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23291719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06766"/>
            <a:ext cx="8229600" cy="3084722"/>
          </a:xfrm>
        </p:spPr>
        <p:txBody>
          <a:bodyPr/>
          <a:lstStyle/>
          <a:p>
            <a:r>
              <a:rPr lang="en-US" b="1" dirty="0">
                <a:solidFill>
                  <a:srgbClr val="588672"/>
                </a:solidFill>
              </a:rPr>
              <a:t>What structure do veins have that arteries do not?</a:t>
            </a:r>
          </a:p>
          <a:p>
            <a:endParaRPr lang="en-US" b="1" dirty="0">
              <a:solidFill>
                <a:srgbClr val="588672"/>
              </a:solidFill>
            </a:endParaRPr>
          </a:p>
          <a:p>
            <a:r>
              <a:rPr lang="en-US" b="1" dirty="0">
                <a:solidFill>
                  <a:srgbClr val="588672"/>
                </a:solidFill>
              </a:rPr>
              <a:t>a. 3 layers of the blood vessel</a:t>
            </a:r>
          </a:p>
          <a:p>
            <a:r>
              <a:rPr lang="en-US" b="1" dirty="0">
                <a:solidFill>
                  <a:srgbClr val="588672"/>
                </a:solidFill>
              </a:rPr>
              <a:t>b. </a:t>
            </a:r>
            <a:r>
              <a:rPr lang="en-US" b="1" dirty="0" smtClean="0">
                <a:solidFill>
                  <a:srgbClr val="588672"/>
                </a:solidFill>
              </a:rPr>
              <a:t>Smooth </a:t>
            </a:r>
            <a:r>
              <a:rPr lang="en-US" b="1" dirty="0">
                <a:solidFill>
                  <a:srgbClr val="588672"/>
                </a:solidFill>
              </a:rPr>
              <a:t>or visceral muscle tissue</a:t>
            </a:r>
          </a:p>
          <a:p>
            <a:r>
              <a:rPr lang="en-US" b="1" dirty="0">
                <a:solidFill>
                  <a:srgbClr val="588672"/>
                </a:solidFill>
              </a:rPr>
              <a:t>c. </a:t>
            </a:r>
            <a:r>
              <a:rPr lang="en-US" b="1" dirty="0" smtClean="0">
                <a:solidFill>
                  <a:srgbClr val="588672"/>
                </a:solidFill>
              </a:rPr>
              <a:t>One-way </a:t>
            </a:r>
            <a:r>
              <a:rPr lang="en-US" b="1" dirty="0">
                <a:solidFill>
                  <a:srgbClr val="588672"/>
                </a:solidFill>
              </a:rPr>
              <a:t>valves</a:t>
            </a:r>
          </a:p>
          <a:p>
            <a:r>
              <a:rPr lang="en-US" b="1" dirty="0">
                <a:solidFill>
                  <a:srgbClr val="588672"/>
                </a:solidFill>
              </a:rPr>
              <a:t>d. </a:t>
            </a:r>
            <a:r>
              <a:rPr lang="en-US" b="1" dirty="0" smtClean="0">
                <a:solidFill>
                  <a:srgbClr val="588672"/>
                </a:solidFill>
              </a:rPr>
              <a:t>Endothelial </a:t>
            </a:r>
            <a:r>
              <a:rPr lang="en-US" b="1" dirty="0">
                <a:solidFill>
                  <a:srgbClr val="588672"/>
                </a:solidFill>
              </a:rPr>
              <a:t>lining</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42462331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c. </a:t>
            </a:r>
            <a:r>
              <a:rPr lang="en-US" b="1" dirty="0" smtClean="0">
                <a:solidFill>
                  <a:srgbClr val="588672"/>
                </a:solidFill>
              </a:rPr>
              <a:t>One-way </a:t>
            </a:r>
            <a:r>
              <a:rPr lang="en-US" b="1" dirty="0">
                <a:solidFill>
                  <a:srgbClr val="588672"/>
                </a:solidFill>
              </a:rPr>
              <a:t>valves</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76605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520328"/>
            <a:ext cx="8229600" cy="3613532"/>
          </a:xfrm>
        </p:spPr>
        <p:txBody>
          <a:bodyPr/>
          <a:lstStyle/>
          <a:p>
            <a:r>
              <a:rPr lang="en-US" b="1" dirty="0">
                <a:solidFill>
                  <a:srgbClr val="588672"/>
                </a:solidFill>
              </a:rPr>
              <a:t>Branches of the brachial artery include ____________ and _____________.</a:t>
            </a:r>
          </a:p>
          <a:p>
            <a:endParaRPr lang="en-US" b="1" dirty="0">
              <a:solidFill>
                <a:srgbClr val="588672"/>
              </a:solidFill>
            </a:endParaRPr>
          </a:p>
          <a:p>
            <a:r>
              <a:rPr lang="en-US" b="1" dirty="0">
                <a:solidFill>
                  <a:srgbClr val="588672"/>
                </a:solidFill>
              </a:rPr>
              <a:t>a. </a:t>
            </a:r>
            <a:r>
              <a:rPr lang="en-US" b="1" dirty="0" smtClean="0">
                <a:solidFill>
                  <a:srgbClr val="588672"/>
                </a:solidFill>
              </a:rPr>
              <a:t>Brachiocephalic </a:t>
            </a:r>
            <a:r>
              <a:rPr lang="en-US" b="1" dirty="0">
                <a:solidFill>
                  <a:srgbClr val="588672"/>
                </a:solidFill>
              </a:rPr>
              <a:t>and carotid</a:t>
            </a:r>
          </a:p>
          <a:p>
            <a:r>
              <a:rPr lang="en-US" b="1" dirty="0">
                <a:solidFill>
                  <a:srgbClr val="588672"/>
                </a:solidFill>
              </a:rPr>
              <a:t>b. </a:t>
            </a:r>
            <a:r>
              <a:rPr lang="en-US" b="1" dirty="0" smtClean="0">
                <a:solidFill>
                  <a:srgbClr val="588672"/>
                </a:solidFill>
              </a:rPr>
              <a:t>Radial </a:t>
            </a:r>
            <a:r>
              <a:rPr lang="en-US" b="1" dirty="0">
                <a:solidFill>
                  <a:srgbClr val="588672"/>
                </a:solidFill>
              </a:rPr>
              <a:t>and ulnar </a:t>
            </a:r>
          </a:p>
          <a:p>
            <a:r>
              <a:rPr lang="en-US" b="1" dirty="0">
                <a:solidFill>
                  <a:srgbClr val="588672"/>
                </a:solidFill>
              </a:rPr>
              <a:t>c. </a:t>
            </a:r>
            <a:r>
              <a:rPr lang="en-US" b="1" dirty="0" smtClean="0">
                <a:solidFill>
                  <a:srgbClr val="588672"/>
                </a:solidFill>
              </a:rPr>
              <a:t>Femoral </a:t>
            </a:r>
            <a:r>
              <a:rPr lang="en-US" b="1" dirty="0">
                <a:solidFill>
                  <a:srgbClr val="588672"/>
                </a:solidFill>
              </a:rPr>
              <a:t>and tibial</a:t>
            </a:r>
          </a:p>
          <a:p>
            <a:r>
              <a:rPr lang="en-US" b="1" dirty="0">
                <a:solidFill>
                  <a:srgbClr val="588672"/>
                </a:solidFill>
              </a:rPr>
              <a:t>d. </a:t>
            </a:r>
            <a:r>
              <a:rPr lang="en-US" b="1" dirty="0" smtClean="0">
                <a:solidFill>
                  <a:srgbClr val="588672"/>
                </a:solidFill>
              </a:rPr>
              <a:t>Axillary </a:t>
            </a:r>
            <a:r>
              <a:rPr lang="en-US" b="1" dirty="0">
                <a:solidFill>
                  <a:srgbClr val="588672"/>
                </a:solidFill>
              </a:rPr>
              <a:t>and splenic</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11624074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b. </a:t>
            </a:r>
            <a:r>
              <a:rPr lang="en-US" b="1" dirty="0" smtClean="0">
                <a:solidFill>
                  <a:srgbClr val="588672"/>
                </a:solidFill>
              </a:rPr>
              <a:t>Radial </a:t>
            </a:r>
            <a:r>
              <a:rPr lang="en-US" b="1" dirty="0">
                <a:solidFill>
                  <a:srgbClr val="588672"/>
                </a:solidFill>
              </a:rPr>
              <a:t>and ulnar</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32446109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609552"/>
            <a:ext cx="8229600" cy="2995498"/>
          </a:xfrm>
        </p:spPr>
        <p:txBody>
          <a:bodyPr/>
          <a:lstStyle/>
          <a:p>
            <a:r>
              <a:rPr lang="en-US" b="1" dirty="0">
                <a:solidFill>
                  <a:srgbClr val="588672"/>
                </a:solidFill>
              </a:rPr>
              <a:t>This is a </a:t>
            </a:r>
            <a:r>
              <a:rPr lang="en-US" b="1" u="sng" dirty="0">
                <a:solidFill>
                  <a:srgbClr val="588672"/>
                </a:solidFill>
              </a:rPr>
              <a:t>multiple select </a:t>
            </a:r>
            <a:r>
              <a:rPr lang="en-US" b="1" dirty="0" smtClean="0">
                <a:solidFill>
                  <a:srgbClr val="588672"/>
                </a:solidFill>
              </a:rPr>
              <a:t>question.</a:t>
            </a:r>
            <a:br>
              <a:rPr lang="en-US" b="1" dirty="0" smtClean="0">
                <a:solidFill>
                  <a:srgbClr val="588672"/>
                </a:solidFill>
              </a:rPr>
            </a:br>
            <a:r>
              <a:rPr lang="en-US" b="1" dirty="0" smtClean="0">
                <a:solidFill>
                  <a:srgbClr val="588672"/>
                </a:solidFill>
              </a:rPr>
              <a:t>Choose </a:t>
            </a:r>
            <a:r>
              <a:rPr lang="en-US" b="1" dirty="0">
                <a:solidFill>
                  <a:srgbClr val="588672"/>
                </a:solidFill>
              </a:rPr>
              <a:t>all that apply.</a:t>
            </a:r>
          </a:p>
          <a:p>
            <a:endParaRPr lang="en-US" sz="900" b="1" dirty="0">
              <a:solidFill>
                <a:srgbClr val="588672"/>
              </a:solidFill>
            </a:endParaRPr>
          </a:p>
          <a:p>
            <a:r>
              <a:rPr lang="en-US" b="1" dirty="0">
                <a:solidFill>
                  <a:srgbClr val="588672"/>
                </a:solidFill>
              </a:rPr>
              <a:t>Identify the structures located in the upper arm.</a:t>
            </a:r>
          </a:p>
          <a:p>
            <a:pPr>
              <a:lnSpc>
                <a:spcPct val="100000"/>
              </a:lnSpc>
            </a:pPr>
            <a:endParaRPr lang="en-US" sz="900" b="1" dirty="0">
              <a:solidFill>
                <a:srgbClr val="588672"/>
              </a:solidFill>
            </a:endParaRPr>
          </a:p>
          <a:p>
            <a:pPr>
              <a:lnSpc>
                <a:spcPct val="100000"/>
              </a:lnSpc>
            </a:pPr>
            <a:r>
              <a:rPr lang="en-US" b="1" dirty="0">
                <a:solidFill>
                  <a:srgbClr val="588672"/>
                </a:solidFill>
              </a:rPr>
              <a:t>A) Brachial vein</a:t>
            </a:r>
          </a:p>
          <a:p>
            <a:pPr>
              <a:lnSpc>
                <a:spcPct val="100000"/>
              </a:lnSpc>
            </a:pPr>
            <a:r>
              <a:rPr lang="en-US" b="1" dirty="0">
                <a:solidFill>
                  <a:srgbClr val="588672"/>
                </a:solidFill>
              </a:rPr>
              <a:t>B) Descending genicular artery</a:t>
            </a:r>
          </a:p>
          <a:p>
            <a:pPr>
              <a:lnSpc>
                <a:spcPct val="100000"/>
              </a:lnSpc>
            </a:pPr>
            <a:r>
              <a:rPr lang="en-US" b="1" dirty="0">
                <a:solidFill>
                  <a:srgbClr val="588672"/>
                </a:solidFill>
              </a:rPr>
              <a:t>C) Dorsal veins</a:t>
            </a:r>
          </a:p>
          <a:p>
            <a:pPr>
              <a:lnSpc>
                <a:spcPct val="100000"/>
              </a:lnSpc>
            </a:pPr>
            <a:r>
              <a:rPr lang="en-US" b="1" dirty="0">
                <a:solidFill>
                  <a:srgbClr val="588672"/>
                </a:solidFill>
              </a:rPr>
              <a:t>D) Brachial artery</a:t>
            </a:r>
          </a:p>
          <a:p>
            <a:pPr>
              <a:lnSpc>
                <a:spcPct val="100000"/>
              </a:lnSpc>
            </a:pPr>
            <a:r>
              <a:rPr lang="en-US" b="1" dirty="0">
                <a:solidFill>
                  <a:srgbClr val="588672"/>
                </a:solidFill>
              </a:rPr>
              <a:t>E) Basilic vein</a:t>
            </a:r>
          </a:p>
          <a:p>
            <a:pPr>
              <a:lnSpc>
                <a:spcPct val="100000"/>
              </a:lnSpc>
            </a:pPr>
            <a:r>
              <a:rPr lang="en-US" b="1" dirty="0">
                <a:solidFill>
                  <a:srgbClr val="588672"/>
                </a:solidFill>
              </a:rPr>
              <a:t>F) Femoral artery</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28065628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pPr>
              <a:lnSpc>
                <a:spcPct val="100000"/>
              </a:lnSpc>
            </a:pPr>
            <a:r>
              <a:rPr lang="en-US" b="1" dirty="0">
                <a:solidFill>
                  <a:srgbClr val="588672"/>
                </a:solidFill>
              </a:rPr>
              <a:t>A) Brachial vein</a:t>
            </a:r>
          </a:p>
          <a:p>
            <a:pPr>
              <a:lnSpc>
                <a:spcPct val="100000"/>
              </a:lnSpc>
            </a:pPr>
            <a:r>
              <a:rPr lang="en-US" b="1" dirty="0">
                <a:solidFill>
                  <a:srgbClr val="588672"/>
                </a:solidFill>
              </a:rPr>
              <a:t>D) Brachial artery</a:t>
            </a:r>
          </a:p>
          <a:p>
            <a:pPr>
              <a:lnSpc>
                <a:spcPct val="100000"/>
              </a:lnSpc>
            </a:pPr>
            <a:r>
              <a:rPr lang="en-US" b="1" dirty="0">
                <a:solidFill>
                  <a:srgbClr val="588672"/>
                </a:solidFill>
              </a:rPr>
              <a:t>E) Basilic vein</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4: </a:t>
            </a:r>
            <a:r>
              <a:rPr lang="en-US" dirty="0" smtClean="0">
                <a:solidFill>
                  <a:srgbClr val="FFFFFF"/>
                </a:solidFill>
              </a:rPr>
              <a:t>Blood </a:t>
            </a:r>
            <a:r>
              <a:rPr lang="en-US" dirty="0">
                <a:solidFill>
                  <a:srgbClr val="FFFFFF"/>
                </a:solidFill>
              </a:rPr>
              <a:t>Vessels</a:t>
            </a:r>
            <a:endParaRPr lang="en-US" dirty="0"/>
          </a:p>
        </p:txBody>
      </p:sp>
    </p:spTree>
    <p:extLst>
      <p:ext uri="{BB962C8B-B14F-4D97-AF65-F5344CB8AC3E}">
        <p14:creationId xmlns:p14="http://schemas.microsoft.com/office/powerpoint/2010/main" val="466921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Cardiovascular Pathology questions follow</a:t>
            </a:r>
          </a:p>
        </p:txBody>
      </p:sp>
    </p:spTree>
    <p:extLst>
      <p:ext uri="{BB962C8B-B14F-4D97-AF65-F5344CB8AC3E}">
        <p14:creationId xmlns:p14="http://schemas.microsoft.com/office/powerpoint/2010/main" val="11610259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What pathology is described by plaque build up and narrowing of the lumen in arteries?</a:t>
            </a: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normAutofit/>
          </a:bodyPr>
          <a:lstStyle/>
          <a:p>
            <a:r>
              <a:rPr lang="en-US" dirty="0">
                <a:solidFill>
                  <a:srgbClr val="FFFFFF"/>
                </a:solidFill>
              </a:rPr>
              <a:t>Category </a:t>
            </a:r>
            <a:r>
              <a:rPr lang="en-US" dirty="0" smtClean="0">
                <a:solidFill>
                  <a:srgbClr val="FFFFFF"/>
                </a:solidFill>
              </a:rPr>
              <a:t>5: Cardiovascular </a:t>
            </a:r>
            <a:r>
              <a:rPr lang="en-US" dirty="0">
                <a:solidFill>
                  <a:srgbClr val="FFFFFF"/>
                </a:solidFill>
              </a:rPr>
              <a:t>Pathology</a:t>
            </a:r>
            <a:endParaRPr lang="en-US" dirty="0">
              <a:solidFill>
                <a:srgbClr val="FFFFFF"/>
              </a:solidFill>
            </a:endParaRPr>
          </a:p>
        </p:txBody>
      </p:sp>
    </p:spTree>
    <p:extLst>
      <p:ext uri="{BB962C8B-B14F-4D97-AF65-F5344CB8AC3E}">
        <p14:creationId xmlns:p14="http://schemas.microsoft.com/office/powerpoint/2010/main" val="4607006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smtClean="0">
                <a:solidFill>
                  <a:srgbClr val="588672"/>
                </a:solidFill>
              </a:rPr>
              <a:t>Atherosclerosis</a:t>
            </a:r>
            <a:endParaRPr lang="en-US" b="1" dirty="0">
              <a:solidFill>
                <a:srgbClr val="588672"/>
              </a:solidFill>
            </a:endParaRPr>
          </a:p>
        </p:txBody>
      </p:sp>
      <p:sp>
        <p:nvSpPr>
          <p:cNvPr id="18" name="Text Placeholder 17"/>
          <p:cNvSpPr>
            <a:spLocks noGrp="1"/>
          </p:cNvSpPr>
          <p:nvPr>
            <p:ph type="body" sz="quarter" idx="16"/>
          </p:nvPr>
        </p:nvSpPr>
        <p:spPr/>
        <p:txBody>
          <a:bodyPr/>
          <a:lstStyle/>
          <a:p>
            <a:r>
              <a:rPr lang="en-US"/>
              <a:t>10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3118932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What pathology is commonly called “the silent killer”?</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13827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valve lies between the left atrium and left ventricle?</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7583985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Hypertension or high blood pressure</a:t>
            </a: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3854624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pathological condition is synonymous with a heart attack?</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18634312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Myocardial Infarction</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206079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795750"/>
            <a:ext cx="8229600" cy="2952520"/>
          </a:xfrm>
        </p:spPr>
        <p:txBody>
          <a:bodyPr/>
          <a:lstStyle/>
          <a:p>
            <a:r>
              <a:rPr lang="en-US" b="1" dirty="0">
                <a:solidFill>
                  <a:srgbClr val="588672"/>
                </a:solidFill>
              </a:rPr>
              <a:t>Which pathology is marked by periodic episodes of vasospasms usually due to stress, temperature change or environmental conditions?  The condition usually leads to ischemia and blanching of the tissues in the extremities, fingers, toes and ears. </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24015231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Raynaud Syndrome</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440214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What pathology involves inflammation of deep veins due to blood clot formation (thrombus)? Most commonly in the calf or popliteal regions.</a:t>
            </a:r>
          </a:p>
        </p:txBody>
      </p:sp>
      <p:sp>
        <p:nvSpPr>
          <p:cNvPr id="18" name="Text Placeholder 17"/>
          <p:cNvSpPr>
            <a:spLocks noGrp="1"/>
          </p:cNvSpPr>
          <p:nvPr>
            <p:ph type="body" sz="quarter" idx="16"/>
          </p:nvPr>
        </p:nvSpPr>
        <p:spPr/>
        <p:txBody>
          <a:bodyPr/>
          <a:lstStyle/>
          <a:p>
            <a:r>
              <a:rPr lang="en-US"/>
              <a:t>50</a:t>
            </a:r>
            <a:endParaRPr lang="en-US" dirty="0"/>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9786992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Deep Vein Thrombosis (DVT)</a:t>
            </a:r>
          </a:p>
        </p:txBody>
      </p:sp>
      <p:sp>
        <p:nvSpPr>
          <p:cNvPr id="18" name="Text Placeholder 17"/>
          <p:cNvSpPr>
            <a:spLocks noGrp="1"/>
          </p:cNvSpPr>
          <p:nvPr>
            <p:ph type="body" sz="quarter" idx="16"/>
          </p:nvPr>
        </p:nvSpPr>
        <p:spPr/>
        <p:txBody>
          <a:bodyPr/>
          <a:lstStyle/>
          <a:p>
            <a:r>
              <a:rPr lang="en-US" dirty="0"/>
              <a:t>50</a:t>
            </a:r>
          </a:p>
        </p:txBody>
      </p:sp>
      <p:sp>
        <p:nvSpPr>
          <p:cNvPr id="4" name="Title 3"/>
          <p:cNvSpPr>
            <a:spLocks noGrp="1"/>
          </p:cNvSpPr>
          <p:nvPr>
            <p:ph type="title"/>
          </p:nvPr>
        </p:nvSpPr>
        <p:spPr/>
        <p:txBody>
          <a:bodyPr/>
          <a:lstStyle/>
          <a:p>
            <a:r>
              <a:rPr lang="en-US" dirty="0">
                <a:solidFill>
                  <a:srgbClr val="FFFFFF"/>
                </a:solidFill>
              </a:rPr>
              <a:t>Category 5: </a:t>
            </a:r>
            <a:r>
              <a:rPr lang="en-US" dirty="0" smtClean="0">
                <a:solidFill>
                  <a:srgbClr val="FFFFFF"/>
                </a:solidFill>
              </a:rPr>
              <a:t>Cardiovascular </a:t>
            </a:r>
            <a:r>
              <a:rPr lang="en-US" dirty="0">
                <a:solidFill>
                  <a:srgbClr val="FFFFFF"/>
                </a:solidFill>
              </a:rPr>
              <a:t>Pathology</a:t>
            </a:r>
            <a:endParaRPr lang="en-US" dirty="0"/>
          </a:p>
        </p:txBody>
      </p:sp>
    </p:spTree>
    <p:extLst>
      <p:ext uri="{BB962C8B-B14F-4D97-AF65-F5344CB8AC3E}">
        <p14:creationId xmlns:p14="http://schemas.microsoft.com/office/powerpoint/2010/main" val="38052424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smtClean="0">
                <a:solidFill>
                  <a:srgbClr val="588672"/>
                </a:solidFill>
              </a:rPr>
              <a:t>Bicuspid or mitral valve</a:t>
            </a:r>
            <a:endParaRPr lang="en-US" b="1" dirty="0">
              <a:solidFill>
                <a:srgbClr val="588672"/>
              </a:solidFill>
            </a:endParaRPr>
          </a:p>
        </p:txBody>
      </p:sp>
      <p:sp>
        <p:nvSpPr>
          <p:cNvPr id="18" name="Text Placeholder 17"/>
          <p:cNvSpPr>
            <a:spLocks noGrp="1"/>
          </p:cNvSpPr>
          <p:nvPr>
            <p:ph type="body" sz="quarter" idx="16"/>
          </p:nvPr>
        </p:nvSpPr>
        <p:spPr/>
        <p:txBody>
          <a:bodyPr/>
          <a:lstStyle/>
          <a:p>
            <a:r>
              <a:rPr lang="en-US"/>
              <a:t>20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2906751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layer of the heart is composed primarily of cardiac muscle?</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1210928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Myocardium</a:t>
            </a:r>
          </a:p>
        </p:txBody>
      </p:sp>
      <p:sp>
        <p:nvSpPr>
          <p:cNvPr id="18" name="Text Placeholder 17"/>
          <p:cNvSpPr>
            <a:spLocks noGrp="1"/>
          </p:cNvSpPr>
          <p:nvPr>
            <p:ph type="body" sz="quarter" idx="16"/>
          </p:nvPr>
        </p:nvSpPr>
        <p:spPr/>
        <p:txBody>
          <a:bodyPr/>
          <a:lstStyle/>
          <a:p>
            <a:r>
              <a:rPr lang="en-US"/>
              <a:t>30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17006179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81200" y="1873957"/>
            <a:ext cx="8229600" cy="2001892"/>
          </a:xfrm>
        </p:spPr>
        <p:txBody>
          <a:bodyPr/>
          <a:lstStyle/>
          <a:p>
            <a:r>
              <a:rPr lang="en-US" b="1" dirty="0">
                <a:solidFill>
                  <a:srgbClr val="588672"/>
                </a:solidFill>
              </a:rPr>
              <a:t>Which valve lies between the left ventricle and the aorta?</a:t>
            </a:r>
          </a:p>
        </p:txBody>
      </p:sp>
      <p:sp>
        <p:nvSpPr>
          <p:cNvPr id="18" name="Text Placeholder 17"/>
          <p:cNvSpPr>
            <a:spLocks noGrp="1"/>
          </p:cNvSpPr>
          <p:nvPr>
            <p:ph type="body" sz="quarter" idx="16"/>
          </p:nvPr>
        </p:nvSpPr>
        <p:spPr/>
        <p:txBody>
          <a:bodyPr/>
          <a:lstStyle/>
          <a:p>
            <a:r>
              <a:rPr lang="en-US"/>
              <a:t>40</a:t>
            </a:r>
            <a:endParaRPr lang="en-US" dirty="0"/>
          </a:p>
        </p:txBody>
      </p:sp>
      <p:sp>
        <p:nvSpPr>
          <p:cNvPr id="4" name="Title 3"/>
          <p:cNvSpPr>
            <a:spLocks noGrp="1"/>
          </p:cNvSpPr>
          <p:nvPr>
            <p:ph type="title"/>
          </p:nvPr>
        </p:nvSpPr>
        <p:spPr/>
        <p:txBody>
          <a:bodyPr/>
          <a:lstStyle/>
          <a:p>
            <a:r>
              <a:rPr lang="en-US" dirty="0">
                <a:solidFill>
                  <a:srgbClr val="FFFFFF"/>
                </a:solidFill>
              </a:rPr>
              <a:t>Category 1: Heart</a:t>
            </a:r>
            <a:endParaRPr lang="en-US" dirty="0"/>
          </a:p>
        </p:txBody>
      </p:sp>
    </p:spTree>
    <p:extLst>
      <p:ext uri="{BB962C8B-B14F-4D97-AF65-F5344CB8AC3E}">
        <p14:creationId xmlns:p14="http://schemas.microsoft.com/office/powerpoint/2010/main" val="1092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me Board Colorful 16x9">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Colorful_16x9.potx" id="{98C88DC9-98CC-4C0C-8A35-B3A047044276}" vid="{FD87E919-AD65-4324-B175-BCA884E59E92}"/>
    </a:ext>
  </a:extLst>
</a:theme>
</file>

<file path=ppt/theme/theme2.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63151B4-AA19-4907-9168-9B66268D5F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862</Words>
  <Application>Microsoft Office PowerPoint</Application>
  <PresentationFormat>Widescreen</PresentationFormat>
  <Paragraphs>216</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Corbel</vt:lpstr>
      <vt:lpstr>Game Board Colorful 16x9</vt:lpstr>
      <vt:lpstr>PowerPoint Presentation</vt:lpstr>
      <vt:lpstr>Heart questions follow</vt:lpstr>
      <vt:lpstr>Category 1: Heart</vt:lpstr>
      <vt:lpstr>Category 1: Heart</vt:lpstr>
      <vt:lpstr>Category 1: Heart</vt:lpstr>
      <vt:lpstr>Category 1: Heart</vt:lpstr>
      <vt:lpstr>Category 1: Heart</vt:lpstr>
      <vt:lpstr>Category 1: Heart</vt:lpstr>
      <vt:lpstr>Category 1: Heart</vt:lpstr>
      <vt:lpstr>Category 1: Heart</vt:lpstr>
      <vt:lpstr>Category 1: Heart</vt:lpstr>
      <vt:lpstr>Category 1: Heart</vt:lpstr>
      <vt:lpstr>Blood questions follow</vt:lpstr>
      <vt:lpstr>Category 2: Blood</vt:lpstr>
      <vt:lpstr>Category 2: Blood</vt:lpstr>
      <vt:lpstr>Category 2: Blood</vt:lpstr>
      <vt:lpstr>Category 2: Blood</vt:lpstr>
      <vt:lpstr>Category 2: Blood</vt:lpstr>
      <vt:lpstr>Category 2: Blood</vt:lpstr>
      <vt:lpstr>Category 2: Blood</vt:lpstr>
      <vt:lpstr>Category 2: Blood</vt:lpstr>
      <vt:lpstr>Category 2: Blood</vt:lpstr>
      <vt:lpstr>Category 2: Blood</vt:lpstr>
      <vt:lpstr>Blood Cell questions follow</vt:lpstr>
      <vt:lpstr>Category 3: Blood Cells</vt:lpstr>
      <vt:lpstr>Category 3: Blood Cells</vt:lpstr>
      <vt:lpstr>Category 3: Blood Cells</vt:lpstr>
      <vt:lpstr>Category 3: Blood Cells</vt:lpstr>
      <vt:lpstr>Category 3: Blood Cells</vt:lpstr>
      <vt:lpstr>Category 3: Blood Cells</vt:lpstr>
      <vt:lpstr>Category 3: Blood Cells</vt:lpstr>
      <vt:lpstr>Category 3: Blood Cells</vt:lpstr>
      <vt:lpstr>Category 3: Blood Cells</vt:lpstr>
      <vt:lpstr>Category 3: Blood Cells</vt:lpstr>
      <vt:lpstr>Blood Vessel questions follow</vt:lpstr>
      <vt:lpstr>Category 4: Blood Vessels</vt:lpstr>
      <vt:lpstr>Category 4: Blood Vessels</vt:lpstr>
      <vt:lpstr>Category 4: Blood Vessels</vt:lpstr>
      <vt:lpstr>Category 4: Blood Vessels</vt:lpstr>
      <vt:lpstr>Category 4: Blood Vessels</vt:lpstr>
      <vt:lpstr>Category 4: Blood Vessels</vt:lpstr>
      <vt:lpstr>Category 4: Blood Vessels</vt:lpstr>
      <vt:lpstr>Category 4: Blood Vessels</vt:lpstr>
      <vt:lpstr>Category 4: Blood Vessels</vt:lpstr>
      <vt:lpstr>Category 4: Blood Vessels</vt:lpstr>
      <vt:lpstr>Cardiovascular Pathology questions follow</vt:lpstr>
      <vt:lpstr>Category 5: Cardiovascular Pathology</vt:lpstr>
      <vt:lpstr>Category 5: Cardiovascular Pathology</vt:lpstr>
      <vt:lpstr>Category 5: Cardiovascular Pathology</vt:lpstr>
      <vt:lpstr>Category 5: Cardiovascular Pathology</vt:lpstr>
      <vt:lpstr>Category 5: Cardiovascular Pathology</vt:lpstr>
      <vt:lpstr>Category 5: Cardiovascular Pathology</vt:lpstr>
      <vt:lpstr>Category 5: Cardiovascular Pathology</vt:lpstr>
      <vt:lpstr>Category 5: Cardiovascular Pathology</vt:lpstr>
      <vt:lpstr>Category 5: Cardiovascular Pathology</vt:lpstr>
      <vt:lpstr>Category 5: Cardiovascular Pathology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2016-01-05T17:30:46Z</dcterms:created>
  <dcterms:modified xsi:type="dcterms:W3CDTF">2020-08-21T16:42:45Z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TC040012069991</vt:lpwstr>
  </property>
</Properties>
</file>