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7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4" r:id="rId11"/>
    <p:sldId id="27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3590B3-B32C-2740-8283-142EAB270F60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C9EE8F3C-A3BF-4D4D-B35E-DE6EB82374DF}">
      <dgm:prSet phldrT="[Text]" custT="1"/>
      <dgm:spPr/>
      <dgm:t>
        <a:bodyPr/>
        <a:lstStyle/>
        <a:p>
          <a:r>
            <a:rPr lang="en-US" sz="5400" dirty="0" smtClean="0"/>
            <a:t>LMT</a:t>
          </a:r>
        </a:p>
        <a:p>
          <a:endParaRPr lang="en-US" sz="4300" dirty="0" smtClean="0"/>
        </a:p>
        <a:p>
          <a:endParaRPr lang="en-US" sz="4300" dirty="0"/>
        </a:p>
      </dgm:t>
    </dgm:pt>
    <dgm:pt modelId="{E216F190-A2F3-994E-8A46-63E4EA3E826A}" type="parTrans" cxnId="{4852448F-F1C9-1248-925F-FDF06E9C8D27}">
      <dgm:prSet/>
      <dgm:spPr/>
      <dgm:t>
        <a:bodyPr/>
        <a:lstStyle/>
        <a:p>
          <a:endParaRPr lang="en-US"/>
        </a:p>
      </dgm:t>
    </dgm:pt>
    <dgm:pt modelId="{C484201A-D3E0-2B49-BD51-494D0FAA74B4}" type="sibTrans" cxnId="{4852448F-F1C9-1248-925F-FDF06E9C8D27}">
      <dgm:prSet/>
      <dgm:spPr/>
      <dgm:t>
        <a:bodyPr/>
        <a:lstStyle/>
        <a:p>
          <a:endParaRPr lang="en-US"/>
        </a:p>
      </dgm:t>
    </dgm:pt>
    <dgm:pt modelId="{E9B80D88-6E6A-2E44-BD13-AB9F689476C0}">
      <dgm:prSet phldrT="[Text]" custT="1"/>
      <dgm:spPr/>
      <dgm:t>
        <a:bodyPr/>
        <a:lstStyle/>
        <a:p>
          <a:r>
            <a:rPr lang="en-US" sz="3500" dirty="0" smtClean="0"/>
            <a:t>               </a:t>
          </a:r>
        </a:p>
        <a:p>
          <a:endParaRPr lang="en-US" sz="3500" dirty="0" smtClean="0"/>
        </a:p>
        <a:p>
          <a:endParaRPr lang="en-US" sz="3500" dirty="0" smtClean="0"/>
        </a:p>
        <a:p>
          <a:r>
            <a:rPr lang="en-US" sz="4800" dirty="0" smtClean="0"/>
            <a:t>Facility</a:t>
          </a:r>
          <a:endParaRPr lang="en-US" sz="4800" dirty="0"/>
        </a:p>
      </dgm:t>
    </dgm:pt>
    <dgm:pt modelId="{E21D84B2-8D6B-6C4A-8555-9C7E1E29544F}" type="parTrans" cxnId="{60F7C1F2-E293-004B-A6B7-36F8334E6BB5}">
      <dgm:prSet/>
      <dgm:spPr/>
      <dgm:t>
        <a:bodyPr/>
        <a:lstStyle/>
        <a:p>
          <a:endParaRPr lang="en-US"/>
        </a:p>
      </dgm:t>
    </dgm:pt>
    <dgm:pt modelId="{D4BF3381-11B5-3A48-A1BA-23C5E42E7F2C}" type="sibTrans" cxnId="{60F7C1F2-E293-004B-A6B7-36F8334E6BB5}">
      <dgm:prSet/>
      <dgm:spPr/>
      <dgm:t>
        <a:bodyPr/>
        <a:lstStyle/>
        <a:p>
          <a:endParaRPr lang="en-US"/>
        </a:p>
      </dgm:t>
    </dgm:pt>
    <dgm:pt modelId="{249F48C8-5189-EF4C-BABD-ADA73C68C2F9}">
      <dgm:prSet phldrT="[Text]"/>
      <dgm:spPr/>
      <dgm:t>
        <a:bodyPr/>
        <a:lstStyle/>
        <a:p>
          <a:r>
            <a:rPr lang="en-US" dirty="0" smtClean="0"/>
            <a:t>Organization</a:t>
          </a:r>
          <a:endParaRPr lang="en-US" dirty="0"/>
        </a:p>
      </dgm:t>
    </dgm:pt>
    <dgm:pt modelId="{824F1B33-2F9D-0D47-A497-CFA7AF3343C8}" type="parTrans" cxnId="{76A6BB6F-CF41-A84F-958C-23069602F512}">
      <dgm:prSet/>
      <dgm:spPr/>
      <dgm:t>
        <a:bodyPr/>
        <a:lstStyle/>
        <a:p>
          <a:endParaRPr lang="en-US"/>
        </a:p>
      </dgm:t>
    </dgm:pt>
    <dgm:pt modelId="{296739EE-7512-9C47-BFCC-6AF1CF7A4793}" type="sibTrans" cxnId="{76A6BB6F-CF41-A84F-958C-23069602F512}">
      <dgm:prSet/>
      <dgm:spPr/>
      <dgm:t>
        <a:bodyPr/>
        <a:lstStyle/>
        <a:p>
          <a:endParaRPr lang="en-US"/>
        </a:p>
      </dgm:t>
    </dgm:pt>
    <dgm:pt modelId="{0A696B97-4F0B-FF46-8C07-C34598585118}" type="pres">
      <dgm:prSet presAssocID="{6A3590B3-B32C-2740-8283-142EAB270F60}" presName="compositeShape" presStyleCnt="0">
        <dgm:presLayoutVars>
          <dgm:chMax val="7"/>
          <dgm:dir/>
          <dgm:resizeHandles val="exact"/>
        </dgm:presLayoutVars>
      </dgm:prSet>
      <dgm:spPr/>
    </dgm:pt>
    <dgm:pt modelId="{F30BA5EB-B570-BF4A-82BA-82C38E15F1FD}" type="pres">
      <dgm:prSet presAssocID="{C9EE8F3C-A3BF-4D4D-B35E-DE6EB82374DF}" presName="circ1" presStyleLbl="vennNode1" presStyleIdx="0" presStyleCnt="3" custScaleX="153552" custScaleY="149647" custLinFactNeighborX="929" custLinFactNeighborY="18739"/>
      <dgm:spPr/>
      <dgm:t>
        <a:bodyPr/>
        <a:lstStyle/>
        <a:p>
          <a:endParaRPr lang="en-US"/>
        </a:p>
      </dgm:t>
    </dgm:pt>
    <dgm:pt modelId="{D6B766A9-2626-B544-A521-A1CC48DFF2DA}" type="pres">
      <dgm:prSet presAssocID="{C9EE8F3C-A3BF-4D4D-B35E-DE6EB82374D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8C811-EC31-4B41-AE86-08433E404CB0}" type="pres">
      <dgm:prSet presAssocID="{E9B80D88-6E6A-2E44-BD13-AB9F689476C0}" presName="circ2" presStyleLbl="vennNode1" presStyleIdx="1" presStyleCnt="3" custScaleX="170311" custScaleY="149011"/>
      <dgm:spPr/>
      <dgm:t>
        <a:bodyPr/>
        <a:lstStyle/>
        <a:p>
          <a:endParaRPr lang="en-US"/>
        </a:p>
      </dgm:t>
    </dgm:pt>
    <dgm:pt modelId="{9529BDBC-2C08-2941-A26C-59E1524C70AE}" type="pres">
      <dgm:prSet presAssocID="{E9B80D88-6E6A-2E44-BD13-AB9F689476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BD130-5D94-A84D-84A5-4FEE7A3AD8C3}" type="pres">
      <dgm:prSet presAssocID="{249F48C8-5189-EF4C-BABD-ADA73C68C2F9}" presName="circ3" presStyleLbl="vennNode1" presStyleIdx="2" presStyleCnt="3" custScaleX="168793" custScaleY="148599" custLinFactNeighborX="380" custLinFactNeighborY="-2789"/>
      <dgm:spPr/>
      <dgm:t>
        <a:bodyPr/>
        <a:lstStyle/>
        <a:p>
          <a:endParaRPr lang="en-US"/>
        </a:p>
      </dgm:t>
    </dgm:pt>
    <dgm:pt modelId="{3E29EADA-DEC3-6E47-8DE8-C2BE1D632FFA}" type="pres">
      <dgm:prSet presAssocID="{249F48C8-5189-EF4C-BABD-ADA73C68C2F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526EA1-8DEF-E544-AE81-794BCD04BF91}" type="presOf" srcId="{E9B80D88-6E6A-2E44-BD13-AB9F689476C0}" destId="{9FE8C811-EC31-4B41-AE86-08433E404CB0}" srcOrd="0" destOrd="0" presId="urn:microsoft.com/office/officeart/2005/8/layout/venn1"/>
    <dgm:cxn modelId="{82B5A777-92D8-0648-84DF-261FC3790703}" type="presOf" srcId="{6A3590B3-B32C-2740-8283-142EAB270F60}" destId="{0A696B97-4F0B-FF46-8C07-C34598585118}" srcOrd="0" destOrd="0" presId="urn:microsoft.com/office/officeart/2005/8/layout/venn1"/>
    <dgm:cxn modelId="{76A6BB6F-CF41-A84F-958C-23069602F512}" srcId="{6A3590B3-B32C-2740-8283-142EAB270F60}" destId="{249F48C8-5189-EF4C-BABD-ADA73C68C2F9}" srcOrd="2" destOrd="0" parTransId="{824F1B33-2F9D-0D47-A497-CFA7AF3343C8}" sibTransId="{296739EE-7512-9C47-BFCC-6AF1CF7A4793}"/>
    <dgm:cxn modelId="{29AEB314-3ED7-4D47-8017-36B428702355}" type="presOf" srcId="{249F48C8-5189-EF4C-BABD-ADA73C68C2F9}" destId="{29BBD130-5D94-A84D-84A5-4FEE7A3AD8C3}" srcOrd="0" destOrd="0" presId="urn:microsoft.com/office/officeart/2005/8/layout/venn1"/>
    <dgm:cxn modelId="{60F7C1F2-E293-004B-A6B7-36F8334E6BB5}" srcId="{6A3590B3-B32C-2740-8283-142EAB270F60}" destId="{E9B80D88-6E6A-2E44-BD13-AB9F689476C0}" srcOrd="1" destOrd="0" parTransId="{E21D84B2-8D6B-6C4A-8555-9C7E1E29544F}" sibTransId="{D4BF3381-11B5-3A48-A1BA-23C5E42E7F2C}"/>
    <dgm:cxn modelId="{91EAFD21-BD05-DA47-A28E-F8E882D9EBD4}" type="presOf" srcId="{E9B80D88-6E6A-2E44-BD13-AB9F689476C0}" destId="{9529BDBC-2C08-2941-A26C-59E1524C70AE}" srcOrd="1" destOrd="0" presId="urn:microsoft.com/office/officeart/2005/8/layout/venn1"/>
    <dgm:cxn modelId="{27CF508F-8492-364B-B504-1D697A6A05B3}" type="presOf" srcId="{C9EE8F3C-A3BF-4D4D-B35E-DE6EB82374DF}" destId="{F30BA5EB-B570-BF4A-82BA-82C38E15F1FD}" srcOrd="0" destOrd="0" presId="urn:microsoft.com/office/officeart/2005/8/layout/venn1"/>
    <dgm:cxn modelId="{4852448F-F1C9-1248-925F-FDF06E9C8D27}" srcId="{6A3590B3-B32C-2740-8283-142EAB270F60}" destId="{C9EE8F3C-A3BF-4D4D-B35E-DE6EB82374DF}" srcOrd="0" destOrd="0" parTransId="{E216F190-A2F3-994E-8A46-63E4EA3E826A}" sibTransId="{C484201A-D3E0-2B49-BD51-494D0FAA74B4}"/>
    <dgm:cxn modelId="{D45E89ED-D219-C445-9169-1E6E7D32ADF9}" type="presOf" srcId="{249F48C8-5189-EF4C-BABD-ADA73C68C2F9}" destId="{3E29EADA-DEC3-6E47-8DE8-C2BE1D632FFA}" srcOrd="1" destOrd="0" presId="urn:microsoft.com/office/officeart/2005/8/layout/venn1"/>
    <dgm:cxn modelId="{A4212223-DB69-4E4F-ADEA-C43D72DC9711}" type="presOf" srcId="{C9EE8F3C-A3BF-4D4D-B35E-DE6EB82374DF}" destId="{D6B766A9-2626-B544-A521-A1CC48DFF2DA}" srcOrd="1" destOrd="0" presId="urn:microsoft.com/office/officeart/2005/8/layout/venn1"/>
    <dgm:cxn modelId="{B40D9D33-2B88-344C-BFCB-E2F3738979A6}" type="presParOf" srcId="{0A696B97-4F0B-FF46-8C07-C34598585118}" destId="{F30BA5EB-B570-BF4A-82BA-82C38E15F1FD}" srcOrd="0" destOrd="0" presId="urn:microsoft.com/office/officeart/2005/8/layout/venn1"/>
    <dgm:cxn modelId="{780CD91A-7A70-E342-8BED-CC00714F3C85}" type="presParOf" srcId="{0A696B97-4F0B-FF46-8C07-C34598585118}" destId="{D6B766A9-2626-B544-A521-A1CC48DFF2DA}" srcOrd="1" destOrd="0" presId="urn:microsoft.com/office/officeart/2005/8/layout/venn1"/>
    <dgm:cxn modelId="{6808A621-6527-E94D-B58B-6D749F281463}" type="presParOf" srcId="{0A696B97-4F0B-FF46-8C07-C34598585118}" destId="{9FE8C811-EC31-4B41-AE86-08433E404CB0}" srcOrd="2" destOrd="0" presId="urn:microsoft.com/office/officeart/2005/8/layout/venn1"/>
    <dgm:cxn modelId="{F6227C82-F346-FE44-9068-98DF6E22C03D}" type="presParOf" srcId="{0A696B97-4F0B-FF46-8C07-C34598585118}" destId="{9529BDBC-2C08-2941-A26C-59E1524C70AE}" srcOrd="3" destOrd="0" presId="urn:microsoft.com/office/officeart/2005/8/layout/venn1"/>
    <dgm:cxn modelId="{7D49B25F-417F-414B-BA36-7E1910E06A1C}" type="presParOf" srcId="{0A696B97-4F0B-FF46-8C07-C34598585118}" destId="{29BBD130-5D94-A84D-84A5-4FEE7A3AD8C3}" srcOrd="4" destOrd="0" presId="urn:microsoft.com/office/officeart/2005/8/layout/venn1"/>
    <dgm:cxn modelId="{EA11D46B-A6A5-274D-BD78-181D803981BC}" type="presParOf" srcId="{0A696B97-4F0B-FF46-8C07-C34598585118}" destId="{3E29EADA-DEC3-6E47-8DE8-C2BE1D632F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3590B3-B32C-2740-8283-142EAB270F60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C9EE8F3C-A3BF-4D4D-B35E-DE6EB82374DF}">
      <dgm:prSet phldrT="[Text]" custT="1"/>
      <dgm:spPr/>
      <dgm:t>
        <a:bodyPr/>
        <a:lstStyle/>
        <a:p>
          <a:r>
            <a:rPr lang="en-US" sz="5400" dirty="0" smtClean="0"/>
            <a:t>LMT</a:t>
          </a:r>
        </a:p>
        <a:p>
          <a:endParaRPr lang="en-US" sz="4300" dirty="0" smtClean="0"/>
        </a:p>
        <a:p>
          <a:endParaRPr lang="en-US" sz="4300" dirty="0"/>
        </a:p>
      </dgm:t>
    </dgm:pt>
    <dgm:pt modelId="{E216F190-A2F3-994E-8A46-63E4EA3E826A}" type="parTrans" cxnId="{4852448F-F1C9-1248-925F-FDF06E9C8D27}">
      <dgm:prSet/>
      <dgm:spPr/>
      <dgm:t>
        <a:bodyPr/>
        <a:lstStyle/>
        <a:p>
          <a:endParaRPr lang="en-US"/>
        </a:p>
      </dgm:t>
    </dgm:pt>
    <dgm:pt modelId="{C484201A-D3E0-2B49-BD51-494D0FAA74B4}" type="sibTrans" cxnId="{4852448F-F1C9-1248-925F-FDF06E9C8D27}">
      <dgm:prSet/>
      <dgm:spPr/>
      <dgm:t>
        <a:bodyPr/>
        <a:lstStyle/>
        <a:p>
          <a:endParaRPr lang="en-US"/>
        </a:p>
      </dgm:t>
    </dgm:pt>
    <dgm:pt modelId="{E9B80D88-6E6A-2E44-BD13-AB9F689476C0}">
      <dgm:prSet phldrT="[Text]" custT="1"/>
      <dgm:spPr/>
      <dgm:t>
        <a:bodyPr/>
        <a:lstStyle/>
        <a:p>
          <a:r>
            <a:rPr lang="en-US" sz="3500" dirty="0" smtClean="0"/>
            <a:t>               </a:t>
          </a:r>
        </a:p>
        <a:p>
          <a:endParaRPr lang="en-US" sz="3500" dirty="0" smtClean="0"/>
        </a:p>
        <a:p>
          <a:endParaRPr lang="en-US" sz="3500" dirty="0" smtClean="0"/>
        </a:p>
        <a:p>
          <a:r>
            <a:rPr lang="en-US" sz="4800" dirty="0" smtClean="0"/>
            <a:t>Facility</a:t>
          </a:r>
          <a:endParaRPr lang="en-US" sz="4800" dirty="0"/>
        </a:p>
      </dgm:t>
    </dgm:pt>
    <dgm:pt modelId="{E21D84B2-8D6B-6C4A-8555-9C7E1E29544F}" type="parTrans" cxnId="{60F7C1F2-E293-004B-A6B7-36F8334E6BB5}">
      <dgm:prSet/>
      <dgm:spPr/>
      <dgm:t>
        <a:bodyPr/>
        <a:lstStyle/>
        <a:p>
          <a:endParaRPr lang="en-US"/>
        </a:p>
      </dgm:t>
    </dgm:pt>
    <dgm:pt modelId="{D4BF3381-11B5-3A48-A1BA-23C5E42E7F2C}" type="sibTrans" cxnId="{60F7C1F2-E293-004B-A6B7-36F8334E6BB5}">
      <dgm:prSet/>
      <dgm:spPr/>
      <dgm:t>
        <a:bodyPr/>
        <a:lstStyle/>
        <a:p>
          <a:endParaRPr lang="en-US"/>
        </a:p>
      </dgm:t>
    </dgm:pt>
    <dgm:pt modelId="{249F48C8-5189-EF4C-BABD-ADA73C68C2F9}">
      <dgm:prSet phldrT="[Text]"/>
      <dgm:spPr/>
      <dgm:t>
        <a:bodyPr/>
        <a:lstStyle/>
        <a:p>
          <a:r>
            <a:rPr lang="en-US" dirty="0" smtClean="0"/>
            <a:t>Organization</a:t>
          </a:r>
          <a:endParaRPr lang="en-US" dirty="0"/>
        </a:p>
      </dgm:t>
    </dgm:pt>
    <dgm:pt modelId="{824F1B33-2F9D-0D47-A497-CFA7AF3343C8}" type="parTrans" cxnId="{76A6BB6F-CF41-A84F-958C-23069602F512}">
      <dgm:prSet/>
      <dgm:spPr/>
      <dgm:t>
        <a:bodyPr/>
        <a:lstStyle/>
        <a:p>
          <a:endParaRPr lang="en-US"/>
        </a:p>
      </dgm:t>
    </dgm:pt>
    <dgm:pt modelId="{296739EE-7512-9C47-BFCC-6AF1CF7A4793}" type="sibTrans" cxnId="{76A6BB6F-CF41-A84F-958C-23069602F512}">
      <dgm:prSet/>
      <dgm:spPr/>
      <dgm:t>
        <a:bodyPr/>
        <a:lstStyle/>
        <a:p>
          <a:endParaRPr lang="en-US"/>
        </a:p>
      </dgm:t>
    </dgm:pt>
    <dgm:pt modelId="{0A696B97-4F0B-FF46-8C07-C34598585118}" type="pres">
      <dgm:prSet presAssocID="{6A3590B3-B32C-2740-8283-142EAB270F60}" presName="compositeShape" presStyleCnt="0">
        <dgm:presLayoutVars>
          <dgm:chMax val="7"/>
          <dgm:dir/>
          <dgm:resizeHandles val="exact"/>
        </dgm:presLayoutVars>
      </dgm:prSet>
      <dgm:spPr/>
    </dgm:pt>
    <dgm:pt modelId="{F30BA5EB-B570-BF4A-82BA-82C38E15F1FD}" type="pres">
      <dgm:prSet presAssocID="{C9EE8F3C-A3BF-4D4D-B35E-DE6EB82374DF}" presName="circ1" presStyleLbl="vennNode1" presStyleIdx="0" presStyleCnt="3" custScaleX="153552" custScaleY="149647" custLinFactNeighborX="929" custLinFactNeighborY="18739"/>
      <dgm:spPr/>
      <dgm:t>
        <a:bodyPr/>
        <a:lstStyle/>
        <a:p>
          <a:endParaRPr lang="en-US"/>
        </a:p>
      </dgm:t>
    </dgm:pt>
    <dgm:pt modelId="{D6B766A9-2626-B544-A521-A1CC48DFF2DA}" type="pres">
      <dgm:prSet presAssocID="{C9EE8F3C-A3BF-4D4D-B35E-DE6EB82374D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8C811-EC31-4B41-AE86-08433E404CB0}" type="pres">
      <dgm:prSet presAssocID="{E9B80D88-6E6A-2E44-BD13-AB9F689476C0}" presName="circ2" presStyleLbl="vennNode1" presStyleIdx="1" presStyleCnt="3" custScaleX="170311" custScaleY="149011"/>
      <dgm:spPr/>
      <dgm:t>
        <a:bodyPr/>
        <a:lstStyle/>
        <a:p>
          <a:endParaRPr lang="en-US"/>
        </a:p>
      </dgm:t>
    </dgm:pt>
    <dgm:pt modelId="{9529BDBC-2C08-2941-A26C-59E1524C70AE}" type="pres">
      <dgm:prSet presAssocID="{E9B80D88-6E6A-2E44-BD13-AB9F689476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BD130-5D94-A84D-84A5-4FEE7A3AD8C3}" type="pres">
      <dgm:prSet presAssocID="{249F48C8-5189-EF4C-BABD-ADA73C68C2F9}" presName="circ3" presStyleLbl="vennNode1" presStyleIdx="2" presStyleCnt="3" custScaleX="168793" custScaleY="148599" custLinFactNeighborX="380" custLinFactNeighborY="-2789"/>
      <dgm:spPr/>
      <dgm:t>
        <a:bodyPr/>
        <a:lstStyle/>
        <a:p>
          <a:endParaRPr lang="en-US"/>
        </a:p>
      </dgm:t>
    </dgm:pt>
    <dgm:pt modelId="{3E29EADA-DEC3-6E47-8DE8-C2BE1D632FFA}" type="pres">
      <dgm:prSet presAssocID="{249F48C8-5189-EF4C-BABD-ADA73C68C2F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0C4E82-90A8-9549-9924-5131335FB64D}" type="presOf" srcId="{249F48C8-5189-EF4C-BABD-ADA73C68C2F9}" destId="{29BBD130-5D94-A84D-84A5-4FEE7A3AD8C3}" srcOrd="0" destOrd="0" presId="urn:microsoft.com/office/officeart/2005/8/layout/venn1"/>
    <dgm:cxn modelId="{76A6BB6F-CF41-A84F-958C-23069602F512}" srcId="{6A3590B3-B32C-2740-8283-142EAB270F60}" destId="{249F48C8-5189-EF4C-BABD-ADA73C68C2F9}" srcOrd="2" destOrd="0" parTransId="{824F1B33-2F9D-0D47-A497-CFA7AF3343C8}" sibTransId="{296739EE-7512-9C47-BFCC-6AF1CF7A4793}"/>
    <dgm:cxn modelId="{AA2C090D-35E1-694A-956D-148110FC2D8D}" type="presOf" srcId="{E9B80D88-6E6A-2E44-BD13-AB9F689476C0}" destId="{9FE8C811-EC31-4B41-AE86-08433E404CB0}" srcOrd="0" destOrd="0" presId="urn:microsoft.com/office/officeart/2005/8/layout/venn1"/>
    <dgm:cxn modelId="{2FA992D1-0B9F-714F-82E1-87D588B8FC9C}" type="presOf" srcId="{C9EE8F3C-A3BF-4D4D-B35E-DE6EB82374DF}" destId="{D6B766A9-2626-B544-A521-A1CC48DFF2DA}" srcOrd="1" destOrd="0" presId="urn:microsoft.com/office/officeart/2005/8/layout/venn1"/>
    <dgm:cxn modelId="{60F7C1F2-E293-004B-A6B7-36F8334E6BB5}" srcId="{6A3590B3-B32C-2740-8283-142EAB270F60}" destId="{E9B80D88-6E6A-2E44-BD13-AB9F689476C0}" srcOrd="1" destOrd="0" parTransId="{E21D84B2-8D6B-6C4A-8555-9C7E1E29544F}" sibTransId="{D4BF3381-11B5-3A48-A1BA-23C5E42E7F2C}"/>
    <dgm:cxn modelId="{2DE0EC33-FFB6-6F4F-AB8B-06E34298AA24}" type="presOf" srcId="{E9B80D88-6E6A-2E44-BD13-AB9F689476C0}" destId="{9529BDBC-2C08-2941-A26C-59E1524C70AE}" srcOrd="1" destOrd="0" presId="urn:microsoft.com/office/officeart/2005/8/layout/venn1"/>
    <dgm:cxn modelId="{72C3DD6C-CABC-FC48-9B48-7626F37364E8}" type="presOf" srcId="{C9EE8F3C-A3BF-4D4D-B35E-DE6EB82374DF}" destId="{F30BA5EB-B570-BF4A-82BA-82C38E15F1FD}" srcOrd="0" destOrd="0" presId="urn:microsoft.com/office/officeart/2005/8/layout/venn1"/>
    <dgm:cxn modelId="{DDCFEC7D-7F09-6343-ABD2-D23D57385849}" type="presOf" srcId="{6A3590B3-B32C-2740-8283-142EAB270F60}" destId="{0A696B97-4F0B-FF46-8C07-C34598585118}" srcOrd="0" destOrd="0" presId="urn:microsoft.com/office/officeart/2005/8/layout/venn1"/>
    <dgm:cxn modelId="{4852448F-F1C9-1248-925F-FDF06E9C8D27}" srcId="{6A3590B3-B32C-2740-8283-142EAB270F60}" destId="{C9EE8F3C-A3BF-4D4D-B35E-DE6EB82374DF}" srcOrd="0" destOrd="0" parTransId="{E216F190-A2F3-994E-8A46-63E4EA3E826A}" sibTransId="{C484201A-D3E0-2B49-BD51-494D0FAA74B4}"/>
    <dgm:cxn modelId="{1746AF83-3B13-E949-9BB1-ED78D0FC7467}" type="presOf" srcId="{249F48C8-5189-EF4C-BABD-ADA73C68C2F9}" destId="{3E29EADA-DEC3-6E47-8DE8-C2BE1D632FFA}" srcOrd="1" destOrd="0" presId="urn:microsoft.com/office/officeart/2005/8/layout/venn1"/>
    <dgm:cxn modelId="{D3E64E06-36F1-2041-B599-D088E827B67F}" type="presParOf" srcId="{0A696B97-4F0B-FF46-8C07-C34598585118}" destId="{F30BA5EB-B570-BF4A-82BA-82C38E15F1FD}" srcOrd="0" destOrd="0" presId="urn:microsoft.com/office/officeart/2005/8/layout/venn1"/>
    <dgm:cxn modelId="{BEBDBF36-67B9-F940-8DCD-8AB3D4F89886}" type="presParOf" srcId="{0A696B97-4F0B-FF46-8C07-C34598585118}" destId="{D6B766A9-2626-B544-A521-A1CC48DFF2DA}" srcOrd="1" destOrd="0" presId="urn:microsoft.com/office/officeart/2005/8/layout/venn1"/>
    <dgm:cxn modelId="{435EBFEA-BF08-444D-AB4F-D7DF696BAF3E}" type="presParOf" srcId="{0A696B97-4F0B-FF46-8C07-C34598585118}" destId="{9FE8C811-EC31-4B41-AE86-08433E404CB0}" srcOrd="2" destOrd="0" presId="urn:microsoft.com/office/officeart/2005/8/layout/venn1"/>
    <dgm:cxn modelId="{17DFFD46-30F2-CF44-8331-9A0253BC540E}" type="presParOf" srcId="{0A696B97-4F0B-FF46-8C07-C34598585118}" destId="{9529BDBC-2C08-2941-A26C-59E1524C70AE}" srcOrd="3" destOrd="0" presId="urn:microsoft.com/office/officeart/2005/8/layout/venn1"/>
    <dgm:cxn modelId="{92636B5E-D0A6-D64D-ACBC-440D80C65322}" type="presParOf" srcId="{0A696B97-4F0B-FF46-8C07-C34598585118}" destId="{29BBD130-5D94-A84D-84A5-4FEE7A3AD8C3}" srcOrd="4" destOrd="0" presId="urn:microsoft.com/office/officeart/2005/8/layout/venn1"/>
    <dgm:cxn modelId="{E7B81345-6689-D14C-B053-51FD64309062}" type="presParOf" srcId="{0A696B97-4F0B-FF46-8C07-C34598585118}" destId="{3E29EADA-DEC3-6E47-8DE8-C2BE1D632FF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A5EB-B570-BF4A-82BA-82C38E15F1FD}">
      <dsp:nvSpPr>
        <dsp:cNvPr id="0" name=""/>
        <dsp:cNvSpPr/>
      </dsp:nvSpPr>
      <dsp:spPr>
        <a:xfrm>
          <a:off x="2051767" y="-36109"/>
          <a:ext cx="5076800" cy="494769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LMT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 smtClean="0"/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2728674" y="829736"/>
        <a:ext cx="3722986" cy="2226461"/>
      </dsp:txXfrm>
    </dsp:sp>
    <dsp:sp modelId="{9FE8C811-EC31-4B41-AE86-08433E404CB0}">
      <dsp:nvSpPr>
        <dsp:cNvPr id="0" name=""/>
        <dsp:cNvSpPr/>
      </dsp:nvSpPr>
      <dsp:spPr>
        <a:xfrm>
          <a:off x="2937008" y="1421248"/>
          <a:ext cx="5630893" cy="492666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               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 smtClean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 smtClean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Facility</a:t>
          </a:r>
          <a:endParaRPr lang="en-US" sz="4800" kern="1200" dirty="0"/>
        </a:p>
      </dsp:txBody>
      <dsp:txXfrm>
        <a:off x="4659123" y="2693970"/>
        <a:ext cx="3378535" cy="2709665"/>
      </dsp:txXfrm>
    </dsp:sp>
    <dsp:sp modelId="{29BBD130-5D94-A84D-84A5-4FEE7A3AD8C3}">
      <dsp:nvSpPr>
        <dsp:cNvPr id="0" name=""/>
        <dsp:cNvSpPr/>
      </dsp:nvSpPr>
      <dsp:spPr>
        <a:xfrm>
          <a:off x="588662" y="1335848"/>
          <a:ext cx="5580704" cy="491304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Organization</a:t>
          </a:r>
          <a:endParaRPr lang="en-US" sz="5100" kern="1200" dirty="0"/>
        </a:p>
      </dsp:txBody>
      <dsp:txXfrm>
        <a:off x="1114178" y="2605050"/>
        <a:ext cx="3348422" cy="27021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0BA5EB-B570-BF4A-82BA-82C38E15F1FD}">
      <dsp:nvSpPr>
        <dsp:cNvPr id="0" name=""/>
        <dsp:cNvSpPr/>
      </dsp:nvSpPr>
      <dsp:spPr>
        <a:xfrm>
          <a:off x="2051767" y="-36109"/>
          <a:ext cx="5076800" cy="4947691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LMT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 smtClean="0"/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2728674" y="829736"/>
        <a:ext cx="3722986" cy="2226461"/>
      </dsp:txXfrm>
    </dsp:sp>
    <dsp:sp modelId="{9FE8C811-EC31-4B41-AE86-08433E404CB0}">
      <dsp:nvSpPr>
        <dsp:cNvPr id="0" name=""/>
        <dsp:cNvSpPr/>
      </dsp:nvSpPr>
      <dsp:spPr>
        <a:xfrm>
          <a:off x="2937008" y="1421248"/>
          <a:ext cx="5630893" cy="4926663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               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 smtClean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 smtClean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Facility</a:t>
          </a:r>
          <a:endParaRPr lang="en-US" sz="4800" kern="1200" dirty="0"/>
        </a:p>
      </dsp:txBody>
      <dsp:txXfrm>
        <a:off x="4659123" y="2693970"/>
        <a:ext cx="3378535" cy="2709665"/>
      </dsp:txXfrm>
    </dsp:sp>
    <dsp:sp modelId="{29BBD130-5D94-A84D-84A5-4FEE7A3AD8C3}">
      <dsp:nvSpPr>
        <dsp:cNvPr id="0" name=""/>
        <dsp:cNvSpPr/>
      </dsp:nvSpPr>
      <dsp:spPr>
        <a:xfrm>
          <a:off x="588662" y="1335848"/>
          <a:ext cx="5580704" cy="491304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/>
            <a:t>Organization</a:t>
          </a:r>
          <a:endParaRPr lang="en-US" sz="5100" kern="1200" dirty="0"/>
        </a:p>
      </dsp:txBody>
      <dsp:txXfrm>
        <a:off x="1114178" y="2605050"/>
        <a:ext cx="3348422" cy="2702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6C196-8C8A-4244-B3D1-DE4B5AF67E60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37D3E-03AC-8B43-8ECE-95FBC818AF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490483"/>
          </a:xfrm>
          <a:prstGeom prst="rect">
            <a:avLst/>
          </a:prstGeom>
          <a:solidFill>
            <a:srgbClr val="2338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424507"/>
            <a:ext cx="9144000" cy="103265"/>
          </a:xfrm>
          <a:prstGeom prst="rect">
            <a:avLst/>
          </a:prstGeom>
          <a:solidFill>
            <a:srgbClr val="4876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MTRC PPT Slide Footer-0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745480"/>
            <a:ext cx="9144000" cy="1112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PT Slid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IMTRC PPT Slide 1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IMTRC PPT Slide 1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IMTRC PPT Slide 3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12"/>
            <a:ext cx="8867775" cy="10668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does the LMT get the attention of a hospital?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12"/>
            <a:ext cx="8229600" cy="452596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Individual: Who do I want to work with? </a:t>
            </a:r>
          </a:p>
          <a:p>
            <a:pPr lvl="2"/>
            <a:r>
              <a:rPr lang="en-US" dirty="0" smtClean="0"/>
              <a:t>Specific age group: pediatrics, elderly, new mothers, teens</a:t>
            </a:r>
          </a:p>
          <a:p>
            <a:pPr lvl="2"/>
            <a:r>
              <a:rPr lang="en-US" dirty="0" smtClean="0"/>
              <a:t>Specific diagnosis group: Oncology, Cardiology, HIV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2"/>
            <a:r>
              <a:rPr lang="en-US" dirty="0" smtClean="0"/>
              <a:t>If </a:t>
            </a:r>
            <a:r>
              <a:rPr lang="en-US" dirty="0"/>
              <a:t>you don</a:t>
            </a:r>
            <a:r>
              <a:rPr lang="fr-FR" dirty="0"/>
              <a:t>’</a:t>
            </a:r>
            <a:r>
              <a:rPr lang="en-US" dirty="0"/>
              <a:t>t have experience , or don’t know what your “fit” is: volunteer!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How do I communicate my message? </a:t>
            </a:r>
          </a:p>
          <a:p>
            <a:pPr lvl="2"/>
            <a:r>
              <a:rPr lang="en-US" dirty="0" smtClean="0"/>
              <a:t>Special training and experience	</a:t>
            </a:r>
          </a:p>
          <a:p>
            <a:pPr lvl="2"/>
            <a:r>
              <a:rPr lang="en-US" dirty="0" smtClean="0"/>
              <a:t>SOAP notes ; documenting pre – and – post </a:t>
            </a:r>
          </a:p>
          <a:p>
            <a:pPr lvl="3"/>
            <a:r>
              <a:rPr lang="en-US" dirty="0" smtClean="0"/>
              <a:t>Understanding the pressures of the decision makers</a:t>
            </a:r>
          </a:p>
          <a:p>
            <a:pPr lvl="3"/>
            <a:r>
              <a:rPr lang="en-US" dirty="0" smtClean="0"/>
              <a:t>Respecting the many vantage points of decision makers ( </a:t>
            </a:r>
            <a:r>
              <a:rPr lang="en-US" dirty="0" err="1" smtClean="0"/>
              <a:t>ie</a:t>
            </a:r>
            <a:r>
              <a:rPr lang="en-US" dirty="0" smtClean="0"/>
              <a:t> need for “evidence base” </a:t>
            </a:r>
          </a:p>
          <a:p>
            <a:endParaRPr lang="en-US" dirty="0"/>
          </a:p>
          <a:p>
            <a:r>
              <a:rPr lang="en-US" dirty="0" smtClean="0"/>
              <a:t>What are the logistics of getting scheduled and getting paid? 10 min</a:t>
            </a:r>
          </a:p>
        </p:txBody>
      </p:sp>
    </p:spTree>
    <p:extLst>
      <p:ext uri="{BB962C8B-B14F-4D97-AF65-F5344CB8AC3E}">
        <p14:creationId xmlns:p14="http://schemas.microsoft.com/office/powerpoint/2010/main" val="37672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1274324"/>
              </p:ext>
            </p:extLst>
          </p:nvPr>
        </p:nvGraphicFramePr>
        <p:xfrm>
          <a:off x="0" y="359834"/>
          <a:ext cx="9144000" cy="569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04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665" y="1439332"/>
            <a:ext cx="5757334" cy="138269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Bringing MASSAGE TO MAINSTREAM MEDICINE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66" y="3721473"/>
            <a:ext cx="5757333" cy="219461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b="1" dirty="0" smtClean="0"/>
              <a:t>Nancy Ann Cotter MD</a:t>
            </a:r>
          </a:p>
          <a:p>
            <a:pPr algn="ctr"/>
            <a:r>
              <a:rPr lang="en-US" b="1" dirty="0" smtClean="0"/>
              <a:t>Clinical Assistant Professor</a:t>
            </a:r>
          </a:p>
          <a:p>
            <a:pPr algn="ctr"/>
            <a:r>
              <a:rPr lang="en-US" b="1" dirty="0" err="1" smtClean="0"/>
              <a:t>Dept</a:t>
            </a:r>
            <a:r>
              <a:rPr lang="en-US" b="1" dirty="0" smtClean="0"/>
              <a:t> PMR, Rutgers NJ Medical School</a:t>
            </a:r>
          </a:p>
          <a:p>
            <a:pPr algn="ctr"/>
            <a:r>
              <a:rPr lang="en-US" b="1" dirty="0" smtClean="0"/>
              <a:t>Clinical Director, Whole Health</a:t>
            </a:r>
          </a:p>
          <a:p>
            <a:pPr algn="ctr"/>
            <a:r>
              <a:rPr lang="en-US" b="1" dirty="0" smtClean="0"/>
              <a:t>VANJ Medical Center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0" t="23174" r="25080" b="22223"/>
          <a:stretch/>
        </p:blipFill>
        <p:spPr>
          <a:xfrm>
            <a:off x="278277" y="1667934"/>
            <a:ext cx="2988642" cy="32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674927"/>
            <a:ext cx="8591550" cy="7239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Bringing Massage to Mainstream Medicine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060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are the needs of organizations, institutions, and individuals as pertains to massage therapists?</a:t>
            </a:r>
          </a:p>
          <a:p>
            <a:endParaRPr lang="en-US" dirty="0" smtClean="0"/>
          </a:p>
          <a:p>
            <a:r>
              <a:rPr lang="en-US" dirty="0" smtClean="0"/>
              <a:t>Organization: Why, safety, economics </a:t>
            </a:r>
          </a:p>
          <a:p>
            <a:endParaRPr lang="en-US" dirty="0" smtClean="0"/>
          </a:p>
          <a:p>
            <a:r>
              <a:rPr lang="en-US" dirty="0" smtClean="0"/>
              <a:t>Institution: Why, for who, how much, safety, economics, risk</a:t>
            </a:r>
          </a:p>
          <a:p>
            <a:endParaRPr lang="en-US" dirty="0" smtClean="0"/>
          </a:p>
          <a:p>
            <a:r>
              <a:rPr lang="en-US" dirty="0" smtClean="0"/>
              <a:t>Individual: Who do I want to work with? How do I communicate my message? What are the logistics of getting scheduled and getting paid?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5606988"/>
              </p:ext>
            </p:extLst>
          </p:nvPr>
        </p:nvGraphicFramePr>
        <p:xfrm>
          <a:off x="0" y="359834"/>
          <a:ext cx="9144000" cy="5692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31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Massage as part of an organization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Healthcare organization: Is this part of our mission? </a:t>
            </a:r>
          </a:p>
          <a:p>
            <a:pPr lvl="2"/>
            <a:r>
              <a:rPr lang="en-US" dirty="0"/>
              <a:t>Personalized care for those who prefer holistic </a:t>
            </a:r>
            <a:r>
              <a:rPr lang="en-US" dirty="0" smtClean="0"/>
              <a:t>approach</a:t>
            </a:r>
          </a:p>
          <a:p>
            <a:pPr lvl="2"/>
            <a:r>
              <a:rPr lang="en-US" dirty="0" smtClean="0"/>
              <a:t>Mission to decrease opioid medication</a:t>
            </a:r>
          </a:p>
          <a:p>
            <a:pPr lvl="3"/>
            <a:r>
              <a:rPr lang="en-US" dirty="0" smtClean="0"/>
              <a:t>Many younger patients prefer less pharmaceutical medicine</a:t>
            </a:r>
          </a:p>
          <a:p>
            <a:pPr lvl="4"/>
            <a:r>
              <a:rPr lang="en-US" dirty="0" smtClean="0"/>
              <a:t>Example: VA and CIH </a:t>
            </a:r>
          </a:p>
          <a:p>
            <a:pPr lvl="3"/>
            <a:r>
              <a:rPr lang="en-US" dirty="0" smtClean="0"/>
              <a:t>Culturally relevant for some populations</a:t>
            </a:r>
            <a:endParaRPr lang="en-US" dirty="0"/>
          </a:p>
          <a:p>
            <a:pPr lvl="2"/>
            <a:r>
              <a:rPr lang="en-US" dirty="0" smtClean="0"/>
              <a:t>Being a leader in an area that is important to the organizations  mission </a:t>
            </a:r>
            <a:r>
              <a:rPr lang="en-US" dirty="0" err="1" smtClean="0"/>
              <a:t>ie</a:t>
            </a:r>
            <a:r>
              <a:rPr lang="en-US" dirty="0" smtClean="0"/>
              <a:t> </a:t>
            </a:r>
            <a:r>
              <a:rPr lang="en-US" dirty="0" err="1" smtClean="0"/>
              <a:t>nonpharmacologic</a:t>
            </a:r>
            <a:r>
              <a:rPr lang="en-US" dirty="0" smtClean="0"/>
              <a:t> pain management; ministering to the sick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Return on investment: what will the returns be? </a:t>
            </a:r>
          </a:p>
          <a:p>
            <a:pPr lvl="2"/>
            <a:r>
              <a:rPr lang="en-US" dirty="0"/>
              <a:t>Higher satisfaction </a:t>
            </a:r>
            <a:r>
              <a:rPr lang="en-US" dirty="0" smtClean="0"/>
              <a:t>scores- patient and family</a:t>
            </a:r>
            <a:endParaRPr lang="en-US" dirty="0"/>
          </a:p>
          <a:p>
            <a:pPr lvl="2"/>
            <a:r>
              <a:rPr lang="en-US" dirty="0" smtClean="0"/>
              <a:t>Decreased medication usage	</a:t>
            </a:r>
          </a:p>
          <a:p>
            <a:pPr lvl="2"/>
            <a:r>
              <a:rPr lang="en-US" dirty="0" smtClean="0"/>
              <a:t>Risk avoidance</a:t>
            </a:r>
          </a:p>
          <a:p>
            <a:endParaRPr lang="en-US" dirty="0" smtClean="0"/>
          </a:p>
          <a:p>
            <a:r>
              <a:rPr lang="en-US" dirty="0" smtClean="0"/>
              <a:t>Risk and risk avoidance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15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660" y="1772651"/>
            <a:ext cx="4735340" cy="5085349"/>
          </a:xfrm>
          <a:prstGeom prst="rect">
            <a:avLst/>
          </a:prstGeom>
        </p:spPr>
      </p:pic>
      <p:pic>
        <p:nvPicPr>
          <p:cNvPr id="7" name="Content Placeholder 6" descr="IMG_2757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/>
          <a:stretch/>
        </p:blipFill>
        <p:spPr>
          <a:xfrm>
            <a:off x="-1" y="0"/>
            <a:ext cx="4408661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Massage in an institution: Patient satisfaction!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584198"/>
            <a:ext cx="8595360" cy="493776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Attracts patients: edge over the competition</a:t>
            </a:r>
          </a:p>
          <a:p>
            <a:pPr lvl="1"/>
            <a:r>
              <a:rPr lang="en-US" dirty="0" smtClean="0"/>
              <a:t>Example: new parents package on Mother -Baby Unit</a:t>
            </a:r>
          </a:p>
          <a:p>
            <a:endParaRPr lang="en-US" dirty="0" smtClean="0"/>
          </a:p>
          <a:p>
            <a:r>
              <a:rPr lang="en-US" dirty="0" smtClean="0"/>
              <a:t>Patient safety: addresses pain and anxiety </a:t>
            </a:r>
            <a:r>
              <a:rPr lang="en-US" dirty="0" err="1" smtClean="0"/>
              <a:t>nonpharmacologically</a:t>
            </a:r>
            <a:endParaRPr lang="en-US" dirty="0" smtClean="0"/>
          </a:p>
          <a:p>
            <a:pPr lvl="2"/>
            <a:r>
              <a:rPr lang="en-US" dirty="0" smtClean="0"/>
              <a:t>non-pharmacologic pain management for rehab in substance use disorder; </a:t>
            </a:r>
          </a:p>
          <a:p>
            <a:pPr lvl="2"/>
            <a:r>
              <a:rPr lang="en-US" dirty="0" smtClean="0"/>
              <a:t>specialty massage for patients with specific diagnoses</a:t>
            </a:r>
          </a:p>
          <a:p>
            <a:endParaRPr lang="en-US" dirty="0" smtClean="0"/>
          </a:p>
          <a:p>
            <a:r>
              <a:rPr lang="en-US" dirty="0" smtClean="0"/>
              <a:t>Comfort/ compassion: support for the most vulnerable</a:t>
            </a:r>
          </a:p>
          <a:p>
            <a:pPr lvl="2"/>
            <a:r>
              <a:rPr lang="en-US" dirty="0" smtClean="0"/>
              <a:t>Human touch in hospice, pediatrics; may be supported by donors</a:t>
            </a:r>
          </a:p>
          <a:p>
            <a:endParaRPr lang="en-US" dirty="0" smtClean="0"/>
          </a:p>
          <a:p>
            <a:r>
              <a:rPr lang="en-US" dirty="0" smtClean="0"/>
              <a:t>Calming: caring for anxious family members</a:t>
            </a:r>
          </a:p>
          <a:p>
            <a:pPr lvl="2"/>
            <a:r>
              <a:rPr lang="en-US" dirty="0" smtClean="0"/>
              <a:t>massage for family members of ICU patients</a:t>
            </a:r>
          </a:p>
          <a:p>
            <a:endParaRPr lang="en-US" dirty="0"/>
          </a:p>
          <a:p>
            <a:r>
              <a:rPr lang="en-US" dirty="0" smtClean="0"/>
              <a:t>Economics: fewer medications, fewer adverse effects, leads to 	decreased length of stay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848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b="29260"/>
          <a:stretch/>
        </p:blipFill>
        <p:spPr>
          <a:xfrm>
            <a:off x="0" y="2211917"/>
            <a:ext cx="3950393" cy="4688416"/>
          </a:xfrm>
          <a:prstGeom prst="rect">
            <a:avLst/>
          </a:prstGeom>
        </p:spPr>
      </p:pic>
      <p:pic>
        <p:nvPicPr>
          <p:cNvPr id="8" name="Picture 7" descr="Maternity Massage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5" b="54938"/>
          <a:stretch/>
        </p:blipFill>
        <p:spPr>
          <a:xfrm>
            <a:off x="-1" y="0"/>
            <a:ext cx="3950393" cy="2296583"/>
          </a:xfrm>
          <a:prstGeom prst="rect">
            <a:avLst/>
          </a:prstGeom>
        </p:spPr>
      </p:pic>
      <p:pic>
        <p:nvPicPr>
          <p:cNvPr id="9" name="Picture 8" descr="Screen Shot 2019-04-07 at 12.59.25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3"/>
          <a:stretch/>
        </p:blipFill>
        <p:spPr>
          <a:xfrm>
            <a:off x="3238500" y="0"/>
            <a:ext cx="5905500" cy="6858000"/>
          </a:xfrm>
          <a:prstGeom prst="rect">
            <a:avLst/>
          </a:prstGeom>
        </p:spPr>
      </p:pic>
      <p:pic>
        <p:nvPicPr>
          <p:cNvPr id="11" name="Content Placeholder 3" descr="Massage-tx-for family member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29502" r="13973" b="34831"/>
          <a:stretch/>
        </p:blipFill>
        <p:spPr>
          <a:xfrm>
            <a:off x="3238500" y="1780312"/>
            <a:ext cx="5905501" cy="32996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0670" y="2296583"/>
            <a:ext cx="8178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20670" y="0"/>
            <a:ext cx="8178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385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Peds Massage NWCH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r="16464"/>
          <a:stretch>
            <a:fillRect/>
          </a:stretch>
        </p:blipFill>
        <p:spPr>
          <a:xfrm>
            <a:off x="5210410" y="0"/>
            <a:ext cx="3998871" cy="4138220"/>
          </a:xfrm>
        </p:spPr>
      </p:pic>
      <p:pic>
        <p:nvPicPr>
          <p:cNvPr id="5" name="Picture 4" descr="NWCH Massage T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1600"/>
            <a:ext cx="5210411" cy="1727200"/>
          </a:xfrm>
          <a:prstGeom prst="rect">
            <a:avLst/>
          </a:prstGeom>
        </p:spPr>
      </p:pic>
      <p:pic>
        <p:nvPicPr>
          <p:cNvPr id="6" name="Picture 5" descr="NWCH logo mass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0410" cy="1371600"/>
          </a:xfrm>
          <a:prstGeom prst="rect">
            <a:avLst/>
          </a:prstGeom>
        </p:spPr>
      </p:pic>
      <p:pic>
        <p:nvPicPr>
          <p:cNvPr id="10" name="Picture 9" descr="Oncology mass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8800"/>
            <a:ext cx="5286396" cy="3759200"/>
          </a:xfrm>
          <a:prstGeom prst="rect">
            <a:avLst/>
          </a:prstGeom>
        </p:spPr>
      </p:pic>
      <p:pic>
        <p:nvPicPr>
          <p:cNvPr id="15" name="Picture 14" descr="Self mass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95" y="4138220"/>
            <a:ext cx="3922885" cy="27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MTRC PPT FIN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IMTRC PPT FINAL</Template>
  <TotalTime>49</TotalTime>
  <Words>364</Words>
  <Application>Microsoft Office PowerPoint</Application>
  <PresentationFormat>On-screen Show (4:3)</PresentationFormat>
  <Paragraphs>70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IMTRC PPT FINAL</vt:lpstr>
      <vt:lpstr>PowerPoint Presentation</vt:lpstr>
      <vt:lpstr>Bringing MASSAGE TO MAINSTREAM MEDICINE</vt:lpstr>
      <vt:lpstr>Bringing Massage to Mainstream Medicine</vt:lpstr>
      <vt:lpstr>PowerPoint Presentation</vt:lpstr>
      <vt:lpstr>Massage as part of an organization</vt:lpstr>
      <vt:lpstr>PowerPoint Presentation</vt:lpstr>
      <vt:lpstr>Massage in an institution: Patient satisfaction!</vt:lpstr>
      <vt:lpstr>PowerPoint Presentation</vt:lpstr>
      <vt:lpstr>PowerPoint Presentation</vt:lpstr>
      <vt:lpstr>How does the LMT get the attention of a hospital?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Cabrini Cotter</dc:creator>
  <cp:lastModifiedBy>Edrea Briones</cp:lastModifiedBy>
  <cp:revision>9</cp:revision>
  <dcterms:created xsi:type="dcterms:W3CDTF">2019-04-07T21:33:12Z</dcterms:created>
  <dcterms:modified xsi:type="dcterms:W3CDTF">2019-04-15T12:55:00Z</dcterms:modified>
</cp:coreProperties>
</file>