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7" r:id="rId9"/>
    <p:sldId id="268" r:id="rId10"/>
    <p:sldId id="284" r:id="rId11"/>
    <p:sldId id="269" r:id="rId12"/>
    <p:sldId id="271" r:id="rId13"/>
    <p:sldId id="282" r:id="rId14"/>
    <p:sldId id="283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ECDE044C-87B2-4DB3-A6DA-9204130EB66F}">
  <a:tblStyle styleId="{ECDE044C-87B2-4DB3-A6DA-9204130EB6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4" d="100"/>
          <a:sy n="54" d="100"/>
        </p:scale>
        <p:origin x="-2022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40655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30% reduction in pain score- clinically significant as well</a:t>
            </a:r>
            <a:endParaRPr/>
          </a:p>
        </p:txBody>
      </p:sp>
      <p:sp>
        <p:nvSpPr>
          <p:cNvPr id="200" name="Google Shape;20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Sturgeon: breast cancer outpateints receiving weekly for 3 weeks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Sherman: chronic neck pain receiving 30 or 60 min for 1-3 times/week for 4 weeks; 60min better than 30min; more frequent better than once weekly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Perlman: OA of knee found 60min doses in outpt setting for 8 weeks better for pain than for longer period of time or 30min sessions</a:t>
            </a:r>
            <a:endParaRPr/>
          </a:p>
        </p:txBody>
      </p:sp>
      <p:sp>
        <p:nvSpPr>
          <p:cNvPr id="215" name="Google Shape;21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" name="Google Shape;15;p1"/>
          <p:cNvSpPr/>
          <p:nvPr/>
        </p:nvSpPr>
        <p:spPr>
          <a:xfrm>
            <a:off x="0" y="0"/>
            <a:ext cx="9144000" cy="490483"/>
          </a:xfrm>
          <a:prstGeom prst="rect">
            <a:avLst/>
          </a:prstGeom>
          <a:solidFill>
            <a:srgbClr val="23384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0" y="424507"/>
            <a:ext cx="9144000" cy="103265"/>
          </a:xfrm>
          <a:prstGeom prst="rect">
            <a:avLst/>
          </a:prstGeom>
          <a:solidFill>
            <a:srgbClr val="4876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" descr="IMTRC PPT Slide Footer-01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5745480"/>
            <a:ext cx="9144000" cy="11125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ncbi.nlm.nih.gov/pubmed/?term=19361005" TargetMode="External"/><Relationship Id="rId18" Type="http://schemas.openxmlformats.org/officeDocument/2006/relationships/hyperlink" Target="https://www.ncbi.nlm.nih.gov/pubmed/?term=Xenakis%20L%5bAuthor%5d&amp;cauthor=true&amp;cauthor_uid=27165971" TargetMode="External"/><Relationship Id="rId26" Type="http://schemas.openxmlformats.org/officeDocument/2006/relationships/hyperlink" Target="https://www.ncbi.nlm.nih.gov/pubmed/?term=Hinshaw%20DB%5bAuthor%5d&amp;cauthor=true&amp;cauthor_uid=27004453" TargetMode="External"/><Relationship Id="rId39" Type="http://schemas.openxmlformats.org/officeDocument/2006/relationships/hyperlink" Target="http://www.ncbi.nlm.nih.gov/pubmed/?term=Paat%20CF%5bAuthor%5d&amp;cauthor=true&amp;cauthor_uid=27165971" TargetMode="External"/><Relationship Id="rId21" Type="http://schemas.openxmlformats.org/officeDocument/2006/relationships/hyperlink" Target="https://www.ncbi.nlm.nih.gov/pubmed/?term=Evidence%20for%20Massage%20Therapy%20(EMT)%20Working%20Group%5bCorporate%20Author%5d" TargetMode="External"/><Relationship Id="rId34" Type="http://schemas.openxmlformats.org/officeDocument/2006/relationships/hyperlink" Target="http://www.ncbi.nlm.nih.gov/pubmed/?term=Zhang%20W%5bAuthor%5d&amp;cauthor=true&amp;cauthor_uid=27165970" TargetMode="External"/><Relationship Id="rId42" Type="http://schemas.openxmlformats.org/officeDocument/2006/relationships/hyperlink" Target="http://www.ncbi.nlm.nih.gov/pubmed/?term=Yang%20E%5bAuthor%5d&amp;cauthor=true&amp;cauthor_uid=27165971" TargetMode="External"/><Relationship Id="rId7" Type="http://schemas.openxmlformats.org/officeDocument/2006/relationships/hyperlink" Target="https://www.ncbi.nlm.nih.gov/pubmed/?term=Miller%20N%5bAuthor%5d&amp;cauthor=true&amp;cauthor_uid=27082885" TargetMode="External"/><Relationship Id="rId2" Type="http://schemas.openxmlformats.org/officeDocument/2006/relationships/notesSlide" Target="../notesSlides/notesSlide20.xml"/><Relationship Id="rId16" Type="http://schemas.openxmlformats.org/officeDocument/2006/relationships/hyperlink" Target="https://www.ncbi.nlm.nih.gov/pubmed/?term=Paat%20CF%5bAuthor%5d&amp;cauthor=true&amp;cauthor_uid=27165971" TargetMode="External"/><Relationship Id="rId20" Type="http://schemas.openxmlformats.org/officeDocument/2006/relationships/hyperlink" Target="https://www.ncbi.nlm.nih.gov/pubmed/?term=Zhang%20W%5bAuthor%5d&amp;cauthor=true&amp;cauthor_uid=27165971" TargetMode="External"/><Relationship Id="rId29" Type="http://schemas.openxmlformats.org/officeDocument/2006/relationships/hyperlink" Target="http://www.ncbi.nlm.nih.gov/pubmed/?term=Boyd%20C%5bAuthor%5d&amp;cauthor=true&amp;cauthor_uid=27165970" TargetMode="External"/><Relationship Id="rId41" Type="http://schemas.openxmlformats.org/officeDocument/2006/relationships/hyperlink" Target="http://www.ncbi.nlm.nih.gov/pubmed/?term=Xenakis%20L%5bAuthor%5d&amp;cauthor=true&amp;cauthor_uid=2716597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Curl%20W%5bAuthor%5d&amp;cauthor=true&amp;cauthor_uid=27082885" TargetMode="External"/><Relationship Id="rId11" Type="http://schemas.openxmlformats.org/officeDocument/2006/relationships/hyperlink" Target="https://www.ncbi.nlm.nih.gov/pubmed/?term=Bloom%20B%5bAuthor%5d&amp;cauthor=true&amp;cauthor_uid=19361005" TargetMode="External"/><Relationship Id="rId24" Type="http://schemas.openxmlformats.org/officeDocument/2006/relationships/hyperlink" Target="https://www.ncbi.nlm.nih.gov/pubmed/?term=Mitchinson%20AR%5bAuthor%5d&amp;cauthor=true&amp;cauthor_uid=27004453" TargetMode="External"/><Relationship Id="rId32" Type="http://schemas.openxmlformats.org/officeDocument/2006/relationships/hyperlink" Target="http://www.ncbi.nlm.nih.gov/pubmed/?term=Price%20A%5bAuthor%5d&amp;cauthor=true&amp;cauthor_uid=27165970" TargetMode="External"/><Relationship Id="rId37" Type="http://schemas.openxmlformats.org/officeDocument/2006/relationships/hyperlink" Target="http://www.ncbi.nlm.nih.gov/pubmed/?term=Crawford%20C%5bAuthor%5d&amp;cauthor=true&amp;cauthor_uid=27165971" TargetMode="External"/><Relationship Id="rId40" Type="http://schemas.openxmlformats.org/officeDocument/2006/relationships/hyperlink" Target="http://www.ncbi.nlm.nih.gov/pubmed/?term=Price%20A%5bAuthor%5d&amp;cauthor=true&amp;cauthor_uid=27165971" TargetMode="External"/><Relationship Id="rId5" Type="http://schemas.openxmlformats.org/officeDocument/2006/relationships/hyperlink" Target="https://www.ncbi.nlm.nih.gov/pubmed/?term=Birkedal%20J%5bAuthor%5d&amp;cauthor=true&amp;cauthor_uid=27082885" TargetMode="External"/><Relationship Id="rId15" Type="http://schemas.openxmlformats.org/officeDocument/2006/relationships/hyperlink" Target="https://www.ncbi.nlm.nih.gov/pubmed/?term=Boyd%20C%5bAuthor%5d&amp;cauthor=true&amp;cauthor_uid=27165971" TargetMode="External"/><Relationship Id="rId23" Type="http://schemas.openxmlformats.org/officeDocument/2006/relationships/hyperlink" Target="https://www.ncbi.nlm.nih.gov/pubmed/?term=Fletcher%20CE%5bAuthor%5d&amp;cauthor=true&amp;cauthor_uid=27004453" TargetMode="External"/><Relationship Id="rId28" Type="http://schemas.openxmlformats.org/officeDocument/2006/relationships/hyperlink" Target="https://www.ncbi.nlm.nih.gov/pubmed/?term=27004453" TargetMode="External"/><Relationship Id="rId36" Type="http://schemas.openxmlformats.org/officeDocument/2006/relationships/hyperlink" Target="http://www.ncbi.nlm.nih.gov/pubmed/27165970" TargetMode="External"/><Relationship Id="rId10" Type="http://schemas.openxmlformats.org/officeDocument/2006/relationships/hyperlink" Target="https://www.ncbi.nlm.nih.gov/pubmed/?term=Barnes%20PM%5bAuthor%5d&amp;cauthor=true&amp;cauthor_uid=19361005" TargetMode="External"/><Relationship Id="rId19" Type="http://schemas.openxmlformats.org/officeDocument/2006/relationships/hyperlink" Target="https://www.ncbi.nlm.nih.gov/pubmed/?term=Yang%20E%5bAuthor%5d&amp;cauthor=true&amp;cauthor_uid=27165971" TargetMode="External"/><Relationship Id="rId31" Type="http://schemas.openxmlformats.org/officeDocument/2006/relationships/hyperlink" Target="http://www.ncbi.nlm.nih.gov/pubmed/?term=Paat%20CF%5bAuthor%5d&amp;cauthor=true&amp;cauthor_uid=27165970" TargetMode="External"/><Relationship Id="rId44" Type="http://schemas.openxmlformats.org/officeDocument/2006/relationships/hyperlink" Target="http://www.ncbi.nlm.nih.gov/pubmed/27165971" TargetMode="External"/><Relationship Id="rId4" Type="http://schemas.openxmlformats.org/officeDocument/2006/relationships/hyperlink" Target="https://www.ncbi.nlm.nih.gov/pubmed/?term=Kemper%20KJ%5bAuthor%5d&amp;cauthor=true&amp;cauthor_uid=27082885" TargetMode="External"/><Relationship Id="rId9" Type="http://schemas.openxmlformats.org/officeDocument/2006/relationships/hyperlink" Target="https://www.ncbi.nlm.nih.gov/pubmed/?term=27082885" TargetMode="External"/><Relationship Id="rId14" Type="http://schemas.openxmlformats.org/officeDocument/2006/relationships/hyperlink" Target="https://www.ncbi.nlm.nih.gov/pubmed/?term=Crawford%20C%5bAuthor%5d&amp;cauthor=true&amp;cauthor_uid=27165971" TargetMode="External"/><Relationship Id="rId22" Type="http://schemas.openxmlformats.org/officeDocument/2006/relationships/hyperlink" Target="https://www.ncbi.nlm.nih.gov/pubmed/?term=27165971" TargetMode="External"/><Relationship Id="rId27" Type="http://schemas.openxmlformats.org/officeDocument/2006/relationships/hyperlink" Target="https://www.ncbi.nlm.nih.gov/pubmed/?term=Dusek%20JA%5bAuthor%5d&amp;cauthor=true&amp;cauthor_uid=27004453" TargetMode="External"/><Relationship Id="rId30" Type="http://schemas.openxmlformats.org/officeDocument/2006/relationships/hyperlink" Target="http://www.ncbi.nlm.nih.gov/pubmed/?term=Crawford%20C%5bAuthor%5d&amp;cauthor=true&amp;cauthor_uid=27165970" TargetMode="External"/><Relationship Id="rId35" Type="http://schemas.openxmlformats.org/officeDocument/2006/relationships/hyperlink" Target="http://www.ncbi.nlm.nih.gov/pubmed/?term=Evidence%20for%20Massage%20Therapy%20(EMT)%20Working%20Group%5bCorporate%20Author%5d" TargetMode="External"/><Relationship Id="rId43" Type="http://schemas.openxmlformats.org/officeDocument/2006/relationships/hyperlink" Target="http://www.ncbi.nlm.nih.gov/pubmed/?term=Zhang%20W%5bAuthor%5d&amp;cauthor=true&amp;cauthor_uid=27165971" TargetMode="External"/><Relationship Id="rId8" Type="http://schemas.openxmlformats.org/officeDocument/2006/relationships/hyperlink" Target="https://www.ncbi.nlm.nih.gov/pubmed/?term=Abadie%20B%5bAuthor%5d&amp;cauthor=true&amp;cauthor_uid=27082885" TargetMode="External"/><Relationship Id="rId3" Type="http://schemas.openxmlformats.org/officeDocument/2006/relationships/hyperlink" Target="https://www.ncbi.nlm.nih.gov/pubmed/?term=O'Gara%20T%5bAuthor%5d&amp;cauthor=true&amp;cauthor_uid=27082885" TargetMode="External"/><Relationship Id="rId12" Type="http://schemas.openxmlformats.org/officeDocument/2006/relationships/hyperlink" Target="https://www.ncbi.nlm.nih.gov/pubmed/?term=Nahin%20RL%5bAuthor%5d&amp;cauthor=true&amp;cauthor_uid=19361005" TargetMode="External"/><Relationship Id="rId17" Type="http://schemas.openxmlformats.org/officeDocument/2006/relationships/hyperlink" Target="https://www.ncbi.nlm.nih.gov/pubmed/?term=Price%20A%5bAuthor%5d&amp;cauthor=true&amp;cauthor_uid=27165971" TargetMode="External"/><Relationship Id="rId25" Type="http://schemas.openxmlformats.org/officeDocument/2006/relationships/hyperlink" Target="https://www.ncbi.nlm.nih.gov/pubmed/?term=Trumble%20EL%5bAuthor%5d&amp;cauthor=true&amp;cauthor_uid=27004453" TargetMode="External"/><Relationship Id="rId33" Type="http://schemas.openxmlformats.org/officeDocument/2006/relationships/hyperlink" Target="http://www.ncbi.nlm.nih.gov/pubmed/?term=Xenakis%20L%5bAuthor%5d&amp;cauthor=true&amp;cauthor_uid=27165970" TargetMode="External"/><Relationship Id="rId38" Type="http://schemas.openxmlformats.org/officeDocument/2006/relationships/hyperlink" Target="http://www.ncbi.nlm.nih.gov/pubmed/?term=Boyd%20C%5bAuthor%5d&amp;cauthor=true&amp;cauthor_uid=27165971" TargetMode="Externa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ncbi.nlm.nih.gov/pubmed/?term=Wood%20CM%5bAuthor%5d&amp;cauthor=true&amp;cauthor_uid=20347836" TargetMode="External"/><Relationship Id="rId18" Type="http://schemas.openxmlformats.org/officeDocument/2006/relationships/hyperlink" Target="http://www.ncbi.nlm.nih.gov/pubmed/?term=Berger%20L%5bAuthor%5d&amp;cauthor=true&amp;cauthor_uid=24020920" TargetMode="External"/><Relationship Id="rId26" Type="http://schemas.openxmlformats.org/officeDocument/2006/relationships/hyperlink" Target="https://www.ncbi.nlm.nih.gov/pubmed/?term=Kahn%20JR%5bAuthor%5d&amp;cauthor=true&amp;cauthor_uid=24615306" TargetMode="External"/><Relationship Id="rId39" Type="http://schemas.openxmlformats.org/officeDocument/2006/relationships/hyperlink" Target="https://www.ncbi.nlm.nih.gov/pubmed/?term=Chase%20T%5bAuthor%5d&amp;cauthor=true&amp;cauthor_uid=24042991" TargetMode="External"/><Relationship Id="rId21" Type="http://schemas.openxmlformats.org/officeDocument/2006/relationships/hyperlink" Target="http://www.ncbi.nlm.nih.gov/pubmed/24020920" TargetMode="External"/><Relationship Id="rId34" Type="http://schemas.openxmlformats.org/officeDocument/2006/relationships/hyperlink" Target="https://www.ncbi.nlm.nih.gov/pubmed/?term=Davidi%20A%5bAuthor%5d&amp;cauthor=true&amp;cauthor_uid=22347369" TargetMode="External"/><Relationship Id="rId42" Type="http://schemas.openxmlformats.org/officeDocument/2006/relationships/hyperlink" Target="https://www.ncbi.nlm.nih.gov/pubmed/?term=Allshouse%20A%5bAuthor%5d&amp;cauthor=true&amp;cauthor_uid=24042991" TargetMode="External"/><Relationship Id="rId47" Type="http://schemas.openxmlformats.org/officeDocument/2006/relationships/hyperlink" Target="https://www.ncbi.nlm.nih.gov/pubmed/?term=Fabbri%20S%5bAuthor%5d&amp;cauthor=true&amp;cauthor_uid=21723618" TargetMode="External"/><Relationship Id="rId50" Type="http://schemas.openxmlformats.org/officeDocument/2006/relationships/hyperlink" Target="https://www.ncbi.nlm.nih.gov/pubmed/?term=Chiong%20J%5bAuthor%5d&amp;cauthor=true&amp;cauthor_uid=21723618" TargetMode="External"/><Relationship Id="rId7" Type="http://schemas.openxmlformats.org/officeDocument/2006/relationships/hyperlink" Target="https://www.ncbi.nlm.nih.gov/pubmed/?term=(21167456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ncbi.nlm.nih.gov/pubmed/?term=Sundt%20TM%203rd%5bAuthor%5d&amp;cauthor=true&amp;cauthor_uid=20347836" TargetMode="External"/><Relationship Id="rId29" Type="http://schemas.openxmlformats.org/officeDocument/2006/relationships/hyperlink" Target="https://www.ncbi.nlm.nih.gov/pubmed/?term=24615306" TargetMode="External"/><Relationship Id="rId11" Type="http://schemas.openxmlformats.org/officeDocument/2006/relationships/hyperlink" Target="https://www.ncbi.nlm.nih.gov/pubmed/?term=Engen%20D%5bAuthor%5d&amp;cauthor=true&amp;cauthor_uid=20347836" TargetMode="External"/><Relationship Id="rId24" Type="http://schemas.openxmlformats.org/officeDocument/2006/relationships/hyperlink" Target="https://www.ncbi.nlm.nih.gov/pubmed/?term=Wellman%20RD%5bAuthor%5d&amp;cauthor=true&amp;cauthor_uid=24615306" TargetMode="External"/><Relationship Id="rId32" Type="http://schemas.openxmlformats.org/officeDocument/2006/relationships/hyperlink" Target="https://www.ncbi.nlm.nih.gov/pubmed/?term=Njike%20VY%5bAuthor%5d&amp;cauthor=true&amp;cauthor_uid=22347369" TargetMode="External"/><Relationship Id="rId37" Type="http://schemas.openxmlformats.org/officeDocument/2006/relationships/hyperlink" Target="https://www.ncbi.nlm.nih.gov/pubmed/?term=Katz%20DL%5bAuthor%5d&amp;cauthor=true&amp;cauthor_uid=22347369" TargetMode="External"/><Relationship Id="rId40" Type="http://schemas.openxmlformats.org/officeDocument/2006/relationships/hyperlink" Target="https://www.ncbi.nlm.nih.gov/pubmed/?term=Jha%20A%5bAuthor%5d&amp;cauthor=true&amp;cauthor_uid=24042991" TargetMode="External"/><Relationship Id="rId45" Type="http://schemas.openxmlformats.org/officeDocument/2006/relationships/hyperlink" Target="https://www.ncbi.nlm.nih.gov/pubmed/?term=Morgan%20JP%5bAuthor%5d&amp;cauthor=true&amp;cauthor_uid=21723618" TargetMode="External"/><Relationship Id="rId5" Type="http://schemas.openxmlformats.org/officeDocument/2006/relationships/hyperlink" Target="https://www.ncbi.nlm.nih.gov/pubmed/?term=Cutshall%20SM%5bAuthor%5d&amp;cauthor=true&amp;cauthor_uid=21167456" TargetMode="External"/><Relationship Id="rId15" Type="http://schemas.openxmlformats.org/officeDocument/2006/relationships/hyperlink" Target="https://www.ncbi.nlm.nih.gov/pubmed/?term=Kelly%20RF%5bAuthor%5d&amp;cauthor=true&amp;cauthor_uid=20347836" TargetMode="External"/><Relationship Id="rId23" Type="http://schemas.openxmlformats.org/officeDocument/2006/relationships/hyperlink" Target="https://www.ncbi.nlm.nih.gov/pubmed/?term=Cook%20AJ%5bAuthor%5d&amp;cauthor=true&amp;cauthor_uid=24615306" TargetMode="External"/><Relationship Id="rId28" Type="http://schemas.openxmlformats.org/officeDocument/2006/relationships/hyperlink" Target="https://www.ncbi.nlm.nih.gov/pubmed/?term=Cherkin%20DC%5bAuthor%5d&amp;cauthor=true&amp;cauthor_uid=24615306" TargetMode="External"/><Relationship Id="rId36" Type="http://schemas.openxmlformats.org/officeDocument/2006/relationships/hyperlink" Target="https://www.ncbi.nlm.nih.gov/pubmed/?term=Milak%20C%5bAuthor%5d&amp;cauthor=true&amp;cauthor_uid=22347369" TargetMode="External"/><Relationship Id="rId49" Type="http://schemas.openxmlformats.org/officeDocument/2006/relationships/hyperlink" Target="https://www.ncbi.nlm.nih.gov/pubmed/?term=Stoletniy%20L%5bAuthor%5d&amp;cauthor=true&amp;cauthor_uid=21723618" TargetMode="External"/><Relationship Id="rId10" Type="http://schemas.openxmlformats.org/officeDocument/2006/relationships/hyperlink" Target="https://www.ncbi.nlm.nih.gov/pubmed/?term=Wentworth%20LJ%5bAuthor%5d&amp;cauthor=true&amp;cauthor_uid=20347836" TargetMode="External"/><Relationship Id="rId19" Type="http://schemas.openxmlformats.org/officeDocument/2006/relationships/hyperlink" Target="http://www.ncbi.nlm.nih.gov/pubmed/?term=Tavares%20M%5bAuthor%5d&amp;cauthor=true&amp;cauthor_uid=24020920" TargetMode="External"/><Relationship Id="rId31" Type="http://schemas.openxmlformats.org/officeDocument/2006/relationships/hyperlink" Target="https://www.ncbi.nlm.nih.gov/pubmed/?term=Ali%20A%5bAuthor%5d&amp;cauthor=true&amp;cauthor_uid=22347369" TargetMode="External"/><Relationship Id="rId44" Type="http://schemas.openxmlformats.org/officeDocument/2006/relationships/hyperlink" Target="https://www.ncbi.nlm.nih.gov/pubmed/?term=Mitchell%20AJ%5bAuthor%5d&amp;cauthor=true&amp;cauthor_uid=21723618" TargetMode="External"/><Relationship Id="rId4" Type="http://schemas.openxmlformats.org/officeDocument/2006/relationships/hyperlink" Target="https://www.ncbi.nlm.nih.gov/pubmed/?term=Sundt%20TM%203rd%5bAuthor%5d&amp;cauthor=true&amp;cauthor_uid=21167456" TargetMode="External"/><Relationship Id="rId9" Type="http://schemas.openxmlformats.org/officeDocument/2006/relationships/hyperlink" Target="https://www.ncbi.nlm.nih.gov/pubmed/?term=Cutshall%20SM%5bAuthor%5d&amp;cauthor=true&amp;cauthor_uid=20347836" TargetMode="External"/><Relationship Id="rId14" Type="http://schemas.openxmlformats.org/officeDocument/2006/relationships/hyperlink" Target="https://www.ncbi.nlm.nih.gov/pubmed/?term=Brekke%20KM%5bAuthor%5d&amp;cauthor=true&amp;cauthor_uid=20347836" TargetMode="External"/><Relationship Id="rId22" Type="http://schemas.openxmlformats.org/officeDocument/2006/relationships/hyperlink" Target="https://www.ncbi.nlm.nih.gov/pubmed/?term=Sherman%20KJ%5bAuthor%5d&amp;cauthor=true&amp;cauthor_uid=24615306" TargetMode="External"/><Relationship Id="rId27" Type="http://schemas.openxmlformats.org/officeDocument/2006/relationships/hyperlink" Target="https://www.ncbi.nlm.nih.gov/pubmed/?term=Deyo%20RA%5bAuthor%5d&amp;cauthor=true&amp;cauthor_uid=24615306" TargetMode="External"/><Relationship Id="rId30" Type="http://schemas.openxmlformats.org/officeDocument/2006/relationships/hyperlink" Target="https://www.ncbi.nlm.nih.gov/pubmed/?term=Perlman%20AI%5bAuthor%5d&amp;cauthor=true&amp;cauthor_uid=22347369" TargetMode="External"/><Relationship Id="rId35" Type="http://schemas.openxmlformats.org/officeDocument/2006/relationships/hyperlink" Target="https://www.ncbi.nlm.nih.gov/pubmed/?term=Gould-Fogerite%20S%5bAuthor%5d&amp;cauthor=true&amp;cauthor_uid=22347369" TargetMode="External"/><Relationship Id="rId43" Type="http://schemas.openxmlformats.org/officeDocument/2006/relationships/hyperlink" Target="https://www.ncbi.nlm.nih.gov/pubmed/?term=24042991" TargetMode="External"/><Relationship Id="rId48" Type="http://schemas.openxmlformats.org/officeDocument/2006/relationships/hyperlink" Target="https://www.ncbi.nlm.nih.gov/pubmed/?term=Fayard%20C%5bAuthor%5d&amp;cauthor=true&amp;cauthor_uid=21723618" TargetMode="External"/><Relationship Id="rId8" Type="http://schemas.openxmlformats.org/officeDocument/2006/relationships/hyperlink" Target="https://www.ncbi.nlm.nih.gov/pubmed/?term=Bauer%20BA%5bAuthor%5d&amp;cauthor=true&amp;cauthor_uid=20347836" TargetMode="External"/><Relationship Id="rId51" Type="http://schemas.openxmlformats.org/officeDocument/2006/relationships/hyperlink" Target="https://www.ncbi.nlm.nih.gov/pubmed/?term=21723618)" TargetMode="External"/><Relationship Id="rId3" Type="http://schemas.openxmlformats.org/officeDocument/2006/relationships/hyperlink" Target="https://www.ncbi.nlm.nih.gov/pubmed/?term=Wang%20AT%5bAuthor%5d&amp;cauthor=true&amp;cauthor_uid=21167456" TargetMode="External"/><Relationship Id="rId12" Type="http://schemas.openxmlformats.org/officeDocument/2006/relationships/hyperlink" Target="https://www.ncbi.nlm.nih.gov/pubmed/?term=Messner%20PK%5bAuthor%5d&amp;cauthor=true&amp;cauthor_uid=20347836" TargetMode="External"/><Relationship Id="rId17" Type="http://schemas.openxmlformats.org/officeDocument/2006/relationships/hyperlink" Target="https://www.ncbi.nlm.nih.gov/pubmed/?term=20347836" TargetMode="External"/><Relationship Id="rId25" Type="http://schemas.openxmlformats.org/officeDocument/2006/relationships/hyperlink" Target="https://www.ncbi.nlm.nih.gov/pubmed/?term=Hawkes%20RJ%5bAuthor%5d&amp;cauthor=true&amp;cauthor_uid=24615306" TargetMode="External"/><Relationship Id="rId33" Type="http://schemas.openxmlformats.org/officeDocument/2006/relationships/hyperlink" Target="https://www.ncbi.nlm.nih.gov/pubmed/?term=Hom%20D%5bAuthor%5d&amp;cauthor=true&amp;cauthor_uid=22347369" TargetMode="External"/><Relationship Id="rId38" Type="http://schemas.openxmlformats.org/officeDocument/2006/relationships/hyperlink" Target="https://www.ncbi.nlm.nih.gov/pubmed/?term=22347369" TargetMode="External"/><Relationship Id="rId46" Type="http://schemas.openxmlformats.org/officeDocument/2006/relationships/hyperlink" Target="https://www.ncbi.nlm.nih.gov/pubmed/?term=Petersen%20D%5bAuthor%5d&amp;cauthor=true&amp;cauthor_uid=21723618" TargetMode="External"/><Relationship Id="rId20" Type="http://schemas.openxmlformats.org/officeDocument/2006/relationships/hyperlink" Target="http://www.ncbi.nlm.nih.gov/pubmed/?term=Berger%20B%5bAuthor%5d&amp;cauthor=true&amp;cauthor_uid=24020920" TargetMode="External"/><Relationship Id="rId41" Type="http://schemas.openxmlformats.org/officeDocument/2006/relationships/hyperlink" Target="https://www.ncbi.nlm.nih.gov/pubmed/?term=Brooks%20CA%5bAuthor%5d&amp;cauthor=true&amp;cauthor_uid=2404299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?term=Bauer%20BA%5bAuthor%5d&amp;cauthor=true&amp;cauthor_uid=2116745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93" name="Google Shape;93;p13" descr="PPT Slide 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IMTRC PPT Slide 1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IMTRC PPT Slide 1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IMTRC PPT Slide 3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Integrating into Palliative Care</a:t>
            </a:r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697153" y="4821223"/>
            <a:ext cx="4595194" cy="70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Clinical team member (bidirectional)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EHR Documentation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Clinical knowledge of advanced </a:t>
            </a:r>
            <a:r>
              <a:rPr lang="en-US" sz="1400" dirty="0" smtClean="0"/>
              <a:t>illness</a:t>
            </a:r>
          </a:p>
        </p:txBody>
      </p:sp>
      <p:sp>
        <p:nvSpPr>
          <p:cNvPr id="187" name="Google Shape;18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March 27, 2019</a:t>
            </a:r>
            <a:endParaRPr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89" name="Google Shape;189;p25"/>
          <p:cNvSpPr/>
          <p:nvPr/>
        </p:nvSpPr>
        <p:spPr>
          <a:xfrm>
            <a:off x="5436822" y="1439839"/>
            <a:ext cx="1298348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MD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6822020" y="1439839"/>
            <a:ext cx="1411186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Nursing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6892585" y="4128448"/>
            <a:ext cx="1388904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Spiritual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7673454" y="2777320"/>
            <a:ext cx="1283934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5436822" y="4128448"/>
            <a:ext cx="1298348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PharmD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5" descr="Image result for massage therapy han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641" y="1501808"/>
            <a:ext cx="4268524" cy="324540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/>
          <p:nvPr/>
        </p:nvSpPr>
        <p:spPr>
          <a:xfrm>
            <a:off x="4879772" y="3208942"/>
            <a:ext cx="815524" cy="46081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5"/>
          <p:cNvSpPr/>
          <p:nvPr/>
        </p:nvSpPr>
        <p:spPr>
          <a:xfrm>
            <a:off x="5904746" y="2606722"/>
            <a:ext cx="1738000" cy="1705971"/>
          </a:xfrm>
          <a:prstGeom prst="diamond">
            <a:avLst/>
          </a:prstGeom>
          <a:solidFill>
            <a:schemeClr val="accent6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Patient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1724" y="5714510"/>
            <a:ext cx="5312835" cy="719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254000">
              <a:lnSpc>
                <a:spcPct val="80000"/>
              </a:lnSpc>
              <a:spcBef>
                <a:spcPts val="280"/>
              </a:spcBef>
              <a:buClr>
                <a:schemeClr val="dk1"/>
              </a:buClr>
              <a:buSzPts val="1400"/>
            </a:pPr>
            <a:endParaRPr lang="en-US" sz="1050" dirty="0"/>
          </a:p>
          <a:p>
            <a:pPr marL="342900" indent="-254000">
              <a:lnSpc>
                <a:spcPct val="80000"/>
              </a:lnSpc>
              <a:spcBef>
                <a:spcPts val="280"/>
              </a:spcBef>
              <a:buSzPts val="1400"/>
              <a:buNone/>
            </a:pPr>
            <a:r>
              <a:rPr lang="en-US" sz="2000" b="1" i="1" dirty="0"/>
              <a:t>“conversation with your nervous system</a:t>
            </a:r>
            <a:r>
              <a:rPr lang="en-US" sz="2000" b="1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3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3628" y="2886076"/>
            <a:ext cx="4471988" cy="397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0" y="327546"/>
            <a:ext cx="8935105" cy="981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600" dirty="0"/>
              <a:t>Project 1: Pain management in </a:t>
            </a:r>
            <a:r>
              <a:rPr lang="en-US" sz="3600" dirty="0" err="1"/>
              <a:t>pts</a:t>
            </a:r>
            <a:r>
              <a:rPr lang="en-US" sz="3600" dirty="0"/>
              <a:t> w/opioids</a:t>
            </a:r>
            <a:endParaRPr sz="3600" dirty="0"/>
          </a:p>
        </p:txBody>
      </p:sp>
      <p:sp>
        <p:nvSpPr>
          <p:cNvPr id="204" name="Google Shape;204;p26"/>
          <p:cNvSpPr txBox="1">
            <a:spLocks noGrp="1"/>
          </p:cNvSpPr>
          <p:nvPr>
            <p:ph type="body" idx="1"/>
          </p:nvPr>
        </p:nvSpPr>
        <p:spPr>
          <a:xfrm>
            <a:off x="200539" y="1309299"/>
            <a:ext cx="8712285" cy="490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Massage therapy (MT) group: 44 patients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Quiet time (QT) group: 42 patients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/>
              <a:t>No differences between groups in age, sex, race, LOS, severity of illness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/>
              <a:t>High satisfaction </a:t>
            </a:r>
            <a:r>
              <a:rPr lang="en-US" sz="2800" dirty="0"/>
              <a:t>with both study arms 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 dirty="0"/>
              <a:t>Percent pain relief reported (71% MT; 69% in QT, p=0.83)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</a:pPr>
            <a:r>
              <a:rPr lang="en-US" sz="2400" dirty="0"/>
              <a:t>Preference for intervention (89% MT; 88% QT, p=0.93)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b="1" dirty="0"/>
              <a:t>Significant improvement in pain at 24hr in MT group </a:t>
            </a:r>
            <a:r>
              <a:rPr lang="en-US" sz="2800" dirty="0"/>
              <a:t>(5.3 </a:t>
            </a:r>
            <a:r>
              <a:rPr lang="en-US" sz="2800" dirty="0" err="1"/>
              <a:t>vs</a:t>
            </a:r>
            <a:r>
              <a:rPr lang="en-US" sz="2800" dirty="0"/>
              <a:t> 3.7, p=0.03)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 i="1" dirty="0"/>
              <a:t>Funded by The Latham Foundation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/>
              <a:t>Hospital massage: how much is enough?</a:t>
            </a:r>
            <a:endParaRPr dirty="0"/>
          </a:p>
        </p:txBody>
      </p:sp>
      <p:sp>
        <p:nvSpPr>
          <p:cNvPr id="218" name="Google Shape;218;p2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11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Successive massages better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/>
              <a:t>Sturgeon 2009; Sherman 2014.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342900" lvl="0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Length of massage may impact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600"/>
              <a:t>Sherman 2014; Perlman AI 2012.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Quality/style of intervention?</a:t>
            </a:r>
            <a:endParaRPr/>
          </a:p>
        </p:txBody>
      </p:sp>
      <p:pic>
        <p:nvPicPr>
          <p:cNvPr id="219" name="Google Shape;219;p28" descr="Image result for goldilocks just righ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2438400"/>
            <a:ext cx="4277226" cy="30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64"/>
            <a:ext cx="8229600" cy="1041374"/>
          </a:xfrm>
        </p:spPr>
        <p:txBody>
          <a:bodyPr/>
          <a:lstStyle/>
          <a:p>
            <a:r>
              <a:rPr lang="en-US" dirty="0" smtClean="0"/>
              <a:t>Measuring what matters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21" y="2170676"/>
            <a:ext cx="3337464" cy="2861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4873" y="1693188"/>
            <a:ext cx="36739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Self-reported pain scale</a:t>
            </a:r>
            <a:endParaRPr lang="en-US" sz="2400" b="1" dirty="0"/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 flipV="1">
            <a:off x="3813285" y="2257584"/>
            <a:ext cx="1055674" cy="134402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4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264"/>
            <a:ext cx="8229600" cy="1041374"/>
          </a:xfrm>
        </p:spPr>
        <p:txBody>
          <a:bodyPr/>
          <a:lstStyle/>
          <a:p>
            <a:r>
              <a:rPr lang="en-US" dirty="0" smtClean="0"/>
              <a:t>Measuring what matters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21" y="2170676"/>
            <a:ext cx="3337464" cy="2861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4873" y="1693188"/>
            <a:ext cx="36739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Self-reported pain scale</a:t>
            </a:r>
            <a:endParaRPr lang="en-US" sz="2400" b="1" dirty="0"/>
          </a:p>
        </p:txBody>
      </p:sp>
      <p:cxnSp>
        <p:nvCxnSpPr>
          <p:cNvPr id="7" name="Straight Arrow Connector 6"/>
          <p:cNvCxnSpPr>
            <a:stCxn id="4" idx="3"/>
          </p:cNvCxnSpPr>
          <p:nvPr/>
        </p:nvCxnSpPr>
        <p:spPr>
          <a:xfrm flipV="1">
            <a:off x="3813285" y="2257584"/>
            <a:ext cx="1055674" cy="134402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86144" y="3021413"/>
            <a:ext cx="33831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Pain </a:t>
            </a:r>
            <a:r>
              <a:rPr lang="en-US" sz="2400" b="1" dirty="0" err="1" smtClean="0"/>
              <a:t>bothersomeness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86143" y="4314821"/>
            <a:ext cx="17405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Well-being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6144" y="5396580"/>
            <a:ext cx="215215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Peacefulness</a:t>
            </a:r>
            <a:endParaRPr lang="en-US" sz="2400" b="1" dirty="0"/>
          </a:p>
        </p:txBody>
      </p:sp>
      <p:cxnSp>
        <p:nvCxnSpPr>
          <p:cNvPr id="10" name="Straight Arrow Connector 9"/>
          <p:cNvCxnSpPr>
            <a:stCxn id="4" idx="3"/>
          </p:cNvCxnSpPr>
          <p:nvPr/>
        </p:nvCxnSpPr>
        <p:spPr>
          <a:xfrm flipV="1">
            <a:off x="3813285" y="3550992"/>
            <a:ext cx="820459" cy="50612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" idx="3"/>
          </p:cNvCxnSpPr>
          <p:nvPr/>
        </p:nvCxnSpPr>
        <p:spPr>
          <a:xfrm>
            <a:off x="3813285" y="3601604"/>
            <a:ext cx="820459" cy="96059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3"/>
            <a:endCxn id="9" idx="1"/>
          </p:cNvCxnSpPr>
          <p:nvPr/>
        </p:nvCxnSpPr>
        <p:spPr>
          <a:xfrm>
            <a:off x="3813285" y="3601604"/>
            <a:ext cx="972859" cy="2025809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3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353" y="1175528"/>
            <a:ext cx="8725647" cy="4196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 txBox="1"/>
          <p:nvPr/>
        </p:nvSpPr>
        <p:spPr>
          <a:xfrm>
            <a:off x="2435136" y="5372100"/>
            <a:ext cx="1397370" cy="738664"/>
          </a:xfrm>
          <a:prstGeom prst="rect">
            <a:avLst/>
          </a:prstGeom>
          <a:solidFill>
            <a:srgbClr val="C5D8F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McGill QOL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Distress therm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Peace question</a:t>
            </a:r>
            <a:endParaRPr/>
          </a:p>
        </p:txBody>
      </p:sp>
      <p:sp>
        <p:nvSpPr>
          <p:cNvPr id="226" name="Google Shape;226;p29"/>
          <p:cNvSpPr txBox="1"/>
          <p:nvPr/>
        </p:nvSpPr>
        <p:spPr>
          <a:xfrm>
            <a:off x="7286915" y="5372099"/>
            <a:ext cx="1618026" cy="918135"/>
          </a:xfrm>
          <a:prstGeom prst="rect">
            <a:avLst/>
          </a:prstGeom>
          <a:solidFill>
            <a:srgbClr val="C5D8F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McGill QOL</a:t>
            </a:r>
            <a:endParaRPr dirty="0"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Distress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Peace question</a:t>
            </a:r>
            <a:endParaRPr dirty="0"/>
          </a:p>
        </p:txBody>
      </p:sp>
      <p:cxnSp>
        <p:nvCxnSpPr>
          <p:cNvPr id="227" name="Google Shape;227;p29"/>
          <p:cNvCxnSpPr/>
          <p:nvPr/>
        </p:nvCxnSpPr>
        <p:spPr>
          <a:xfrm>
            <a:off x="3003176" y="4542118"/>
            <a:ext cx="6156" cy="829982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228" name="Google Shape;228;p29"/>
          <p:cNvCxnSpPr/>
          <p:nvPr/>
        </p:nvCxnSpPr>
        <p:spPr>
          <a:xfrm>
            <a:off x="8398993" y="4686300"/>
            <a:ext cx="0" cy="68580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29" name="Google Shape;229;p29"/>
          <p:cNvSpPr txBox="1"/>
          <p:nvPr/>
        </p:nvSpPr>
        <p:spPr>
          <a:xfrm>
            <a:off x="4217817" y="5715000"/>
            <a:ext cx="1146065" cy="738664"/>
          </a:xfrm>
          <a:prstGeom prst="rect">
            <a:avLst/>
          </a:prstGeom>
          <a:solidFill>
            <a:srgbClr val="F2DADA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SRPS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Distress</a:t>
            </a:r>
            <a:endParaRPr/>
          </a:p>
          <a:p>
            <a:pPr marL="0" marR="0" lvl="0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Peace</a:t>
            </a:r>
            <a:endParaRPr/>
          </a:p>
        </p:txBody>
      </p:sp>
      <p:cxnSp>
        <p:nvCxnSpPr>
          <p:cNvPr id="230" name="Google Shape;230;p29"/>
          <p:cNvCxnSpPr/>
          <p:nvPr/>
        </p:nvCxnSpPr>
        <p:spPr>
          <a:xfrm>
            <a:off x="4572000" y="5181600"/>
            <a:ext cx="0" cy="533400"/>
          </a:xfrm>
          <a:prstGeom prst="straightConnector1">
            <a:avLst/>
          </a:prstGeom>
          <a:noFill/>
          <a:ln w="28575" cap="flat" cmpd="sng">
            <a:solidFill>
              <a:srgbClr val="953734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31" name="Google Shape;231;p29"/>
          <p:cNvSpPr txBox="1"/>
          <p:nvPr/>
        </p:nvSpPr>
        <p:spPr>
          <a:xfrm>
            <a:off x="419903" y="1426855"/>
            <a:ext cx="1704313" cy="646331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Exclusion criteria:</a:t>
            </a:r>
            <a:endParaRPr dirty="0"/>
          </a:p>
          <a:p>
            <a:pPr marL="0" marR="0" lvl="0" indent="-57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Incapacitated</a:t>
            </a:r>
            <a:endParaRPr dirty="0"/>
          </a:p>
          <a:p>
            <a:pPr marL="0" marR="0" lvl="0" indent="-57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Expected LOS &lt; 3d</a:t>
            </a:r>
            <a:endParaRPr dirty="0"/>
          </a:p>
          <a:p>
            <a:pPr marL="0" marR="0" lvl="0" indent="-57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</a:pPr>
            <a:r>
              <a:rPr lang="en-US"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Unstable spine; fever; airborne</a:t>
            </a:r>
            <a:endParaRPr dirty="0"/>
          </a:p>
        </p:txBody>
      </p:sp>
      <p:cxnSp>
        <p:nvCxnSpPr>
          <p:cNvPr id="232" name="Google Shape;232;p29"/>
          <p:cNvCxnSpPr/>
          <p:nvPr/>
        </p:nvCxnSpPr>
        <p:spPr>
          <a:xfrm rot="10800000">
            <a:off x="1254719" y="2132950"/>
            <a:ext cx="0" cy="840257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619626" y="191069"/>
            <a:ext cx="7886700" cy="113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Project 2: Dosing Study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title"/>
          </p:nvPr>
        </p:nvSpPr>
        <p:spPr>
          <a:xfrm>
            <a:off x="168543" y="251619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Dosing trial: early snapshot (n=215)</a:t>
            </a:r>
            <a:endParaRPr/>
          </a:p>
        </p:txBody>
      </p:sp>
      <p:graphicFrame>
        <p:nvGraphicFramePr>
          <p:cNvPr id="240" name="Google Shape;240;p30"/>
          <p:cNvGraphicFramePr/>
          <p:nvPr/>
        </p:nvGraphicFramePr>
        <p:xfrm>
          <a:off x="671271" y="1723800"/>
          <a:ext cx="1800700" cy="1112550"/>
        </p:xfrm>
        <a:graphic>
          <a:graphicData uri="http://schemas.openxmlformats.org/drawingml/2006/table">
            <a:tbl>
              <a:tblPr firstRow="1" bandRow="1">
                <a:noFill/>
                <a:tableStyleId>{ECDE044C-87B2-4DB3-A6DA-9204130EB66F}</a:tableStyleId>
              </a:tblPr>
              <a:tblGrid>
                <a:gridCol w="18007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Sex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Female: 53%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Male: 47%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</a:tbl>
          </a:graphicData>
        </a:graphic>
      </p:graphicFrame>
      <p:sp>
        <p:nvSpPr>
          <p:cNvPr id="241" name="Google Shape;241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graphicFrame>
        <p:nvGraphicFramePr>
          <p:cNvPr id="242" name="Google Shape;242;p30"/>
          <p:cNvGraphicFramePr/>
          <p:nvPr/>
        </p:nvGraphicFramePr>
        <p:xfrm>
          <a:off x="5257081" y="1921920"/>
          <a:ext cx="2064350" cy="2103170"/>
        </p:xfrm>
        <a:graphic>
          <a:graphicData uri="http://schemas.openxmlformats.org/drawingml/2006/table">
            <a:tbl>
              <a:tblPr firstRow="1" bandRow="1">
                <a:noFill/>
                <a:tableStyleId>{ECDE044C-87B2-4DB3-A6DA-9204130EB66F}</a:tableStyleId>
              </a:tblPr>
              <a:tblGrid>
                <a:gridCol w="206435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Race</a:t>
                      </a:r>
                      <a:endParaRPr sz="1800" dirty="0"/>
                    </a:p>
                  </a:txBody>
                  <a:tcPr marL="68575" marR="68575" marT="45725" marB="45725"/>
                </a:tc>
              </a:tr>
              <a:tr h="34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African American: 76%</a:t>
                      </a:r>
                      <a:endParaRPr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75" marR="68575" marT="45725" marB="45725"/>
                </a:tc>
              </a:tr>
              <a:tr h="34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White: 18%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4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Asian: 3%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42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Other: 2%</a:t>
                      </a:r>
                      <a:endParaRPr sz="1800" dirty="0"/>
                    </a:p>
                  </a:txBody>
                  <a:tcPr marL="68575" marR="68575" marT="45725" marB="45725"/>
                </a:tc>
              </a:tr>
            </a:tbl>
          </a:graphicData>
        </a:graphic>
      </p:graphicFrame>
      <p:graphicFrame>
        <p:nvGraphicFramePr>
          <p:cNvPr id="243" name="Google Shape;243;p30"/>
          <p:cNvGraphicFramePr/>
          <p:nvPr/>
        </p:nvGraphicFramePr>
        <p:xfrm>
          <a:off x="330146" y="3463750"/>
          <a:ext cx="3963700" cy="2590870"/>
        </p:xfrm>
        <a:graphic>
          <a:graphicData uri="http://schemas.openxmlformats.org/drawingml/2006/table">
            <a:tbl>
              <a:tblPr firstRow="1" bandRow="1">
                <a:noFill/>
                <a:tableStyleId>{ECDE044C-87B2-4DB3-A6DA-9204130EB66F}</a:tableStyleId>
              </a:tblPr>
              <a:tblGrid>
                <a:gridCol w="39637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Primary Diagnosis </a:t>
                      </a:r>
                      <a:endParaRPr sz="1800" dirty="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Heart Disease: 48%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Cancer: 31%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Infection: 7%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Sickle Cell: 6%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Other: 6%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68575" marR="68575" marT="45725" marB="45725"/>
                </a:tc>
              </a:tr>
            </a:tbl>
          </a:graphicData>
        </a:graphic>
      </p:graphicFrame>
      <p:graphicFrame>
        <p:nvGraphicFramePr>
          <p:cNvPr id="244" name="Google Shape;244;p30"/>
          <p:cNvGraphicFramePr/>
          <p:nvPr/>
        </p:nvGraphicFramePr>
        <p:xfrm>
          <a:off x="4954293" y="4290879"/>
          <a:ext cx="2798725" cy="1478320"/>
        </p:xfrm>
        <a:graphic>
          <a:graphicData uri="http://schemas.openxmlformats.org/drawingml/2006/table">
            <a:tbl>
              <a:tblPr firstRow="1" bandRow="1">
                <a:noFill/>
                <a:tableStyleId>{ECDE044C-87B2-4DB3-A6DA-9204130EB66F}</a:tableStyleId>
              </a:tblPr>
              <a:tblGrid>
                <a:gridCol w="279872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Length of Stay (Days)</a:t>
                      </a:r>
                      <a:endParaRPr sz="1800" dirty="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Median: 21</a:t>
                      </a:r>
                      <a:endParaRPr sz="1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Range: 2-147</a:t>
                      </a:r>
                      <a:endParaRPr sz="1800"/>
                    </a:p>
                  </a:txBody>
                  <a:tcPr marL="68575" marR="68575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SD: 22.68</a:t>
                      </a:r>
                      <a:endParaRPr sz="1800"/>
                    </a:p>
                  </a:txBody>
                  <a:tcPr marL="68575" marR="68575" marT="45725" marB="4572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430129" y="21130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Qualitative data examples:</a:t>
            </a:r>
            <a:endParaRPr/>
          </a:p>
        </p:txBody>
      </p:sp>
      <p:sp>
        <p:nvSpPr>
          <p:cNvPr id="250" name="Google Shape;250;p31"/>
          <p:cNvSpPr txBox="1">
            <a:spLocks noGrp="1"/>
          </p:cNvSpPr>
          <p:nvPr>
            <p:ph type="body" idx="1"/>
          </p:nvPr>
        </p:nvSpPr>
        <p:spPr>
          <a:xfrm>
            <a:off x="360948" y="1664399"/>
            <a:ext cx="8292766" cy="4611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35"/>
              <a:buChar char="•"/>
            </a:pPr>
            <a:r>
              <a:rPr lang="en-US" sz="2035"/>
              <a:t>“I believe that </a:t>
            </a:r>
            <a:r>
              <a:rPr lang="en-US" sz="2035" b="1"/>
              <a:t>there is some value to touch that is very therapeutic</a:t>
            </a:r>
            <a:r>
              <a:rPr lang="en-US" sz="2035"/>
              <a:t>, especially during these times when you’re being poked and prodded….having all these subcutaneous injections along with glucometer readings</a:t>
            </a:r>
            <a:r>
              <a:rPr lang="en-US" sz="2035" b="1"/>
              <a:t>; it gives some kind of peace</a:t>
            </a:r>
            <a:r>
              <a:rPr lang="en-US" sz="2035"/>
              <a:t>.”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Char char="•"/>
            </a:pPr>
            <a:r>
              <a:rPr lang="en-US" sz="2035"/>
              <a:t>“I can tell </a:t>
            </a:r>
            <a:r>
              <a:rPr lang="en-US" sz="2035" b="1"/>
              <a:t>a difference between the days I had a massage and the days I didn’t</a:t>
            </a:r>
            <a:r>
              <a:rPr lang="en-US" sz="2035"/>
              <a:t>.”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Char char="•"/>
            </a:pPr>
            <a:r>
              <a:rPr lang="en-US" sz="2035"/>
              <a:t>“Tell you the truth, it felt so good, I almost fell asleep.  Honestly, and then after she left, I felt like </a:t>
            </a:r>
            <a:r>
              <a:rPr lang="en-US" sz="2035" b="1"/>
              <a:t>I was more alert</a:t>
            </a:r>
            <a:r>
              <a:rPr lang="en-US" sz="2035"/>
              <a:t>, and like I said, like I told you before </a:t>
            </a:r>
            <a:r>
              <a:rPr lang="en-US" sz="2035" b="1"/>
              <a:t>it was very refreshing</a:t>
            </a:r>
            <a:r>
              <a:rPr lang="en-US" sz="2035"/>
              <a:t>.”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Char char="•"/>
            </a:pPr>
            <a:r>
              <a:rPr lang="en-US" sz="2035"/>
              <a:t>“</a:t>
            </a:r>
            <a:r>
              <a:rPr lang="en-US" sz="2035" b="1"/>
              <a:t>For that time that I got the massage</a:t>
            </a:r>
            <a:r>
              <a:rPr lang="en-US" sz="2035"/>
              <a:t>, I felt great because </a:t>
            </a:r>
            <a:r>
              <a:rPr lang="en-US" sz="2035" b="1"/>
              <a:t>I wasn’t in any pain</a:t>
            </a:r>
            <a:r>
              <a:rPr lang="en-US" sz="2035"/>
              <a:t>.”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407"/>
              </a:spcBef>
              <a:spcAft>
                <a:spcPts val="0"/>
              </a:spcAft>
              <a:buClr>
                <a:schemeClr val="dk1"/>
              </a:buClr>
              <a:buSzPts val="2035"/>
              <a:buChar char="•"/>
            </a:pPr>
            <a:r>
              <a:rPr lang="en-US" sz="2035"/>
              <a:t>“</a:t>
            </a:r>
            <a:r>
              <a:rPr lang="en-US" sz="2035" b="1"/>
              <a:t>She just said “whatever position is comfortable for you, I can work with that</a:t>
            </a:r>
            <a:r>
              <a:rPr lang="en-US" sz="2035"/>
              <a:t>.” And that’s what she did and that was very impressive and helpful because when you already in a lot of pain you don’t want to do too much moving. So, that’s what I really liked.</a:t>
            </a:r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Massage </a:t>
            </a:r>
            <a:r>
              <a:rPr lang="en-US" dirty="0" smtClean="0"/>
              <a:t>post-LVAD</a:t>
            </a:r>
            <a:endParaRPr dirty="0"/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6623" y="1688353"/>
            <a:ext cx="3649756" cy="3366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 descr="Image result for lva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691" y="2375069"/>
            <a:ext cx="4012379" cy="2196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Massage </a:t>
            </a:r>
            <a:r>
              <a:rPr lang="en-US" dirty="0" smtClean="0"/>
              <a:t>post-LVAD</a:t>
            </a:r>
            <a:endParaRPr dirty="0"/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5" name="Google Shape;257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48098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74 </a:t>
            </a:r>
            <a:r>
              <a:rPr lang="en-US" dirty="0" smtClean="0"/>
              <a:t>subjects: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en-US" dirty="0" smtClean="0"/>
              <a:t>Usual post-LVAD care + regular massage (8 weeks)</a:t>
            </a:r>
          </a:p>
          <a:p>
            <a:pPr marL="800100" lvl="1">
              <a:spcBef>
                <a:spcPts val="0"/>
              </a:spcBef>
              <a:buSzPts val="3200"/>
              <a:buChar char="•"/>
            </a:pPr>
            <a:r>
              <a:rPr lang="en-US" dirty="0" smtClean="0"/>
              <a:t>Usual post-LVAD care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 smtClean="0"/>
              <a:t>Primary outcome:</a:t>
            </a:r>
          </a:p>
          <a:p>
            <a:pPr marL="800100" lvl="1">
              <a:spcBef>
                <a:spcPts val="640"/>
              </a:spcBef>
              <a:buSzPts val="3200"/>
              <a:buChar char="•"/>
            </a:pPr>
            <a:r>
              <a:rPr lang="en-US" dirty="0" smtClean="0"/>
              <a:t>6</a:t>
            </a:r>
            <a:r>
              <a:rPr lang="en-US" dirty="0"/>
              <a:t>-item Self-Efficacy in Chronic Illness </a:t>
            </a:r>
            <a:r>
              <a:rPr lang="en-US" dirty="0" smtClean="0"/>
              <a:t>Scale</a:t>
            </a:r>
            <a:endParaRPr lang="en-US" dirty="0"/>
          </a:p>
          <a:p>
            <a:pPr marL="342900" lvl="0">
              <a:spcBef>
                <a:spcPts val="640"/>
              </a:spcBef>
              <a:buSzPts val="3200"/>
            </a:pPr>
            <a:r>
              <a:rPr lang="en-US" dirty="0" smtClean="0"/>
              <a:t>Secondary outcomes:</a:t>
            </a:r>
            <a:endParaRPr lang="en-US" dirty="0"/>
          </a:p>
          <a:p>
            <a:pPr marL="1257300" lvl="2">
              <a:spcBef>
                <a:spcPts val="640"/>
              </a:spcBef>
              <a:buSzPts val="3200"/>
            </a:pPr>
            <a:r>
              <a:rPr lang="en-US" dirty="0" smtClean="0"/>
              <a:t>Brief COPE</a:t>
            </a:r>
            <a:endParaRPr lang="en-US" dirty="0"/>
          </a:p>
          <a:p>
            <a:pPr marL="1257300" lvl="2">
              <a:spcBef>
                <a:spcPts val="640"/>
              </a:spcBef>
              <a:buSzPts val="3200"/>
            </a:pPr>
            <a:r>
              <a:rPr lang="en-US" dirty="0" smtClean="0"/>
              <a:t>McGill QOL</a:t>
            </a:r>
            <a:endParaRPr lang="en-US" dirty="0"/>
          </a:p>
          <a:p>
            <a:pPr marL="1257300" lvl="2">
              <a:spcBef>
                <a:spcPts val="640"/>
              </a:spcBef>
              <a:buSzPts val="3200"/>
            </a:pPr>
            <a:r>
              <a:rPr lang="en-US" dirty="0" smtClean="0"/>
              <a:t>Satisfaction 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413" y="4239559"/>
            <a:ext cx="3957587" cy="2618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/>
        </p:nvSpPr>
        <p:spPr>
          <a:xfrm>
            <a:off x="881092" y="1187355"/>
            <a:ext cx="757369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“Some Kind of Peace” –  </a:t>
            </a:r>
            <a:endParaRPr sz="4000" b="1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 i="0" u="none" strike="noStrike" cap="none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Integrating Massage Therapy for </a:t>
            </a:r>
            <a:endParaRPr sz="12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1" u="none" strike="noStrike" cap="none" dirty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Hospitalized Palliative Care Patients</a:t>
            </a:r>
            <a:endParaRPr sz="12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3D561F"/>
                </a:solidFill>
                <a:latin typeface="Arial Rounded"/>
                <a:ea typeface="Arial Rounded"/>
                <a:cs typeface="Arial Rounded"/>
                <a:sym typeface="Arial Rounded"/>
              </a:rPr>
              <a:t/>
            </a:r>
            <a:br>
              <a:rPr lang="en-US" sz="3600" b="1" i="0" u="none" strike="noStrike" cap="none" dirty="0">
                <a:solidFill>
                  <a:srgbClr val="3D561F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endParaRPr sz="3600" b="1" i="0" u="none" strike="noStrike" cap="none" dirty="0">
              <a:solidFill>
                <a:srgbClr val="3D561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1341704" y="4313892"/>
            <a:ext cx="6591362" cy="1206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Hunter Groninger, MD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Georgetown University Medical Center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MedStar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Washington Hospital Center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Washington, DC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Lessons learned to date:</a:t>
            </a:r>
            <a:endParaRPr/>
          </a:p>
        </p:txBody>
      </p:sp>
      <p:sp>
        <p:nvSpPr>
          <p:cNvPr id="272" name="Google Shape;272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0" indent="-457200">
              <a:spcBef>
                <a:spcPts val="0"/>
              </a:spcBef>
              <a:buSzPts val="3200"/>
            </a:pPr>
            <a:r>
              <a:rPr lang="en-US" dirty="0" smtClean="0"/>
              <a:t>Integrating MT improves research process</a:t>
            </a:r>
          </a:p>
          <a:p>
            <a:pPr marL="660400" indent="-457200">
              <a:spcBef>
                <a:spcPts val="0"/>
              </a:spcBef>
              <a:buSzPts val="3200"/>
            </a:pPr>
            <a:endParaRPr lang="en-US" dirty="0" smtClean="0"/>
          </a:p>
          <a:p>
            <a:pPr marL="660400" indent="-457200">
              <a:spcBef>
                <a:spcPts val="0"/>
              </a:spcBef>
              <a:buSzPts val="3200"/>
            </a:pPr>
            <a:r>
              <a:rPr lang="en-US" dirty="0" smtClean="0"/>
              <a:t>Advanced illness population, hospitals unique</a:t>
            </a:r>
          </a:p>
          <a:p>
            <a:pPr marL="660400" indent="-457200">
              <a:spcBef>
                <a:spcPts val="0"/>
              </a:spcBef>
              <a:buSzPts val="3200"/>
            </a:pPr>
            <a:endParaRPr lang="en-US" dirty="0"/>
          </a:p>
          <a:p>
            <a:pPr marL="660400" indent="-457200">
              <a:spcBef>
                <a:spcPts val="0"/>
              </a:spcBef>
              <a:buSzPts val="3200"/>
            </a:pPr>
            <a:r>
              <a:rPr lang="en-US" dirty="0" smtClean="0"/>
              <a:t>Need better instruments for measuring MT impact</a:t>
            </a:r>
          </a:p>
          <a:p>
            <a:pPr marL="660400" indent="-457200">
              <a:spcBef>
                <a:spcPts val="0"/>
              </a:spcBef>
              <a:buSzPts val="3200"/>
            </a:pPr>
            <a:endParaRPr lang="en-US" dirty="0"/>
          </a:p>
          <a:p>
            <a:pPr marL="660400" indent="-457200">
              <a:spcBef>
                <a:spcPts val="0"/>
              </a:spcBef>
              <a:buSzPts val="3200"/>
            </a:pPr>
            <a:r>
              <a:rPr lang="en-US" dirty="0" smtClean="0"/>
              <a:t>Leverage current events</a:t>
            </a:r>
            <a:endParaRPr lang="en-US" dirty="0"/>
          </a:p>
        </p:txBody>
      </p:sp>
      <p:sp>
        <p:nvSpPr>
          <p:cNvPr id="273" name="Google Shape;273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257" y="4237795"/>
            <a:ext cx="3404743" cy="2620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"/>
          <p:cNvSpPr txBox="1">
            <a:spLocks noGrp="1"/>
          </p:cNvSpPr>
          <p:nvPr>
            <p:ph type="title"/>
          </p:nvPr>
        </p:nvSpPr>
        <p:spPr>
          <a:xfrm>
            <a:off x="760196" y="268702"/>
            <a:ext cx="7543800" cy="1100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Many Thanks….</a:t>
            </a:r>
            <a:endParaRPr/>
          </a:p>
        </p:txBody>
      </p:sp>
      <p:pic>
        <p:nvPicPr>
          <p:cNvPr id="287" name="Google Shape;287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484210" y="2624881"/>
            <a:ext cx="4300467" cy="241901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/>
          <p:nvPr/>
        </p:nvSpPr>
        <p:spPr>
          <a:xfrm>
            <a:off x="3592247" y="1769264"/>
            <a:ext cx="5431848" cy="5370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Anne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Kelemen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LICSW,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Lauren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Cates, CMT, Investigator, Director of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Healwell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Gianna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Shipp, Palliative Care Research Coordinator </a:t>
            </a:r>
            <a:endParaRPr lang="en-US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Stephanie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Blease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Analyst,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MedStar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Health Research Institute </a:t>
            </a:r>
            <a:endParaRPr lang="en-US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Kathryn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Walker,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PharmD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BCPS,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CPE</a:t>
            </a:r>
            <a:endParaRPr lang="en-US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Mihriye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Mete, Statistician,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MedStar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Health Research Institute </a:t>
            </a:r>
            <a:endParaRPr lang="en-US"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Lucille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Eddy, LMT, Service Director of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Healwell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Kerry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Jordan, LMT, Operations Director of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Healwell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295" name="Google Shape;295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3"/>
              </a:rPr>
              <a:t>O'Gara T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Kemper KJ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5"/>
              </a:rPr>
              <a:t>Birkedal 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Curl W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7"/>
              </a:rPr>
              <a:t>Miller N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8"/>
              </a:rPr>
              <a:t>Abadie B</a:t>
            </a:r>
            <a:r>
              <a:rPr lang="en-US" sz="1200"/>
              <a:t>. Survey of Conventional and Complementary and Alternative Therapy in Patients With Low Back Pain.  </a:t>
            </a:r>
            <a:r>
              <a:rPr lang="en-US" sz="1200" u="sng">
                <a:solidFill>
                  <a:schemeClr val="hlink"/>
                </a:solidFill>
                <a:hlinkClick r:id="rId9"/>
              </a:rPr>
              <a:t>J Surg Orthop Adv.</a:t>
            </a:r>
            <a:r>
              <a:rPr lang="en-US" sz="1200"/>
              <a:t> 2016 Spring;25(1):27-33.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10"/>
              </a:rPr>
              <a:t>Barnes PM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1"/>
              </a:rPr>
              <a:t>Bloom B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2"/>
              </a:rPr>
              <a:t>Nahin RL</a:t>
            </a:r>
            <a:r>
              <a:rPr lang="en-US" sz="1200"/>
              <a:t>. Complementary and alternative medicine use among adults and children: United States, 2007.  </a:t>
            </a:r>
            <a:r>
              <a:rPr lang="en-US" sz="1200" u="sng">
                <a:solidFill>
                  <a:schemeClr val="hlink"/>
                </a:solidFill>
                <a:hlinkClick r:id="rId13"/>
              </a:rPr>
              <a:t>Natl Health Stat Report.</a:t>
            </a:r>
            <a:r>
              <a:rPr lang="en-US" sz="1200"/>
              <a:t> 2008 Dec 10;(12):1-23.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14"/>
              </a:rPr>
              <a:t>Crawford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5"/>
              </a:rPr>
              <a:t>Boyd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6"/>
              </a:rPr>
              <a:t>Paat CF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7"/>
              </a:rPr>
              <a:t>Price 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8"/>
              </a:rPr>
              <a:t>Xenakis L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9"/>
              </a:rPr>
              <a:t>Yang E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0"/>
              </a:rPr>
              <a:t>Zhang W</a:t>
            </a:r>
            <a:r>
              <a:rPr lang="en-US" sz="1200"/>
              <a:t>; </a:t>
            </a:r>
            <a:r>
              <a:rPr lang="en-US" sz="1200" u="sng">
                <a:solidFill>
                  <a:schemeClr val="hlink"/>
                </a:solidFill>
                <a:hlinkClick r:id="rId21"/>
              </a:rPr>
              <a:t>Evidence for Massage Therapy (EMT) Working Group</a:t>
            </a:r>
            <a:r>
              <a:rPr lang="en-US" sz="1200"/>
              <a:t>. The Impact of Massage Therapy on Function in Pain Populations-A Systematic Review and Meta-Analysis of Randomized Controlled Trials: Part I, Patients Experiencing Pain in the General Population.  </a:t>
            </a:r>
            <a:r>
              <a:rPr lang="en-US" sz="1200" u="sng">
                <a:solidFill>
                  <a:schemeClr val="hlink"/>
                </a:solidFill>
                <a:hlinkClick r:id="rId22"/>
              </a:rPr>
              <a:t>Pain Med.</a:t>
            </a:r>
            <a:r>
              <a:rPr lang="en-US" sz="1200"/>
              <a:t> 2016 May 10. pii: pnw099. [Epub ahead of print]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23"/>
              </a:rPr>
              <a:t>Fletcher CE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4"/>
              </a:rPr>
              <a:t>Mitchinson AR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5"/>
              </a:rPr>
              <a:t>Trumble EL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6"/>
              </a:rPr>
              <a:t>Hinshaw DB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7"/>
              </a:rPr>
              <a:t>Dusek JA</a:t>
            </a:r>
            <a:r>
              <a:rPr lang="en-US" sz="1200"/>
              <a:t>.  Perceptions of other integrative health therapies by Veterans with pain who are receiving massage. </a:t>
            </a:r>
            <a:r>
              <a:rPr lang="en-US" sz="1200" u="sng">
                <a:solidFill>
                  <a:schemeClr val="hlink"/>
                </a:solidFill>
                <a:hlinkClick r:id="rId28"/>
              </a:rPr>
              <a:t>J Rehabil Res Dev.</a:t>
            </a:r>
            <a:r>
              <a:rPr lang="en-US" sz="1200"/>
              <a:t> 2016;53(1):117-26. doi: 10.1682/JRRD.2015.01.0015.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29"/>
              </a:rPr>
              <a:t>Boyd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0"/>
              </a:rPr>
              <a:t>Crawford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1"/>
              </a:rPr>
              <a:t>Paat CF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2"/>
              </a:rPr>
              <a:t>Price 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3"/>
              </a:rPr>
              <a:t>Xenakis L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4"/>
              </a:rPr>
              <a:t>Zhang W</a:t>
            </a:r>
            <a:r>
              <a:rPr lang="en-US" sz="1200"/>
              <a:t>; </a:t>
            </a:r>
            <a:r>
              <a:rPr lang="en-US" sz="1200" u="sng">
                <a:solidFill>
                  <a:schemeClr val="hlink"/>
                </a:solidFill>
                <a:hlinkClick r:id="rId35"/>
              </a:rPr>
              <a:t>Evidence for Massage Therapy (EMT) Working Group</a:t>
            </a:r>
            <a:r>
              <a:rPr lang="en-US" sz="1200"/>
              <a:t>. The Impact of Massage Therapy on Function in Pain Populations-A Systematic Review and Meta-Analysis of Randomized Controlled Trials: Part III, Surgical Pain Populations. </a:t>
            </a:r>
            <a:r>
              <a:rPr lang="en-US" sz="1200" u="sng">
                <a:solidFill>
                  <a:schemeClr val="hlink"/>
                </a:solidFill>
                <a:hlinkClick r:id="rId36"/>
              </a:rPr>
              <a:t>Pain Med.</a:t>
            </a:r>
            <a:r>
              <a:rPr lang="en-US" sz="1200"/>
              <a:t> 2016 Sep;17(9):1757-72. doi: 10.1093/pm/pnw101.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37"/>
              </a:rPr>
              <a:t>Crawford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8"/>
              </a:rPr>
              <a:t>Boyd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9"/>
              </a:rPr>
              <a:t>Paat CF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0"/>
              </a:rPr>
              <a:t>Price 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1"/>
              </a:rPr>
              <a:t>Xenakis L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2"/>
              </a:rPr>
              <a:t>Yang E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3"/>
              </a:rPr>
              <a:t>Zhang W</a:t>
            </a:r>
            <a:r>
              <a:rPr lang="en-US" sz="1200"/>
              <a:t>; </a:t>
            </a:r>
            <a:r>
              <a:rPr lang="en-US" sz="1200" u="sng">
                <a:solidFill>
                  <a:schemeClr val="hlink"/>
                </a:solidFill>
                <a:hlinkClick r:id="rId35"/>
              </a:rPr>
              <a:t>Evidence for Massage Therapy (EMT) Working Group</a:t>
            </a:r>
            <a:r>
              <a:rPr lang="en-US" sz="1200"/>
              <a:t>. The Impact of Massage Therapy on Function in Pain Populations-A Systematic Review and Meta-Analysis of Randomized Controlled Trials: Part I, Patients Experiencing Pain in the General Population. </a:t>
            </a:r>
            <a:r>
              <a:rPr lang="en-US" sz="1200" u="sng">
                <a:solidFill>
                  <a:schemeClr val="hlink"/>
                </a:solidFill>
                <a:hlinkClick r:id="rId44"/>
              </a:rPr>
              <a:t>Pain Med.</a:t>
            </a:r>
            <a:r>
              <a:rPr lang="en-US" sz="1200"/>
              <a:t> 2016 May 10. pii: pnw099.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 </a:t>
            </a:r>
            <a:endParaRPr/>
          </a:p>
          <a:p>
            <a:pPr marL="342900" lvl="0" indent="-2667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02" name="Google Shape;302;p38"/>
          <p:cNvSpPr txBox="1">
            <a:spLocks noGrp="1"/>
          </p:cNvSpPr>
          <p:nvPr>
            <p:ph type="body" idx="1"/>
          </p:nvPr>
        </p:nvSpPr>
        <p:spPr>
          <a:xfrm>
            <a:off x="549276" y="1444532"/>
            <a:ext cx="8042276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3"/>
              </a:rPr>
              <a:t>Wang AT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Sundt TM 3rd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5"/>
              </a:rPr>
              <a:t>Cutshall SM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6"/>
              </a:rPr>
              <a:t>Bauer BA</a:t>
            </a:r>
            <a:r>
              <a:rPr lang="en-US" sz="1200"/>
              <a:t>. Massage therapy after cardiac surgery. </a:t>
            </a:r>
            <a:r>
              <a:rPr lang="en-US" sz="1200" u="sng">
                <a:solidFill>
                  <a:schemeClr val="hlink"/>
                </a:solidFill>
                <a:hlinkClick r:id="rId7"/>
              </a:rPr>
              <a:t>Semin Thorac Cardiovasc Surg.</a:t>
            </a:r>
            <a:r>
              <a:rPr lang="en-US" sz="1200"/>
              <a:t> 2010 Autumn;22(3):225-9. doi: 10.1053/j.semtcvs.2010.10.005.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8"/>
              </a:rPr>
              <a:t>Bauer BA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9"/>
              </a:rPr>
              <a:t>Cutshall SM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0"/>
              </a:rPr>
              <a:t>Wentworth LJ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1"/>
              </a:rPr>
              <a:t>Engen D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2"/>
              </a:rPr>
              <a:t>Messner PK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3"/>
              </a:rPr>
              <a:t>Wood CM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4"/>
              </a:rPr>
              <a:t>Brekke KM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5"/>
              </a:rPr>
              <a:t>Kelly RF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16"/>
              </a:rPr>
              <a:t>Sundt TM 3rd</a:t>
            </a:r>
            <a:r>
              <a:rPr lang="en-US" sz="1200"/>
              <a:t>. Effect of massage therapy on pain, anxiety, and tension after cardiac surgery: a randomized study. </a:t>
            </a:r>
            <a:r>
              <a:rPr lang="en-US" sz="1200" u="sng">
                <a:solidFill>
                  <a:schemeClr val="hlink"/>
                </a:solidFill>
                <a:hlinkClick r:id="rId17"/>
              </a:rPr>
              <a:t>Complement Ther Clin Pract.</a:t>
            </a:r>
            <a:r>
              <a:rPr lang="en-US" sz="1200"/>
              <a:t> 2010 May;16(2):70-5. doi: 10.1016/j.ctcp.2009.06.012. Epub 2009 Jul 14.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18"/>
              </a:rPr>
              <a:t>Berger L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  <a:hlinkClick r:id="rId19"/>
              </a:rPr>
              <a:t>Tavares M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0"/>
              </a:rPr>
              <a:t>Berger B</a:t>
            </a:r>
            <a:r>
              <a:rPr lang="en-US" sz="1200"/>
              <a:t>. A Canadian experience of integrating complementary therapy in a hospital palliative care unit.  </a:t>
            </a:r>
            <a:r>
              <a:rPr lang="en-US" sz="1200" u="sng">
                <a:solidFill>
                  <a:schemeClr val="hlink"/>
                </a:solidFill>
                <a:hlinkClick r:id="rId21"/>
              </a:rPr>
              <a:t>J Palliat Med.</a:t>
            </a:r>
            <a:r>
              <a:rPr lang="en-US" sz="1200"/>
              <a:t> 2013 Oct;16(10):1294-8. doi: 10.1089/jpm.2013.0295.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22"/>
              </a:rPr>
              <a:t>Sherman KJ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3"/>
              </a:rPr>
              <a:t>Cook AJ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4"/>
              </a:rPr>
              <a:t>Wellman RD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5"/>
              </a:rPr>
              <a:t>Hawkes RJ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6"/>
              </a:rPr>
              <a:t>Kahn JR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7"/>
              </a:rPr>
              <a:t>Deyo RA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28"/>
              </a:rPr>
              <a:t>Cherkin DC</a:t>
            </a:r>
            <a:r>
              <a:rPr lang="en-US" sz="1200"/>
              <a:t>. Five-week outcomes from a dosing trial of therapeutic massage for chronic neck pain. </a:t>
            </a:r>
            <a:r>
              <a:rPr lang="en-US" sz="1200" u="sng">
                <a:solidFill>
                  <a:schemeClr val="hlink"/>
                </a:solidFill>
                <a:hlinkClick r:id="rId29"/>
              </a:rPr>
              <a:t>Ann Fam Med.</a:t>
            </a:r>
            <a:r>
              <a:rPr lang="en-US" sz="1200"/>
              <a:t> 2014 Mar-Apr;12(2):112-20. doi: 10.1370/afm.1602. 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30"/>
              </a:rPr>
              <a:t>Perlman AI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1"/>
              </a:rPr>
              <a:t>Ali 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2"/>
              </a:rPr>
              <a:t>Njike VY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3"/>
              </a:rPr>
              <a:t>Hom D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4"/>
              </a:rPr>
              <a:t>Davidi 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5"/>
              </a:rPr>
              <a:t>Gould-Fogerite S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6"/>
              </a:rPr>
              <a:t>Milak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37"/>
              </a:rPr>
              <a:t>Katz DL</a:t>
            </a:r>
            <a:r>
              <a:rPr lang="en-US" sz="1200"/>
              <a:t>. Massage therapy for osteoarthritis of the knee: a randomized dose-finding trial. </a:t>
            </a:r>
            <a:r>
              <a:rPr lang="en-US" sz="1200" u="sng">
                <a:solidFill>
                  <a:schemeClr val="hlink"/>
                </a:solidFill>
                <a:hlinkClick r:id="rId38"/>
              </a:rPr>
              <a:t>PLoS One.</a:t>
            </a:r>
            <a:r>
              <a:rPr lang="en-US" sz="1200"/>
              <a:t> 2012;7(2):e30248. doi: 10.1371/journal.pone.0030248. Epub 2012 Feb 8.</a:t>
            </a:r>
            <a:endParaRPr sz="1200" b="1"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39"/>
              </a:rPr>
              <a:t>Chase T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0"/>
              </a:rPr>
              <a:t>Jha 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1"/>
              </a:rPr>
              <a:t>Brooks CA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2"/>
              </a:rPr>
              <a:t>Allshouse A</a:t>
            </a:r>
            <a:r>
              <a:rPr lang="en-US" sz="1200"/>
              <a:t>. A pilot feasibility study of massage to reduce pain in people with spinal cord injury during acute rehabilitation. </a:t>
            </a:r>
            <a:r>
              <a:rPr lang="en-US" sz="1200" u="sng">
                <a:solidFill>
                  <a:schemeClr val="hlink"/>
                </a:solidFill>
                <a:hlinkClick r:id="rId43"/>
              </a:rPr>
              <a:t>Spinal Cord.</a:t>
            </a:r>
            <a:r>
              <a:rPr lang="en-US" sz="1200"/>
              <a:t> 2013 Nov;51(11):847-51. doi: 10.1038/sc.2013.104. Epub 2013 Sep 17.</a:t>
            </a:r>
            <a:endParaRPr/>
          </a:p>
          <a:p>
            <a:pPr marL="342900" lvl="0" indent="-3429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 u="sng">
                <a:solidFill>
                  <a:schemeClr val="hlink"/>
                </a:solidFill>
                <a:hlinkClick r:id="rId44"/>
              </a:rPr>
              <a:t>Mitchell AJ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5"/>
              </a:rPr>
              <a:t>Morgan JP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6"/>
              </a:rPr>
              <a:t>Petersen D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7"/>
              </a:rPr>
              <a:t>Fabbri S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8"/>
              </a:rPr>
              <a:t>Fayard C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49"/>
              </a:rPr>
              <a:t>Stoletniy L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  <a:hlinkClick r:id="rId50"/>
              </a:rPr>
              <a:t>Chiong J</a:t>
            </a:r>
            <a:r>
              <a:rPr lang="en-US" sz="1200"/>
              <a:t>. Validation of simple visual-analogue thermometer screen for mood complications of cardiovascular disease: the Emotion Thermometers. </a:t>
            </a:r>
            <a:r>
              <a:rPr lang="en-US" sz="1200" u="sng">
                <a:solidFill>
                  <a:schemeClr val="hlink"/>
                </a:solidFill>
                <a:hlinkClick r:id="rId51"/>
              </a:rPr>
              <a:t>J Affect Disord.</a:t>
            </a:r>
            <a:r>
              <a:rPr lang="en-US" sz="1200"/>
              <a:t> 2012 Feb;136(3):1257-63. doi: 10.1016/j.jad.2011.06.008. Epub 2011 Jul 1.  </a:t>
            </a:r>
            <a:endParaRPr sz="1200" b="1"/>
          </a:p>
          <a:p>
            <a:pPr marL="342900" lvl="0" indent="-2667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1571625" y="2598738"/>
            <a:ext cx="62103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presenter is free of any affiliation </a:t>
            </a:r>
            <a:b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(financial or otherwise) </a:t>
            </a:r>
            <a:b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a commercial entity.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1571625" y="914401"/>
            <a:ext cx="6172200" cy="601663"/>
          </a:xfrm>
          <a:prstGeom prst="rect">
            <a:avLst/>
          </a:prstGeom>
          <a:solidFill>
            <a:srgbClr val="B6C93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Potential Conflict of Interest to Declare</a:t>
            </a:r>
            <a:endParaRPr sz="28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354330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496303" y="1720215"/>
            <a:ext cx="7897228" cy="630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conclusion of this presentation, participants will be able to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1.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Appreciate clinical integration model for MT to 	drive research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Define “total pain” and reflect on related MT 	research challenges</a:t>
            </a:r>
            <a:endParaRPr lang="en-US" sz="28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Review one institutional research pathway 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1571625" y="914401"/>
            <a:ext cx="6172200" cy="601663"/>
          </a:xfrm>
          <a:prstGeom prst="rect">
            <a:avLst/>
          </a:prstGeom>
          <a:solidFill>
            <a:srgbClr val="B6C93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Objectives</a:t>
            </a:r>
            <a:endParaRPr sz="32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Clinical and Research Partnership</a:t>
            </a:r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body" idx="2"/>
          </p:nvPr>
        </p:nvSpPr>
        <p:spPr>
          <a:xfrm>
            <a:off x="457200" y="2405063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912-bed academic health center in Washington, DC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Tertiary care, regional referral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Safety net 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About 70% African-American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Busiest Palliative Care program in region</a:t>
            </a:r>
            <a:endParaRPr dirty="0"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4"/>
          </p:nvPr>
        </p:nvSpPr>
        <p:spPr>
          <a:xfrm>
            <a:off x="4645026" y="2405063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95300" indent="-342900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Highly-trained MTs</a:t>
            </a:r>
          </a:p>
          <a:p>
            <a:pPr marL="495300" indent="-342900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Clinical partnerships at 7 facilities in DC Metro</a:t>
            </a:r>
          </a:p>
          <a:p>
            <a:pPr marL="495300" indent="-342900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Experienced in research development/participation</a:t>
            </a:r>
          </a:p>
          <a:p>
            <a:pPr marL="495300" indent="-342900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&gt;5,000 </a:t>
            </a:r>
            <a:r>
              <a:rPr lang="en-US" dirty="0" err="1" smtClean="0"/>
              <a:t>pt</a:t>
            </a:r>
            <a:r>
              <a:rPr lang="en-US" dirty="0" smtClean="0"/>
              <a:t> contacts annually</a:t>
            </a:r>
          </a:p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pic>
        <p:nvPicPr>
          <p:cNvPr id="133" name="Google Shape;133;p18" descr="Image result for medstar washington hospital cen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0862" y="1415019"/>
            <a:ext cx="2563663" cy="75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descr="Image result for healwe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00" y="1415018"/>
            <a:ext cx="2841137" cy="850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Our dedicated PC research team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4977" y="1417638"/>
            <a:ext cx="3692883" cy="47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Palliative Care</a:t>
            </a:r>
            <a:endParaRPr/>
          </a:p>
        </p:txBody>
      </p:sp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549277" y="1600201"/>
            <a:ext cx="4286009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Holistic supportive care for patients with advanced illness and their families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“Transdisciplinary” model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5438" y="1600201"/>
            <a:ext cx="4022184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“Total Pain”</a:t>
            </a:r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180" name="Google Shape;180;p24" descr="Image result for total pa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70" y="1417638"/>
            <a:ext cx="6172130" cy="461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Integrating into Palliative Care</a:t>
            </a:r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body" idx="1"/>
          </p:nvPr>
        </p:nvSpPr>
        <p:spPr>
          <a:xfrm>
            <a:off x="697153" y="4821223"/>
            <a:ext cx="4595194" cy="70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Clinical team member (bidirectional)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EHR Documentation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dirty="0"/>
              <a:t>Clinical knowledge of advanced </a:t>
            </a:r>
            <a:r>
              <a:rPr lang="en-US" sz="1400" dirty="0" smtClean="0"/>
              <a:t>illness</a:t>
            </a:r>
          </a:p>
        </p:txBody>
      </p:sp>
      <p:sp>
        <p:nvSpPr>
          <p:cNvPr id="187" name="Google Shape;18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March 27, 2019</a:t>
            </a:r>
            <a:endParaRPr dirty="0"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89" name="Google Shape;189;p25"/>
          <p:cNvSpPr/>
          <p:nvPr/>
        </p:nvSpPr>
        <p:spPr>
          <a:xfrm>
            <a:off x="5436822" y="1439839"/>
            <a:ext cx="1298348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MD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5"/>
          <p:cNvSpPr/>
          <p:nvPr/>
        </p:nvSpPr>
        <p:spPr>
          <a:xfrm>
            <a:off x="6822020" y="1439839"/>
            <a:ext cx="1411186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Nursing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5"/>
          <p:cNvSpPr/>
          <p:nvPr/>
        </p:nvSpPr>
        <p:spPr>
          <a:xfrm>
            <a:off x="6892585" y="4128448"/>
            <a:ext cx="1388904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Spiritual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Care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5"/>
          <p:cNvSpPr/>
          <p:nvPr/>
        </p:nvSpPr>
        <p:spPr>
          <a:xfrm>
            <a:off x="7673454" y="2777320"/>
            <a:ext cx="1283934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5"/>
          <p:cNvSpPr/>
          <p:nvPr/>
        </p:nvSpPr>
        <p:spPr>
          <a:xfrm>
            <a:off x="5436822" y="4128448"/>
            <a:ext cx="1298348" cy="1351128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PharmD</a:t>
            </a:r>
            <a:endParaRPr sz="1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5" descr="Image result for massage therapy hand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641" y="1501808"/>
            <a:ext cx="4268524" cy="324540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/>
          <p:nvPr/>
        </p:nvSpPr>
        <p:spPr>
          <a:xfrm>
            <a:off x="4879772" y="3208942"/>
            <a:ext cx="815524" cy="46081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5"/>
          <p:cNvSpPr/>
          <p:nvPr/>
        </p:nvSpPr>
        <p:spPr>
          <a:xfrm>
            <a:off x="5904746" y="2606722"/>
            <a:ext cx="1738000" cy="1705971"/>
          </a:xfrm>
          <a:prstGeom prst="diamond">
            <a:avLst/>
          </a:prstGeom>
          <a:solidFill>
            <a:schemeClr val="accent6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Patient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1462</Words>
  <Application>Microsoft Office PowerPoint</Application>
  <PresentationFormat>On-screen Show (4:3)</PresentationFormat>
  <Paragraphs>195</Paragraphs>
  <Slides>23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Clinical and Research Partnership</vt:lpstr>
      <vt:lpstr>Our dedicated PC research team</vt:lpstr>
      <vt:lpstr>Palliative Care</vt:lpstr>
      <vt:lpstr>“Total Pain”</vt:lpstr>
      <vt:lpstr>Integrating into Palliative Care</vt:lpstr>
      <vt:lpstr>Integrating into Palliative Care</vt:lpstr>
      <vt:lpstr>Project 1: Pain management in pts w/opioids</vt:lpstr>
      <vt:lpstr>Hospital massage: how much is enough?</vt:lpstr>
      <vt:lpstr>Measuring what matters</vt:lpstr>
      <vt:lpstr>Measuring what matters</vt:lpstr>
      <vt:lpstr>Project 2: Dosing Study</vt:lpstr>
      <vt:lpstr>Dosing trial: early snapshot (n=215)</vt:lpstr>
      <vt:lpstr>Qualitative data examples:</vt:lpstr>
      <vt:lpstr>Massage post-LVAD</vt:lpstr>
      <vt:lpstr>Massage post-LVAD</vt:lpstr>
      <vt:lpstr>Lessons learned to date:</vt:lpstr>
      <vt:lpstr>Many Thanks….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Groninger, Hunter</dc:creator>
  <cp:lastModifiedBy>Edrea Briones</cp:lastModifiedBy>
  <cp:revision>34</cp:revision>
  <dcterms:modified xsi:type="dcterms:W3CDTF">2019-04-05T14:08:01Z</dcterms:modified>
</cp:coreProperties>
</file>