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77" r:id="rId2"/>
    <p:sldId id="259" r:id="rId3"/>
    <p:sldId id="279" r:id="rId4"/>
    <p:sldId id="280" r:id="rId5"/>
    <p:sldId id="262" r:id="rId6"/>
    <p:sldId id="281" r:id="rId7"/>
    <p:sldId id="260" r:id="rId8"/>
    <p:sldId id="261" r:id="rId9"/>
    <p:sldId id="264" r:id="rId10"/>
    <p:sldId id="286" r:id="rId11"/>
    <p:sldId id="287" r:id="rId12"/>
    <p:sldId id="282" r:id="rId13"/>
    <p:sldId id="583" r:id="rId14"/>
    <p:sldId id="283" r:id="rId15"/>
    <p:sldId id="288" r:id="rId16"/>
    <p:sldId id="285" r:id="rId17"/>
    <p:sldId id="273" r:id="rId18"/>
    <p:sldId id="289" r:id="rId19"/>
    <p:sldId id="258" r:id="rId20"/>
    <p:sldId id="303" r:id="rId21"/>
    <p:sldId id="293" r:id="rId22"/>
    <p:sldId id="304" r:id="rId23"/>
    <p:sldId id="291" r:id="rId24"/>
    <p:sldId id="305" r:id="rId25"/>
    <p:sldId id="300" r:id="rId26"/>
    <p:sldId id="269" r:id="rId27"/>
    <p:sldId id="301" r:id="rId28"/>
    <p:sldId id="306" r:id="rId29"/>
    <p:sldId id="58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Goertz" initials="C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843"/>
    <a:srgbClr val="48765F"/>
    <a:srgbClr val="04342A"/>
    <a:srgbClr val="64B1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68" autoAdjust="0"/>
  </p:normalViewPr>
  <p:slideViewPr>
    <p:cSldViewPr snapToGrid="0" snapToObjects="1">
      <p:cViewPr>
        <p:scale>
          <a:sx n="76" d="100"/>
          <a:sy n="76" d="100"/>
        </p:scale>
        <p:origin x="-74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12T11:54:02.303" idx="1">
    <p:pos x="10" y="10"/>
    <p:text>Maybe split this into two slides so that the information is less dense?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35280-5E13-DC47-A30F-A9864D8F95A8}" type="datetimeFigureOut">
              <a:rPr lang="en-US" smtClean="0"/>
              <a:pPr/>
              <a:t>4/18/2019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8B011-E40D-5749-AC31-6A16E81FD4FF}" type="slidenum">
              <a:rPr lang="en-US" smtClean="0"/>
              <a:pPr/>
              <a:t>‹#›</a:t>
            </a:fld>
            <a:endParaRPr lang="en-US"/>
          </a:p>
        </p:txBody>
      </p:sp>
    </p:spTree>
    <p:extLst>
      <p:ext uri="{BB962C8B-B14F-4D97-AF65-F5344CB8AC3E}">
        <p14:creationId xmlns:p14="http://schemas.microsoft.com/office/powerpoint/2010/main" val="8242348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ED1C80-46FE-413F-8372-3F8D17AD8AF1}" type="slidenum">
              <a:rPr lang="en-US" smtClean="0"/>
              <a:t>1</a:t>
            </a:fld>
            <a:endParaRPr lang="en-US"/>
          </a:p>
        </p:txBody>
      </p:sp>
    </p:spTree>
    <p:extLst>
      <p:ext uri="{BB962C8B-B14F-4D97-AF65-F5344CB8AC3E}">
        <p14:creationId xmlns:p14="http://schemas.microsoft.com/office/powerpoint/2010/main" val="4064606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bottom line is that there is growing evidence to support the delivery of integrated</a:t>
            </a:r>
            <a:r>
              <a:rPr lang="en-US" baseline="0" dirty="0"/>
              <a:t> care, but numerous organizational, provider and patient level barriers undermine timely and equitable access to these approaches.  These challenges are no doubt greatest in the private, fee for service environment, and the National Pain Strategy section on Service Delivery and Reimbursement emphasized recommendations for percolating innovation in addressing these barriers, particularly reimbursement challenges and financial incentives.  In the meantime, integrated learning healthcare systems such as the VA may serve as a proving ground for studying these models of care.     </a:t>
            </a:r>
            <a:endParaRPr lang="en-US" dirty="0"/>
          </a:p>
          <a:p>
            <a:endParaRPr lang="en-US" dirty="0"/>
          </a:p>
        </p:txBody>
      </p:sp>
      <p:sp>
        <p:nvSpPr>
          <p:cNvPr id="4" name="Slide Number Placeholder 3"/>
          <p:cNvSpPr>
            <a:spLocks noGrp="1"/>
          </p:cNvSpPr>
          <p:nvPr>
            <p:ph type="sldNum" sz="quarter" idx="10"/>
          </p:nvPr>
        </p:nvSpPr>
        <p:spPr/>
        <p:txBody>
          <a:bodyPr/>
          <a:lstStyle/>
          <a:p>
            <a:fld id="{837DDB0B-9255-46EF-B8F3-555ABF75D860}" type="slidenum">
              <a:rPr lang="en-US" smtClean="0"/>
              <a:t>16</a:t>
            </a:fld>
            <a:endParaRPr lang="en-US"/>
          </a:p>
        </p:txBody>
      </p:sp>
    </p:spTree>
    <p:extLst>
      <p:ext uri="{BB962C8B-B14F-4D97-AF65-F5344CB8AC3E}">
        <p14:creationId xmlns:p14="http://schemas.microsoft.com/office/powerpoint/2010/main" val="2902888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a:t>
            </a:r>
            <a:r>
              <a:rPr lang="en-US" baseline="0" dirty="0"/>
              <a:t> these important policy initiatives in mind, I’d like to offer some data to support the foundational assertions of the IOM Committee report that pain is a public health problem. The IOM committee commissioned an important report that documented that chronic pain is a highly prevalent, often disabling, and costly problem and that disparities in pain and pain care are also well established.  </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837DDB0B-9255-46EF-B8F3-555ABF75D860}" type="slidenum">
              <a:rPr lang="en-US" smtClean="0"/>
              <a:t>17</a:t>
            </a:fld>
            <a:endParaRPr lang="en-US"/>
          </a:p>
        </p:txBody>
      </p:sp>
    </p:spTree>
    <p:extLst>
      <p:ext uri="{BB962C8B-B14F-4D97-AF65-F5344CB8AC3E}">
        <p14:creationId xmlns:p14="http://schemas.microsoft.com/office/powerpoint/2010/main" val="347826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Pragmatic Trial Demonstration Projects are phased cooperative agreement research applications. The projects a 2 year planning phase (UG3), which project are in their second year of funding,  and will be looking to transition to 2-4 year implementation phase (UH3) at the end of this fiscal year or sometime in in Early to mid FY20.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All projects will be milestone-driven, and transition to the implementation phase (UH3) will be dependent upon the successful progress made during the planning phase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During the implementation phase the Demonstration Project teams, in cooperation with their respective funding agency rep and the PMC Coordinating Center, will determine resource needs and monitor progress towards the negotiated milestones.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54279-3408-4621-9BFF-43C4D8D65B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586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11 demonstration projects and the coordinating center were funded in FY2016 and FY2017. Six projects and the coordinating center were funded by the NIH and are listed 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54279-3408-4621-9BFF-43C4D8D65B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95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 funded one project and the DoD funded four.</a:t>
            </a:r>
          </a:p>
        </p:txBody>
      </p:sp>
      <p:sp>
        <p:nvSpPr>
          <p:cNvPr id="4" name="Slide Number Placeholder 3"/>
          <p:cNvSpPr>
            <a:spLocks noGrp="1"/>
          </p:cNvSpPr>
          <p:nvPr>
            <p:ph type="sldNum" sz="quarter" idx="10"/>
          </p:nvPr>
        </p:nvSpPr>
        <p:spPr/>
        <p:txBody>
          <a:bodyPr/>
          <a:lstStyle/>
          <a:p>
            <a:fld id="{74E54279-3408-4621-9BFF-43C4D8D65B8F}" type="slidenum">
              <a:rPr lang="en-US" smtClean="0"/>
              <a:t>23</a:t>
            </a:fld>
            <a:endParaRPr lang="en-US"/>
          </a:p>
        </p:txBody>
      </p:sp>
    </p:spTree>
    <p:extLst>
      <p:ext uri="{BB962C8B-B14F-4D97-AF65-F5344CB8AC3E}">
        <p14:creationId xmlns:p14="http://schemas.microsoft.com/office/powerpoint/2010/main" val="652748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VHA sites, 766 Veterans</a:t>
            </a:r>
          </a:p>
        </p:txBody>
      </p:sp>
      <p:sp>
        <p:nvSpPr>
          <p:cNvPr id="4" name="Slide Number Placeholder 3"/>
          <p:cNvSpPr>
            <a:spLocks noGrp="1"/>
          </p:cNvSpPr>
          <p:nvPr>
            <p:ph type="sldNum" sz="quarter" idx="5"/>
          </p:nvPr>
        </p:nvSpPr>
        <p:spPr/>
        <p:txBody>
          <a:bodyPr/>
          <a:lstStyle/>
          <a:p>
            <a:fld id="{00ED1C80-46FE-413F-8372-3F8D17AD8AF1}" type="slidenum">
              <a:rPr lang="en-US" smtClean="0"/>
              <a:t>24</a:t>
            </a:fld>
            <a:endParaRPr lang="en-US"/>
          </a:p>
        </p:txBody>
      </p:sp>
    </p:spTree>
    <p:extLst>
      <p:ext uri="{BB962C8B-B14F-4D97-AF65-F5344CB8AC3E}">
        <p14:creationId xmlns:p14="http://schemas.microsoft.com/office/powerpoint/2010/main" val="23322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The purpose of the Coordinating Center is to provide national leadership for the PMC program for internal and external stakeholders. The PMC provides assistance and to the 11 projects to enable them to conduct efficient, large-scale pragmatic clinical trials.   During this initial 2 year planning phase, the Coordinating Center has been an important </a:t>
            </a:r>
            <a:r>
              <a:rPr lang="en-US" sz="1800" kern="1200" dirty="0" err="1">
                <a:solidFill>
                  <a:schemeClr val="tx1"/>
                </a:solidFill>
                <a:effectLst/>
                <a:latin typeface="+mn-lt"/>
                <a:ea typeface="+mn-ea"/>
                <a:cs typeface="+mn-cs"/>
              </a:rPr>
              <a:t>resourse</a:t>
            </a:r>
            <a:r>
              <a:rPr lang="en-US" sz="1800" kern="1200" dirty="0">
                <a:solidFill>
                  <a:schemeClr val="tx1"/>
                </a:solidFill>
                <a:effectLst/>
                <a:latin typeface="+mn-lt"/>
                <a:ea typeface="+mn-ea"/>
                <a:cs typeface="+mn-cs"/>
              </a:rPr>
              <a:t> for he 11 </a:t>
            </a:r>
            <a:r>
              <a:rPr lang="en-US" sz="1800" kern="1200" dirty="0" err="1">
                <a:solidFill>
                  <a:schemeClr val="tx1"/>
                </a:solidFill>
                <a:effectLst/>
                <a:latin typeface="+mn-lt"/>
                <a:ea typeface="+mn-ea"/>
                <a:cs typeface="+mn-cs"/>
              </a:rPr>
              <a:t>demaortaion</a:t>
            </a:r>
            <a:r>
              <a:rPr lang="en-US" sz="1800" kern="1200" dirty="0">
                <a:solidFill>
                  <a:schemeClr val="tx1"/>
                </a:solidFill>
                <a:effectLst/>
                <a:latin typeface="+mn-lt"/>
                <a:ea typeface="+mn-ea"/>
                <a:cs typeface="+mn-cs"/>
              </a:rPr>
              <a:t> projects in helping them prepare for all facets of the implementation phase.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64C39-6B44-4C06-B7C1-BB3763E47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22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Work Groups were established and are managed by the PMC3.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Work Groups provide a forum for discussion of challenges and solutions across projects; harmonized and standardized policies and processes will be vetted in these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Work Groups are expected to address, at a minimum, the following areas:  Stakeholder Engagement, Ethical/Regulatory, Study Design/Biostatistics, Phenotype/Outcomes, Electronic Health Records (EHR), Data Sharing, and Implementation Science. Work Groups are chaired by persons appointed by the Coordinating Center and participants include individuals from the Demonstration Projects, and staff from the NIH, DoD, and VA.</a:t>
            </a:r>
            <a:endParaRPr lang="en-US" sz="1800" dirty="0"/>
          </a:p>
        </p:txBody>
      </p:sp>
      <p:sp>
        <p:nvSpPr>
          <p:cNvPr id="4" name="Slide Number Placeholder 3"/>
          <p:cNvSpPr>
            <a:spLocks noGrp="1"/>
          </p:cNvSpPr>
          <p:nvPr>
            <p:ph type="sldNum" sz="quarter" idx="10"/>
          </p:nvPr>
        </p:nvSpPr>
        <p:spPr/>
        <p:txBody>
          <a:bodyPr/>
          <a:lstStyle/>
          <a:p>
            <a:fld id="{39F0390D-84F1-4000-A137-6CE28CB26895}" type="slidenum">
              <a:rPr lang="en-US" smtClean="0"/>
              <a:t>26</a:t>
            </a:fld>
            <a:endParaRPr lang="en-US" dirty="0"/>
          </a:p>
        </p:txBody>
      </p:sp>
    </p:spTree>
    <p:extLst>
      <p:ext uri="{BB962C8B-B14F-4D97-AF65-F5344CB8AC3E}">
        <p14:creationId xmlns:p14="http://schemas.microsoft.com/office/powerpoint/2010/main" val="3645167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 description of what</a:t>
            </a:r>
            <a:r>
              <a:rPr lang="en-US" baseline="0" dirty="0"/>
              <a:t> the NIH-DoD-VA Pain Management Collaboratory looks like:</a:t>
            </a:r>
            <a:endParaRPr lang="en-US" dirty="0"/>
          </a:p>
          <a:p>
            <a:endParaRPr lang="en-US" dirty="0"/>
          </a:p>
          <a:p>
            <a:r>
              <a:rPr lang="en-US" dirty="0"/>
              <a:t>1 - T</a:t>
            </a:r>
            <a:r>
              <a:rPr lang="en-US" baseline="0" dirty="0"/>
              <a:t>here is a single coordinating center to support the pragmatic trials</a:t>
            </a:r>
          </a:p>
          <a:p>
            <a:r>
              <a:rPr lang="en-US" dirty="0"/>
              <a:t>2 –</a:t>
            </a:r>
            <a:r>
              <a:rPr lang="en-US" baseline="0" dirty="0"/>
              <a:t> Each funding agency or supports or co-supports individual Pragmatic Clinical Trials that fit within their priorities</a:t>
            </a:r>
          </a:p>
          <a:p>
            <a:r>
              <a:rPr lang="en-US" baseline="0" dirty="0"/>
              <a:t>3 – Groups come together under a steering committee structure with the PIs, Program Officials/Project Scientists, and the PMC Coordinating Center for monthly calls and yearly in person meeting</a:t>
            </a:r>
          </a:p>
          <a:p>
            <a:r>
              <a:rPr lang="en-US" baseline="0" dirty="0"/>
              <a:t>6 – Coordinating Center establishes cores/workgroups for common themes important to most if not all of the trials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64C39-6B44-4C06-B7C1-BB3763E47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023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54279-3408-4621-9BFF-43C4D8D65B8F}" type="slidenum">
              <a:rPr lang="en-US" smtClean="0"/>
              <a:t>28</a:t>
            </a:fld>
            <a:endParaRPr lang="en-US"/>
          </a:p>
        </p:txBody>
      </p:sp>
    </p:spTree>
    <p:extLst>
      <p:ext uri="{BB962C8B-B14F-4D97-AF65-F5344CB8AC3E}">
        <p14:creationId xmlns:p14="http://schemas.microsoft.com/office/powerpoint/2010/main" val="222992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I want to begin with referencing</a:t>
            </a:r>
            <a:r>
              <a:rPr lang="en-US" baseline="0" dirty="0"/>
              <a:t> three particularly important pain policy and research initiatives in which I was privileged to participate.  One key provision of the Affordable Care Act was the requirement of a report from the Institute of Medicine (now the National Academies of Medicine) regarding the state of pain care, education and research in the US.  I was privileged and honored to be selected to serve as one of 19 members of the committee.  Among our findings was an agreement that pain is best understood as a subjective experience and that a biopsychosocial perspective the most applicable conceptual framework for understanding that experience.  Consistent with the subjective nature of pain, the committee asserted that pain is what the person says it is, and that respect for patient self-reports is the foundation for optimal pain care.  A report commissioned by the committee provided strong evidence to support labeling pain and chronic pain as public health problems.  The report found that chronic pain affects about 1/3 of all adults, that pain conditions are among the most disabling of all medical problems, and that pain costs the US about $1/2 trillion each year in direct healthcare costs and indirect costs associated with lost productivity.  Unfortunately, pain is often poorly treated, and there is strong evidence of disparities in pain care.  At the same time, it is important to acknowledge the additional public health challenge that interfaces with these pain-specific efforts, namely the opioid epidemic and the specific interface in the context of opioid related harms in the context of therapeutic use.  For the purposes of this talk I will focus entirely on the public health crisis of undertreated pain and the IOM’s call for a national transformation in pain prevention, care, education and research related to pain.  All of these efforts originated from the Affordable Care Act.  First came the establishment of an IOM sponsored committee that laid out case for labeling pain as a public health problem and that made specific recommendations across the domains of pain prevention, care, education and research.  Following on the recommendation of the IOM committee, the HHS, and particularly the Interagency Pain Research Coordinating Committee that was chartered following the requirements of the ACA, developed a comprehensive National Pain Strategy that made more specific short and long term recommendations to address the findings of the previously published IOM report. (next slide)</a:t>
            </a:r>
            <a:endParaRPr lang="en-US" dirty="0"/>
          </a:p>
        </p:txBody>
      </p:sp>
      <p:sp>
        <p:nvSpPr>
          <p:cNvPr id="4" name="Slide Number Placeholder 3"/>
          <p:cNvSpPr>
            <a:spLocks noGrp="1"/>
          </p:cNvSpPr>
          <p:nvPr>
            <p:ph type="sldNum" sz="quarter" idx="10"/>
          </p:nvPr>
        </p:nvSpPr>
        <p:spPr/>
        <p:txBody>
          <a:bodyPr/>
          <a:lstStyle/>
          <a:p>
            <a:fld id="{07DDD80F-3FC7-4676-88AB-BA0CAD4A50D6}" type="slidenum">
              <a:rPr lang="en-US" smtClean="0"/>
              <a:t>2</a:t>
            </a:fld>
            <a:endParaRPr lang="en-US" dirty="0"/>
          </a:p>
        </p:txBody>
      </p:sp>
    </p:spTree>
    <p:extLst>
      <p:ext uri="{BB962C8B-B14F-4D97-AF65-F5344CB8AC3E}">
        <p14:creationId xmlns:p14="http://schemas.microsoft.com/office/powerpoint/2010/main" val="1637847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ED1C80-46FE-413F-8372-3F8D17AD8AF1}" type="slidenum">
              <a:rPr lang="en-US" smtClean="0"/>
              <a:t>29</a:t>
            </a:fld>
            <a:endParaRPr lang="en-US"/>
          </a:p>
        </p:txBody>
      </p:sp>
    </p:spTree>
    <p:extLst>
      <p:ext uri="{BB962C8B-B14F-4D97-AF65-F5344CB8AC3E}">
        <p14:creationId xmlns:p14="http://schemas.microsoft.com/office/powerpoint/2010/main" val="9111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a:t>I’m certain </a:t>
            </a:r>
            <a:r>
              <a:rPr lang="en-US" sz="1800" baseline="0" dirty="0"/>
              <a:t>that everyone is familiar with the seminal report of the Institute of Medicine Committee for Advancing Pain Research, Care and Education on which I was privileged to serve.  Among its many findings and recommendations is a clear and consistent encouragement of acceptance of a single standard for pain care, that is one that promotes integrated, patient-centered, evidence-based, multimodal and interdisciplinary care.  Although this descriptive phrase is most often used in the context of conceptualizing a standard of care for persons with complex chronic pain, I believe that the intent of the IOM Committee was to assert the relevance of this model for the continuum from pain prevention, through acute pain to pain management at the end of life and across all age groups.  (next slide)</a:t>
            </a:r>
            <a:endParaRPr lang="en-US" sz="1800" dirty="0"/>
          </a:p>
        </p:txBody>
      </p:sp>
      <p:sp>
        <p:nvSpPr>
          <p:cNvPr id="4" name="Slide Number Placeholder 3"/>
          <p:cNvSpPr>
            <a:spLocks noGrp="1"/>
          </p:cNvSpPr>
          <p:nvPr>
            <p:ph type="sldNum" sz="quarter" idx="10"/>
          </p:nvPr>
        </p:nvSpPr>
        <p:spPr/>
        <p:txBody>
          <a:bodyPr/>
          <a:lstStyle/>
          <a:p>
            <a:fld id="{EC45D2F5-D1FD-4FAF-BBC0-C85C26BE1D67}" type="slidenum">
              <a:rPr lang="en-US" smtClean="0"/>
              <a:t>7</a:t>
            </a:fld>
            <a:endParaRPr lang="en-US"/>
          </a:p>
        </p:txBody>
      </p:sp>
    </p:spTree>
    <p:extLst>
      <p:ext uri="{BB962C8B-B14F-4D97-AF65-F5344CB8AC3E}">
        <p14:creationId xmlns:p14="http://schemas.microsoft.com/office/powerpoint/2010/main" val="185859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sure that all of you are also well aware of the Department of Health and Human Services National Pain Strategy published in March 2016.  As one of the co-chairs of the Service Delivery and Payment chapter of this document, I want to highlight the recommendations from this group as particularly relevant to today’s discussion.  At the same time, it is important to acknowledge that each of the other chapters and recommendations are also relevant. (next slide)</a:t>
            </a:r>
            <a:endParaRPr lang="en-US" dirty="0"/>
          </a:p>
        </p:txBody>
      </p:sp>
      <p:sp>
        <p:nvSpPr>
          <p:cNvPr id="4" name="Slide Number Placeholder 3"/>
          <p:cNvSpPr>
            <a:spLocks noGrp="1"/>
          </p:cNvSpPr>
          <p:nvPr>
            <p:ph type="sldNum" sz="quarter" idx="10"/>
          </p:nvPr>
        </p:nvSpPr>
        <p:spPr/>
        <p:txBody>
          <a:bodyPr/>
          <a:lstStyle/>
          <a:p>
            <a:fld id="{C3A8206C-48C9-4804-8476-D3F4B62A9628}" type="slidenum">
              <a:rPr lang="en-US" smtClean="0"/>
              <a:t>8</a:t>
            </a:fld>
            <a:endParaRPr lang="en-US"/>
          </a:p>
        </p:txBody>
      </p:sp>
    </p:spTree>
    <p:extLst>
      <p:ext uri="{BB962C8B-B14F-4D97-AF65-F5344CB8AC3E}">
        <p14:creationId xmlns:p14="http://schemas.microsoft.com/office/powerpoint/2010/main" val="274981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specifically reminds us of some of the known challenges</a:t>
            </a:r>
            <a:r>
              <a:rPr lang="en-US" baseline="0" dirty="0"/>
              <a:t> and opportunities relevant to today’s discussion.  In brief, although the National Pain Strategy highlights gaps in scientific knowledge, it emphasized the gap between existing evidence that could be used to inform the delivery of integrated and multimodal pain care and current standards of practice that unfortunately incentivize care that is unimodal, volume based and fragmented.  (next slide)</a:t>
            </a:r>
          </a:p>
          <a:p>
            <a:endParaRPr lang="en-US" dirty="0"/>
          </a:p>
        </p:txBody>
      </p:sp>
      <p:sp>
        <p:nvSpPr>
          <p:cNvPr id="4" name="Slide Number Placeholder 3"/>
          <p:cNvSpPr>
            <a:spLocks noGrp="1"/>
          </p:cNvSpPr>
          <p:nvPr>
            <p:ph type="sldNum" sz="quarter" idx="10"/>
          </p:nvPr>
        </p:nvSpPr>
        <p:spPr/>
        <p:txBody>
          <a:bodyPr/>
          <a:lstStyle/>
          <a:p>
            <a:fld id="{C3A8206C-48C9-4804-8476-D3F4B62A9628}" type="slidenum">
              <a:rPr lang="en-US" smtClean="0"/>
              <a:t>9</a:t>
            </a:fld>
            <a:endParaRPr lang="en-US"/>
          </a:p>
        </p:txBody>
      </p:sp>
    </p:spTree>
    <p:extLst>
      <p:ext uri="{BB962C8B-B14F-4D97-AF65-F5344CB8AC3E}">
        <p14:creationId xmlns:p14="http://schemas.microsoft.com/office/powerpoint/2010/main" val="143241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DB0B-9255-46EF-B8F3-555ABF75D860}" type="slidenum">
              <a:rPr lang="en-US" smtClean="0"/>
              <a:t>10</a:t>
            </a:fld>
            <a:endParaRPr lang="en-US"/>
          </a:p>
        </p:txBody>
      </p:sp>
    </p:spTree>
    <p:extLst>
      <p:ext uri="{BB962C8B-B14F-4D97-AF65-F5344CB8AC3E}">
        <p14:creationId xmlns:p14="http://schemas.microsoft.com/office/powerpoint/2010/main" val="123588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SOTA consensus</a:t>
            </a:r>
            <a:r>
              <a:rPr lang="en-US" baseline="0" dirty="0"/>
              <a:t> was that multiple n</a:t>
            </a:r>
            <a:r>
              <a:rPr lang="en-US" dirty="0"/>
              <a:t>onpharmacological</a:t>
            </a:r>
            <a:r>
              <a:rPr lang="en-US" baseline="0" dirty="0"/>
              <a:t> approaches had adequate RCT evidence of efficacy. Some conventional, some CIH, none an answer for all pts. </a:t>
            </a:r>
            <a:endParaRPr lang="en-US" dirty="0"/>
          </a:p>
          <a:p>
            <a:endParaRPr lang="en-US" dirty="0"/>
          </a:p>
        </p:txBody>
      </p:sp>
      <p:sp>
        <p:nvSpPr>
          <p:cNvPr id="4" name="Slide Number Placeholder 3"/>
          <p:cNvSpPr>
            <a:spLocks noGrp="1"/>
          </p:cNvSpPr>
          <p:nvPr>
            <p:ph type="sldNum" sz="quarter" idx="10"/>
          </p:nvPr>
        </p:nvSpPr>
        <p:spPr/>
        <p:txBody>
          <a:bodyPr/>
          <a:lstStyle/>
          <a:p>
            <a:fld id="{837DDB0B-9255-46EF-B8F3-555ABF75D860}" type="slidenum">
              <a:rPr lang="en-US" smtClean="0"/>
              <a:t>12</a:t>
            </a:fld>
            <a:endParaRPr lang="en-US"/>
          </a:p>
        </p:txBody>
      </p:sp>
    </p:spTree>
    <p:extLst>
      <p:ext uri="{BB962C8B-B14F-4D97-AF65-F5344CB8AC3E}">
        <p14:creationId xmlns:p14="http://schemas.microsoft.com/office/powerpoint/2010/main" val="73930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left</a:t>
            </a:r>
            <a:r>
              <a:rPr lang="en-US" baseline="0" dirty="0"/>
              <a:t> column.  Across all studies, four key components of the interventions were identified.  Read from puzzle figure.  (next slide)</a:t>
            </a:r>
            <a:endParaRPr lang="en-US" dirty="0"/>
          </a:p>
          <a:p>
            <a:endParaRPr lang="en-US" dirty="0"/>
          </a:p>
        </p:txBody>
      </p:sp>
      <p:sp>
        <p:nvSpPr>
          <p:cNvPr id="4" name="Slide Number Placeholder 3"/>
          <p:cNvSpPr>
            <a:spLocks noGrp="1"/>
          </p:cNvSpPr>
          <p:nvPr>
            <p:ph type="sldNum" sz="quarter" idx="10"/>
          </p:nvPr>
        </p:nvSpPr>
        <p:spPr/>
        <p:txBody>
          <a:bodyPr/>
          <a:lstStyle/>
          <a:p>
            <a:fld id="{837DDB0B-9255-46EF-B8F3-555ABF75D860}" type="slidenum">
              <a:rPr lang="en-US" smtClean="0"/>
              <a:t>14</a:t>
            </a:fld>
            <a:endParaRPr lang="en-US"/>
          </a:p>
        </p:txBody>
      </p:sp>
    </p:spTree>
    <p:extLst>
      <p:ext uri="{BB962C8B-B14F-4D97-AF65-F5344CB8AC3E}">
        <p14:creationId xmlns:p14="http://schemas.microsoft.com/office/powerpoint/2010/main" val="299037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following on the heels of the publication</a:t>
            </a:r>
            <a:r>
              <a:rPr lang="en-US" baseline="0" dirty="0"/>
              <a:t> of the NPS, the IPRCC sponsored the development of a long-term strategic plan… Among the recommendations were two that I think are particularly relevant to the focus of today’s symposium.</a:t>
            </a:r>
            <a:endParaRPr lang="en-US" dirty="0"/>
          </a:p>
        </p:txBody>
      </p:sp>
      <p:sp>
        <p:nvSpPr>
          <p:cNvPr id="4" name="Slide Number Placeholder 3"/>
          <p:cNvSpPr>
            <a:spLocks noGrp="1"/>
          </p:cNvSpPr>
          <p:nvPr>
            <p:ph type="sldNum" sz="quarter" idx="10"/>
          </p:nvPr>
        </p:nvSpPr>
        <p:spPr/>
        <p:txBody>
          <a:bodyPr/>
          <a:lstStyle/>
          <a:p>
            <a:fld id="{837DDB0B-9255-46EF-B8F3-555ABF75D860}" type="slidenum">
              <a:rPr lang="en-US" smtClean="0"/>
              <a:t>15</a:t>
            </a:fld>
            <a:endParaRPr lang="en-US"/>
          </a:p>
        </p:txBody>
      </p:sp>
    </p:spTree>
    <p:extLst>
      <p:ext uri="{BB962C8B-B14F-4D97-AF65-F5344CB8AC3E}">
        <p14:creationId xmlns:p14="http://schemas.microsoft.com/office/powerpoint/2010/main" val="193751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D47BCA-8506-614C-A20C-732F724F8948}"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47BCA-8506-614C-A20C-732F724F8948}"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47BCA-8506-614C-A20C-732F724F8948}"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47BCA-8506-614C-A20C-732F724F8948}"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9D7DB0-A8D5-3242-8272-489386D061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D47BCA-8506-614C-A20C-732F724F8948}"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D47BCA-8506-614C-A20C-732F724F8948}"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D47BCA-8506-614C-A20C-732F724F8948}" type="datetimeFigureOut">
              <a:rPr lang="en-US" smtClean="0"/>
              <a:pPr/>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D47BCA-8506-614C-A20C-732F724F8948}" type="datetimeFigureOut">
              <a:rPr lang="en-US" smtClean="0"/>
              <a:pPr/>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47BCA-8506-614C-A20C-732F724F8948}" type="datetimeFigureOut">
              <a:rPr lang="en-US" smtClean="0"/>
              <a:pPr/>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D47BCA-8506-614C-A20C-732F724F8948}"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D47BCA-8506-614C-A20C-732F724F8948}"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D7DB0-A8D5-3242-8272-489386D061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47BCA-8506-614C-A20C-732F724F8948}" type="datetimeFigureOut">
              <a:rPr lang="en-US" smtClean="0"/>
              <a:pPr/>
              <a:t>4/18/2019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D7DB0-A8D5-3242-8272-489386D06130}" type="slidenum">
              <a:rPr lang="en-US" smtClean="0"/>
              <a:pPr/>
              <a:t>‹#›</a:t>
            </a:fld>
            <a:endParaRPr lang="en-US"/>
          </a:p>
        </p:txBody>
      </p:sp>
      <p:sp>
        <p:nvSpPr>
          <p:cNvPr id="8" name="Rectangle 7"/>
          <p:cNvSpPr/>
          <p:nvPr userDrawn="1"/>
        </p:nvSpPr>
        <p:spPr>
          <a:xfrm>
            <a:off x="0" y="0"/>
            <a:ext cx="9144000" cy="490483"/>
          </a:xfrm>
          <a:prstGeom prst="rect">
            <a:avLst/>
          </a:prstGeom>
          <a:solidFill>
            <a:srgbClr val="2338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424507"/>
            <a:ext cx="9144000" cy="103265"/>
          </a:xfrm>
          <a:prstGeom prst="rect">
            <a:avLst/>
          </a:prstGeom>
          <a:solidFill>
            <a:srgbClr val="4876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IMTRC PPT Slide Footer-01.png"/>
          <p:cNvPicPr>
            <a:picLocks noChangeAspect="1"/>
          </p:cNvPicPr>
          <p:nvPr userDrawn="1"/>
        </p:nvPicPr>
        <p:blipFill>
          <a:blip r:embed="rId13"/>
          <a:stretch>
            <a:fillRect/>
          </a:stretch>
        </p:blipFill>
        <p:spPr>
          <a:xfrm>
            <a:off x="0" y="5745480"/>
            <a:ext cx="9144000" cy="1112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hyperlink" Target="https://nam05.safelinks.protection.outlook.com/?url=https://www.amtamassage.org/opioids?utm_source%3D/infocenter/healthcare_articles-and-associations/Massage-Therapy-as-an-Alternative-to-Opioids.html%26utm_medium%3Dweb%26utm_campaign%3Dredirect&amp;data=02|01|robert.kerns@yale.edu|f5944b813734406520eb08d6b14d3b3c|dd8cbebb21394df8b4114e3e87abeb5c|0|0|636891343421691554&amp;sdata=AlHbxcwChxRwBXf%2BFDAdFIFIRhO1riGCCh4Mrarvhx0%3D&amp;reserved=0"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iprcc.nih.gov/FPRS/FPRS.ht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www.hsrd.research.va.gov/news/research_news/pain-partnership-110817.cf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painmanagementcollaboratory.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Robert.kerns@yale.edu"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ww.painmanagementcollaboratory.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24 - Pain Management - PMC3 - NCCIH\PMC3 Logos\2-pmc_04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23" y="781892"/>
            <a:ext cx="6859786" cy="1314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759" y="2228537"/>
            <a:ext cx="7736314" cy="1616212"/>
          </a:xfrm>
          <a:prstGeom prst="rect">
            <a:avLst/>
          </a:prstGeom>
          <a:noFill/>
        </p:spPr>
        <p:txBody>
          <a:bodyPr wrap="square" rtlCol="0">
            <a:spAutoFit/>
          </a:bodyPr>
          <a:lstStyle/>
          <a:p>
            <a:pPr algn="ctr">
              <a:spcBef>
                <a:spcPct val="0"/>
              </a:spcBef>
            </a:pPr>
            <a:r>
              <a:rPr lang="en-US" sz="3301" spc="-75" dirty="0">
                <a:solidFill>
                  <a:srgbClr val="800000"/>
                </a:solidFill>
                <a:latin typeface="+mj-lt"/>
                <a:ea typeface="+mj-ea"/>
                <a:cs typeface="+mj-cs"/>
              </a:rPr>
              <a:t>Moving beyond opioid therapy:  </a:t>
            </a:r>
          </a:p>
          <a:p>
            <a:pPr algn="ctr">
              <a:spcBef>
                <a:spcPct val="0"/>
              </a:spcBef>
            </a:pPr>
            <a:r>
              <a:rPr lang="en-US" sz="3301" spc="-75" dirty="0">
                <a:solidFill>
                  <a:srgbClr val="800000"/>
                </a:solidFill>
                <a:latin typeface="+mj-lt"/>
                <a:ea typeface="+mj-ea"/>
                <a:cs typeface="+mj-cs"/>
              </a:rPr>
              <a:t>The role of the NIH-DoD-VA Pain Management Collaboratory</a:t>
            </a:r>
          </a:p>
        </p:txBody>
      </p:sp>
      <p:sp>
        <p:nvSpPr>
          <p:cNvPr id="6" name="TextBox 5"/>
          <p:cNvSpPr txBox="1"/>
          <p:nvPr/>
        </p:nvSpPr>
        <p:spPr>
          <a:xfrm>
            <a:off x="1142107" y="3600495"/>
            <a:ext cx="7035480" cy="1385507"/>
          </a:xfrm>
          <a:prstGeom prst="rect">
            <a:avLst/>
          </a:prstGeom>
          <a:noFill/>
        </p:spPr>
        <p:txBody>
          <a:bodyPr wrap="square" rtlCol="0">
            <a:spAutoFit/>
          </a:bodyPr>
          <a:lstStyle/>
          <a:p>
            <a:pPr algn="ctr"/>
            <a:endParaRPr lang="en-US" sz="2101" dirty="0"/>
          </a:p>
          <a:p>
            <a:pPr algn="ctr"/>
            <a:endParaRPr lang="en-US" sz="2101" dirty="0"/>
          </a:p>
          <a:p>
            <a:pPr algn="ctr"/>
            <a:r>
              <a:rPr lang="en-US" sz="2101" dirty="0"/>
              <a:t>Robert D. Kerns, Ph.D.</a:t>
            </a:r>
          </a:p>
          <a:p>
            <a:pPr algn="ctr"/>
            <a:r>
              <a:rPr lang="en-US" sz="2101" dirty="0"/>
              <a:t>Yale University</a:t>
            </a:r>
          </a:p>
        </p:txBody>
      </p:sp>
      <p:pic>
        <p:nvPicPr>
          <p:cNvPr id="5" name="Picture 2">
            <a:extLst>
              <a:ext uri="{FF2B5EF4-FFF2-40B4-BE49-F238E27FC236}">
                <a16:creationId xmlns:a16="http://schemas.microsoft.com/office/drawing/2014/main" xmlns="" id="{718E2664-74C1-422C-AABC-CA7F13DB6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49" y="4410256"/>
            <a:ext cx="1752600" cy="161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36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1164956"/>
          </a:xfrm>
        </p:spPr>
        <p:txBody>
          <a:bodyPr/>
          <a:lstStyle/>
          <a:p>
            <a:pPr algn="ctr"/>
            <a:r>
              <a:rPr lang="en-US" sz="2800" dirty="0"/>
              <a:t>Center for Disease Control Guidelines – March, 2017</a:t>
            </a:r>
          </a:p>
        </p:txBody>
      </p:sp>
      <p:pic>
        <p:nvPicPr>
          <p:cNvPr id="3" name="Picture 2" descr="Screen Shot 2017-05-22 at 5.05.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799"/>
            <a:ext cx="8382000" cy="2032861"/>
          </a:xfrm>
          <a:prstGeom prst="rect">
            <a:avLst/>
          </a:prstGeom>
        </p:spPr>
      </p:pic>
      <p:pic>
        <p:nvPicPr>
          <p:cNvPr id="4" name="Picture 3" descr="Screen Shot 2017-05-22 at 5.06.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099660"/>
            <a:ext cx="3886200" cy="3221796"/>
          </a:xfrm>
          <a:prstGeom prst="rect">
            <a:avLst/>
          </a:prstGeom>
        </p:spPr>
      </p:pic>
      <p:pic>
        <p:nvPicPr>
          <p:cNvPr id="5" name="Content Placeholder 3" descr="Screen Shot 2017-05-22 at 5.06.30 PM.png"/>
          <p:cNvPicPr>
            <a:picLocks noChangeAspect="1"/>
          </p:cNvPicPr>
          <p:nvPr/>
        </p:nvPicPr>
        <p:blipFill rotWithShape="1">
          <a:blip r:embed="rId5">
            <a:extLst>
              <a:ext uri="{28A0092B-C50C-407E-A947-70E740481C1C}">
                <a14:useLocalDpi xmlns:a14="http://schemas.microsoft.com/office/drawing/2010/main" val="0"/>
              </a:ext>
            </a:extLst>
          </a:blip>
          <a:srcRect l="2713" t="1873" r="6396" b="5724"/>
          <a:stretch/>
        </p:blipFill>
        <p:spPr>
          <a:xfrm>
            <a:off x="3810001" y="3505200"/>
            <a:ext cx="5105400" cy="1828800"/>
          </a:xfrm>
          <a:prstGeom prst="rect">
            <a:avLst/>
          </a:prstGeom>
        </p:spPr>
      </p:pic>
    </p:spTree>
    <p:extLst>
      <p:ext uri="{BB962C8B-B14F-4D97-AF65-F5344CB8AC3E}">
        <p14:creationId xmlns:p14="http://schemas.microsoft.com/office/powerpoint/2010/main" val="114582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6670"/>
          </a:xfrm>
        </p:spPr>
        <p:txBody>
          <a:bodyPr>
            <a:normAutofit/>
          </a:bodyPr>
          <a:lstStyle/>
          <a:p>
            <a:pPr algn="ctr"/>
            <a:r>
              <a:rPr lang="en-US" sz="3600" dirty="0"/>
              <a:t>American College of Physicians Guidelines – Feb, 2017</a:t>
            </a:r>
          </a:p>
        </p:txBody>
      </p:sp>
      <p:pic>
        <p:nvPicPr>
          <p:cNvPr id="3" name="Content Placeholder 3" descr="Screen Shot 2017-05-22 at 5.14.36 PM.png"/>
          <p:cNvPicPr>
            <a:picLocks noChangeAspect="1"/>
          </p:cNvPicPr>
          <p:nvPr/>
        </p:nvPicPr>
        <p:blipFill>
          <a:blip r:embed="rId2">
            <a:extLst>
              <a:ext uri="{28A0092B-C50C-407E-A947-70E740481C1C}">
                <a14:useLocalDpi xmlns:a14="http://schemas.microsoft.com/office/drawing/2010/main" val="0"/>
              </a:ext>
            </a:extLst>
          </a:blip>
          <a:srcRect t="-53752" b="-53752"/>
          <a:stretch>
            <a:fillRect/>
          </a:stretch>
        </p:blipFill>
        <p:spPr>
          <a:xfrm>
            <a:off x="381000" y="685800"/>
            <a:ext cx="8229600" cy="2971800"/>
          </a:xfrm>
          <a:prstGeom prst="rect">
            <a:avLst/>
          </a:prstGeom>
        </p:spPr>
      </p:pic>
      <p:sp>
        <p:nvSpPr>
          <p:cNvPr id="4" name="Rectangle 3"/>
          <p:cNvSpPr/>
          <p:nvPr/>
        </p:nvSpPr>
        <p:spPr>
          <a:xfrm>
            <a:off x="650929" y="3048000"/>
            <a:ext cx="7959671" cy="2677656"/>
          </a:xfrm>
          <a:prstGeom prst="rect">
            <a:avLst/>
          </a:prstGeom>
        </p:spPr>
        <p:txBody>
          <a:bodyPr wrap="square">
            <a:spAutoFit/>
          </a:bodyPr>
          <a:lstStyle/>
          <a:p>
            <a:r>
              <a:rPr lang="en-US" sz="2400" dirty="0"/>
              <a:t>1) Acute/sub-acute: </a:t>
            </a:r>
            <a:r>
              <a:rPr lang="en-US" sz="2400" dirty="0">
                <a:solidFill>
                  <a:srgbClr val="FF0000"/>
                </a:solidFill>
              </a:rPr>
              <a:t>non-pharmacological </a:t>
            </a:r>
            <a:r>
              <a:rPr lang="en-US" sz="2400" dirty="0"/>
              <a:t>(e.g., heat, massage, acupuncture, spinal manipulation)</a:t>
            </a:r>
          </a:p>
          <a:p>
            <a:r>
              <a:rPr lang="en-US" sz="2400" dirty="0"/>
              <a:t>2) Chronic: </a:t>
            </a:r>
            <a:r>
              <a:rPr lang="en-US" sz="2400" dirty="0">
                <a:solidFill>
                  <a:srgbClr val="FF0000"/>
                </a:solidFill>
              </a:rPr>
              <a:t>non-pharmacological</a:t>
            </a:r>
            <a:r>
              <a:rPr lang="en-US" sz="2400" dirty="0">
                <a:solidFill>
                  <a:srgbClr val="990000"/>
                </a:solidFill>
              </a:rPr>
              <a:t> </a:t>
            </a:r>
            <a:r>
              <a:rPr lang="en-US" sz="2400" dirty="0"/>
              <a:t>(e.g., exercise, multidisciplinary rehab, mindfulness-based stress reduction, cognitive-behavioral therapy)</a:t>
            </a:r>
          </a:p>
          <a:p>
            <a:r>
              <a:rPr lang="en-US" sz="2400" dirty="0"/>
              <a:t>3) Chronic: if no response to above, NSAIDs (first line), anti-depressants, low-level opioids (2</a:t>
            </a:r>
            <a:r>
              <a:rPr lang="en-US" sz="2400" baseline="30000" dirty="0"/>
              <a:t>nd</a:t>
            </a:r>
            <a:r>
              <a:rPr lang="en-US" sz="2400" dirty="0"/>
              <a:t> line), </a:t>
            </a:r>
            <a:r>
              <a:rPr lang="en-US" sz="2400" dirty="0">
                <a:solidFill>
                  <a:srgbClr val="660066"/>
                </a:solidFill>
              </a:rPr>
              <a:t>opioids (last resort)</a:t>
            </a:r>
          </a:p>
        </p:txBody>
      </p:sp>
    </p:spTree>
    <p:extLst>
      <p:ext uri="{BB962C8B-B14F-4D97-AF65-F5344CB8AC3E}">
        <p14:creationId xmlns:p14="http://schemas.microsoft.com/office/powerpoint/2010/main" val="239472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PainSota_Final_WEB_BL_Horiz10.12.jpg"/>
          <p:cNvPicPr>
            <a:picLocks noChangeAspect="1"/>
          </p:cNvPicPr>
          <p:nvPr/>
        </p:nvPicPr>
        <p:blipFill rotWithShape="1">
          <a:blip r:embed="rId3" cstate="print">
            <a:extLst>
              <a:ext uri="{28A0092B-C50C-407E-A947-70E740481C1C}">
                <a14:useLocalDpi xmlns:a14="http://schemas.microsoft.com/office/drawing/2010/main" val="0"/>
              </a:ext>
            </a:extLst>
          </a:blip>
          <a:srcRect l="4466" r="3641"/>
          <a:stretch/>
        </p:blipFill>
        <p:spPr>
          <a:xfrm>
            <a:off x="76200" y="0"/>
            <a:ext cx="3886200" cy="1388693"/>
          </a:xfrm>
          <a:prstGeom prst="rect">
            <a:avLst/>
          </a:prstGeom>
        </p:spPr>
      </p:pic>
      <p:sp>
        <p:nvSpPr>
          <p:cNvPr id="3" name="Rectangle 2"/>
          <p:cNvSpPr/>
          <p:nvPr/>
        </p:nvSpPr>
        <p:spPr>
          <a:xfrm>
            <a:off x="4122549" y="126714"/>
            <a:ext cx="5517397" cy="1384995"/>
          </a:xfrm>
          <a:prstGeom prst="rect">
            <a:avLst/>
          </a:prstGeom>
        </p:spPr>
        <p:txBody>
          <a:bodyPr wrap="square">
            <a:spAutoFit/>
          </a:bodyPr>
          <a:lstStyle/>
          <a:p>
            <a:endParaRPr lang="en-US" sz="2800" dirty="0"/>
          </a:p>
          <a:p>
            <a:r>
              <a:rPr lang="en-US" sz="2800" dirty="0"/>
              <a:t>Non-pharmacological approaches ready for implementation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288" y="1511709"/>
            <a:ext cx="6008914" cy="4767070"/>
          </a:xfrm>
          <a:prstGeom prst="rect">
            <a:avLst/>
          </a:prstGeom>
        </p:spPr>
      </p:pic>
      <p:sp>
        <p:nvSpPr>
          <p:cNvPr id="5" name="Rectangle 4"/>
          <p:cNvSpPr/>
          <p:nvPr/>
        </p:nvSpPr>
        <p:spPr>
          <a:xfrm>
            <a:off x="1905000" y="2138648"/>
            <a:ext cx="1608133" cy="369332"/>
          </a:xfrm>
          <a:prstGeom prst="rect">
            <a:avLst/>
          </a:prstGeom>
        </p:spPr>
        <p:txBody>
          <a:bodyPr wrap="none">
            <a:spAutoFit/>
          </a:bodyPr>
          <a:lstStyle/>
          <a:p>
            <a:pPr algn="ctr"/>
            <a:r>
              <a:rPr lang="en-US" b="1" dirty="0">
                <a:solidFill>
                  <a:srgbClr val="00B050"/>
                </a:solidFill>
                <a:latin typeface="Arial" panose="020B0604020202020204" pitchFamily="34" charset="0"/>
                <a:cs typeface="Arial" panose="020B0604020202020204" pitchFamily="34" charset="0"/>
              </a:rPr>
              <a:t>Acupuncture</a:t>
            </a:r>
          </a:p>
        </p:txBody>
      </p:sp>
      <p:sp>
        <p:nvSpPr>
          <p:cNvPr id="7" name="Rectangle 6"/>
          <p:cNvSpPr/>
          <p:nvPr/>
        </p:nvSpPr>
        <p:spPr>
          <a:xfrm>
            <a:off x="5486400" y="2667000"/>
            <a:ext cx="1159292" cy="369332"/>
          </a:xfrm>
          <a:prstGeom prst="rect">
            <a:avLst/>
          </a:prstGeom>
        </p:spPr>
        <p:txBody>
          <a:bodyPr wrap="none">
            <a:spAutoFit/>
          </a:bodyPr>
          <a:lstStyle/>
          <a:p>
            <a:pPr algn="ctr"/>
            <a:r>
              <a:rPr lang="en-US" b="1" dirty="0">
                <a:solidFill>
                  <a:schemeClr val="tx2"/>
                </a:solidFill>
                <a:latin typeface="Arial" panose="020B0604020202020204" pitchFamily="34" charset="0"/>
                <a:cs typeface="Arial" panose="020B0604020202020204" pitchFamily="34" charset="0"/>
              </a:rPr>
              <a:t>Massage</a:t>
            </a:r>
          </a:p>
        </p:txBody>
      </p:sp>
      <p:sp>
        <p:nvSpPr>
          <p:cNvPr id="9" name="Rectangle 8"/>
          <p:cNvSpPr/>
          <p:nvPr/>
        </p:nvSpPr>
        <p:spPr>
          <a:xfrm>
            <a:off x="3374387" y="2875002"/>
            <a:ext cx="1608133" cy="369332"/>
          </a:xfrm>
          <a:prstGeom prst="rect">
            <a:avLst/>
          </a:prstGeom>
        </p:spPr>
        <p:txBody>
          <a:bodyPr wrap="none">
            <a:spAutoFit/>
          </a:bodyPr>
          <a:lstStyle/>
          <a:p>
            <a:r>
              <a:rPr lang="en-US" b="1" dirty="0">
                <a:solidFill>
                  <a:schemeClr val="tx2"/>
                </a:solidFill>
                <a:latin typeface="Arial" panose="020B0604020202020204" pitchFamily="34" charset="0"/>
                <a:cs typeface="Arial" panose="020B0604020202020204" pitchFamily="34" charset="0"/>
              </a:rPr>
              <a:t>Manipulation</a:t>
            </a:r>
            <a:endParaRPr lang="en-US" b="1" dirty="0"/>
          </a:p>
        </p:txBody>
      </p:sp>
      <p:sp>
        <p:nvSpPr>
          <p:cNvPr id="11" name="TextBox 10"/>
          <p:cNvSpPr txBox="1"/>
          <p:nvPr/>
        </p:nvSpPr>
        <p:spPr>
          <a:xfrm>
            <a:off x="1752600" y="3244334"/>
            <a:ext cx="1371600" cy="1107996"/>
          </a:xfrm>
          <a:prstGeom prst="rect">
            <a:avLst/>
          </a:prstGeom>
          <a:noFill/>
        </p:spPr>
        <p:txBody>
          <a:bodyPr wrap="square" rtlCol="0">
            <a:spAutoFit/>
          </a:bodyPr>
          <a:lstStyle/>
          <a:p>
            <a:pPr algn="ctr"/>
            <a:r>
              <a:rPr lang="en-US" sz="1600" b="1" dirty="0">
                <a:solidFill>
                  <a:srgbClr val="9A1090"/>
                </a:solidFill>
                <a:latin typeface="Arial" panose="020B0604020202020204" pitchFamily="34" charset="0"/>
                <a:cs typeface="Arial" panose="020B0604020202020204" pitchFamily="34" charset="0"/>
              </a:rPr>
              <a:t>Cognitive Behavioral Therapy</a:t>
            </a:r>
          </a:p>
          <a:p>
            <a:endParaRPr lang="en-US" dirty="0"/>
          </a:p>
        </p:txBody>
      </p:sp>
      <p:sp>
        <p:nvSpPr>
          <p:cNvPr id="13" name="TextBox 12"/>
          <p:cNvSpPr txBox="1"/>
          <p:nvPr/>
        </p:nvSpPr>
        <p:spPr>
          <a:xfrm>
            <a:off x="685800" y="4352330"/>
            <a:ext cx="1600200" cy="1107996"/>
          </a:xfrm>
          <a:prstGeom prst="rect">
            <a:avLst/>
          </a:prstGeom>
          <a:noFill/>
        </p:spPr>
        <p:txBody>
          <a:bodyPr wrap="square" rtlCol="0">
            <a:spAutoFit/>
          </a:bodyPr>
          <a:lstStyle/>
          <a:p>
            <a:pPr algn="ctr"/>
            <a:r>
              <a:rPr lang="en-US" sz="1600" b="1" dirty="0">
                <a:solidFill>
                  <a:srgbClr val="00B050"/>
                </a:solidFill>
                <a:latin typeface="Arial" panose="020B0604020202020204" pitchFamily="34" charset="0"/>
                <a:cs typeface="Arial" panose="020B0604020202020204" pitchFamily="34" charset="0"/>
              </a:rPr>
              <a:t>Acceptance &amp; Commitment Therapy</a:t>
            </a:r>
          </a:p>
          <a:p>
            <a:endParaRPr lang="en-US" dirty="0"/>
          </a:p>
        </p:txBody>
      </p:sp>
      <p:sp>
        <p:nvSpPr>
          <p:cNvPr id="15" name="TextBox 14"/>
          <p:cNvSpPr txBox="1"/>
          <p:nvPr/>
        </p:nvSpPr>
        <p:spPr>
          <a:xfrm>
            <a:off x="1235048" y="5408033"/>
            <a:ext cx="2278085" cy="1200329"/>
          </a:xfrm>
          <a:prstGeom prst="rect">
            <a:avLst/>
          </a:prstGeom>
          <a:solidFill>
            <a:schemeClr val="bg1"/>
          </a:solidFill>
          <a:ln w="28575">
            <a:solidFill>
              <a:schemeClr val="tx1"/>
            </a:solidFill>
          </a:ln>
        </p:spPr>
        <p:txBody>
          <a:bodyPr wrap="square" rtlCol="0">
            <a:spAutoFit/>
          </a:bodyPr>
          <a:lstStyle/>
          <a:p>
            <a:pPr algn="ctr"/>
            <a:r>
              <a:rPr lang="en-US" sz="2400" b="1" dirty="0"/>
              <a:t>Behavioral/</a:t>
            </a:r>
          </a:p>
          <a:p>
            <a:pPr algn="ctr"/>
            <a:r>
              <a:rPr lang="en-US" sz="2400" b="1" dirty="0"/>
              <a:t>Psychological therapies</a:t>
            </a:r>
          </a:p>
        </p:txBody>
      </p:sp>
      <p:sp>
        <p:nvSpPr>
          <p:cNvPr id="16" name="TextBox 15"/>
          <p:cNvSpPr txBox="1"/>
          <p:nvPr/>
        </p:nvSpPr>
        <p:spPr>
          <a:xfrm>
            <a:off x="4915210" y="5298672"/>
            <a:ext cx="2075760" cy="1200329"/>
          </a:xfrm>
          <a:prstGeom prst="rect">
            <a:avLst/>
          </a:prstGeom>
          <a:solidFill>
            <a:schemeClr val="bg1"/>
          </a:solidFill>
          <a:ln w="28575">
            <a:solidFill>
              <a:schemeClr val="tx1"/>
            </a:solidFill>
          </a:ln>
        </p:spPr>
        <p:txBody>
          <a:bodyPr wrap="square" rtlCol="0">
            <a:spAutoFit/>
          </a:bodyPr>
          <a:lstStyle/>
          <a:p>
            <a:pPr algn="ctr"/>
            <a:r>
              <a:rPr lang="en-US" sz="2400" b="1" dirty="0"/>
              <a:t>Exercise/</a:t>
            </a:r>
          </a:p>
          <a:p>
            <a:pPr algn="ctr"/>
            <a:r>
              <a:rPr lang="en-US" sz="2400" b="1" dirty="0"/>
              <a:t>movement therapies</a:t>
            </a:r>
          </a:p>
        </p:txBody>
      </p:sp>
      <p:sp>
        <p:nvSpPr>
          <p:cNvPr id="17" name="TextBox 16"/>
          <p:cNvSpPr txBox="1"/>
          <p:nvPr/>
        </p:nvSpPr>
        <p:spPr>
          <a:xfrm>
            <a:off x="2310800" y="4380678"/>
            <a:ext cx="3070107" cy="707886"/>
          </a:xfrm>
          <a:prstGeom prst="rect">
            <a:avLst/>
          </a:prstGeom>
          <a:noFill/>
        </p:spPr>
        <p:txBody>
          <a:bodyPr wrap="square" rtlCol="0">
            <a:spAutoFit/>
          </a:bodyPr>
          <a:lstStyle/>
          <a:p>
            <a:pPr algn="ctr"/>
            <a:r>
              <a:rPr lang="en-US" sz="2000" b="1" dirty="0">
                <a:solidFill>
                  <a:srgbClr val="20285D"/>
                </a:solidFill>
                <a:latin typeface="Arial" panose="020B0604020202020204" pitchFamily="34" charset="0"/>
                <a:cs typeface="Arial" panose="020B0604020202020204" pitchFamily="34" charset="0"/>
              </a:rPr>
              <a:t>Mindfulness Based Stress Reduction</a:t>
            </a:r>
          </a:p>
        </p:txBody>
      </p:sp>
      <p:sp>
        <p:nvSpPr>
          <p:cNvPr id="18" name="TextBox 17"/>
          <p:cNvSpPr txBox="1"/>
          <p:nvPr/>
        </p:nvSpPr>
        <p:spPr>
          <a:xfrm>
            <a:off x="5290160" y="4480893"/>
            <a:ext cx="976719" cy="400110"/>
          </a:xfrm>
          <a:prstGeom prst="rect">
            <a:avLst/>
          </a:prstGeom>
          <a:noFill/>
        </p:spPr>
        <p:txBody>
          <a:bodyPr wrap="square" rtlCol="0">
            <a:spAutoFit/>
          </a:bodyPr>
          <a:lstStyle/>
          <a:p>
            <a:pPr algn="ctr"/>
            <a:r>
              <a:rPr lang="en-US" sz="2000" b="1" dirty="0">
                <a:solidFill>
                  <a:srgbClr val="0F1866"/>
                </a:solidFill>
                <a:latin typeface="Arial" panose="020B0604020202020204" pitchFamily="34" charset="0"/>
                <a:cs typeface="Arial" panose="020B0604020202020204" pitchFamily="34" charset="0"/>
              </a:rPr>
              <a:t>Tai chi</a:t>
            </a:r>
          </a:p>
        </p:txBody>
      </p:sp>
      <p:sp>
        <p:nvSpPr>
          <p:cNvPr id="19" name="TextBox 18"/>
          <p:cNvSpPr txBox="1"/>
          <p:nvPr/>
        </p:nvSpPr>
        <p:spPr>
          <a:xfrm>
            <a:off x="4427708" y="3737071"/>
            <a:ext cx="1953439" cy="400110"/>
          </a:xfrm>
          <a:prstGeom prst="rect">
            <a:avLst/>
          </a:prstGeom>
          <a:noFill/>
        </p:spPr>
        <p:txBody>
          <a:bodyPr wrap="square" rtlCol="0">
            <a:spAutoFit/>
          </a:bodyPr>
          <a:lstStyle/>
          <a:p>
            <a:pPr algn="ctr"/>
            <a:r>
              <a:rPr lang="en-US" sz="2000" b="1" dirty="0">
                <a:solidFill>
                  <a:srgbClr val="7F2A6E"/>
                </a:solidFill>
                <a:latin typeface="Arial" panose="020B0604020202020204" pitchFamily="34" charset="0"/>
                <a:cs typeface="Arial" panose="020B0604020202020204" pitchFamily="34" charset="0"/>
              </a:rPr>
              <a:t>Yoga</a:t>
            </a:r>
          </a:p>
        </p:txBody>
      </p:sp>
      <p:sp>
        <p:nvSpPr>
          <p:cNvPr id="20" name="TextBox 19"/>
          <p:cNvSpPr txBox="1"/>
          <p:nvPr/>
        </p:nvSpPr>
        <p:spPr>
          <a:xfrm>
            <a:off x="3711646" y="1692435"/>
            <a:ext cx="1834130" cy="830997"/>
          </a:xfrm>
          <a:prstGeom prst="rect">
            <a:avLst/>
          </a:prstGeom>
          <a:solidFill>
            <a:schemeClr val="bg1"/>
          </a:solidFill>
          <a:ln w="28575">
            <a:solidFill>
              <a:schemeClr val="tx1"/>
            </a:solidFill>
          </a:ln>
        </p:spPr>
        <p:txBody>
          <a:bodyPr wrap="square" rtlCol="0">
            <a:spAutoFit/>
          </a:bodyPr>
          <a:lstStyle/>
          <a:p>
            <a:pPr algn="ctr"/>
            <a:r>
              <a:rPr lang="en-US" sz="2400" b="1" dirty="0"/>
              <a:t>Manual therapies</a:t>
            </a:r>
          </a:p>
        </p:txBody>
      </p:sp>
      <p:sp>
        <p:nvSpPr>
          <p:cNvPr id="21" name="TextBox 20"/>
          <p:cNvSpPr txBox="1"/>
          <p:nvPr/>
        </p:nvSpPr>
        <p:spPr>
          <a:xfrm>
            <a:off x="6096000" y="3895244"/>
            <a:ext cx="2885937" cy="400110"/>
          </a:xfrm>
          <a:prstGeom prst="rect">
            <a:avLst/>
          </a:prstGeom>
          <a:noFill/>
        </p:spPr>
        <p:txBody>
          <a:bodyPr wrap="square" rtlCol="0">
            <a:spAutoFit/>
          </a:bodyPr>
          <a:lstStyle/>
          <a:p>
            <a:pPr algn="ctr"/>
            <a:r>
              <a:rPr lang="en-US" sz="2000" b="1" dirty="0">
                <a:solidFill>
                  <a:srgbClr val="00B050"/>
                </a:solidFill>
                <a:latin typeface="Arial" panose="020B0604020202020204" pitchFamily="34" charset="0"/>
                <a:cs typeface="Arial" panose="020B0604020202020204" pitchFamily="34" charset="0"/>
              </a:rPr>
              <a:t>Aerobic exercise</a:t>
            </a:r>
          </a:p>
        </p:txBody>
      </p:sp>
      <p:sp>
        <p:nvSpPr>
          <p:cNvPr id="22" name="TextBox 21"/>
          <p:cNvSpPr txBox="1"/>
          <p:nvPr/>
        </p:nvSpPr>
        <p:spPr>
          <a:xfrm>
            <a:off x="6641829" y="4504188"/>
            <a:ext cx="2213559" cy="1015663"/>
          </a:xfrm>
          <a:prstGeom prst="rect">
            <a:avLst/>
          </a:prstGeom>
          <a:noFill/>
        </p:spPr>
        <p:txBody>
          <a:bodyPr wrap="square" rtlCol="0">
            <a:spAutoFit/>
          </a:bodyPr>
          <a:lstStyle/>
          <a:p>
            <a:pPr algn="ctr"/>
            <a:r>
              <a:rPr lang="en-US" sz="2000" b="1" dirty="0">
                <a:solidFill>
                  <a:srgbClr val="0070C0"/>
                </a:solidFill>
                <a:latin typeface="Arial" panose="020B0604020202020204" pitchFamily="34" charset="0"/>
                <a:cs typeface="Arial" panose="020B0604020202020204" pitchFamily="34" charset="0"/>
              </a:rPr>
              <a:t>Coordination/ stabilization exercise</a:t>
            </a:r>
          </a:p>
        </p:txBody>
      </p:sp>
      <p:sp>
        <p:nvSpPr>
          <p:cNvPr id="23" name="TextBox 22"/>
          <p:cNvSpPr txBox="1"/>
          <p:nvPr/>
        </p:nvSpPr>
        <p:spPr>
          <a:xfrm>
            <a:off x="6645127" y="5530938"/>
            <a:ext cx="2395295" cy="707886"/>
          </a:xfrm>
          <a:prstGeom prst="rect">
            <a:avLst/>
          </a:prstGeom>
          <a:noFill/>
        </p:spPr>
        <p:txBody>
          <a:bodyPr wrap="square" rtlCol="0">
            <a:spAutoFit/>
          </a:bodyPr>
          <a:lstStyle/>
          <a:p>
            <a:pPr algn="ctr"/>
            <a:r>
              <a:rPr lang="en-US" sz="2000" b="1" dirty="0">
                <a:solidFill>
                  <a:srgbClr val="7030A0"/>
                </a:solidFill>
                <a:latin typeface="Arial" panose="020B0604020202020204" pitchFamily="34" charset="0"/>
                <a:cs typeface="Arial" panose="020B0604020202020204" pitchFamily="34" charset="0"/>
              </a:rPr>
              <a:t>Resistance exercise</a:t>
            </a:r>
          </a:p>
        </p:txBody>
      </p:sp>
    </p:spTree>
    <p:extLst>
      <p:ext uri="{BB962C8B-B14F-4D97-AF65-F5344CB8AC3E}">
        <p14:creationId xmlns:p14="http://schemas.microsoft.com/office/powerpoint/2010/main" val="2896669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EB23A-B7CA-4BEA-8BCB-89D1BD728548}"/>
              </a:ext>
            </a:extLst>
          </p:cNvPr>
          <p:cNvSpPr>
            <a:spLocks noGrp="1"/>
          </p:cNvSpPr>
          <p:nvPr>
            <p:ph type="title"/>
          </p:nvPr>
        </p:nvSpPr>
        <p:spPr>
          <a:xfrm>
            <a:off x="457200" y="604434"/>
            <a:ext cx="8229600" cy="813204"/>
          </a:xfrm>
        </p:spPr>
        <p:txBody>
          <a:bodyPr>
            <a:normAutofit fontScale="90000"/>
          </a:bodyPr>
          <a:lstStyle/>
          <a:p>
            <a:r>
              <a:rPr lang="en-US" dirty="0"/>
              <a:t>Massage Therapy:  </a:t>
            </a:r>
            <a:br>
              <a:rPr lang="en-US" dirty="0"/>
            </a:br>
            <a:r>
              <a:rPr lang="en-US" dirty="0"/>
              <a:t>Evidence for chronic pain management</a:t>
            </a:r>
          </a:p>
        </p:txBody>
      </p:sp>
      <p:sp>
        <p:nvSpPr>
          <p:cNvPr id="3" name="Content Placeholder 2">
            <a:extLst>
              <a:ext uri="{FF2B5EF4-FFF2-40B4-BE49-F238E27FC236}">
                <a16:creationId xmlns:a16="http://schemas.microsoft.com/office/drawing/2014/main" xmlns="" id="{320B6ACF-532F-478D-9907-9245A4796645}"/>
              </a:ext>
            </a:extLst>
          </p:cNvPr>
          <p:cNvSpPr>
            <a:spLocks noGrp="1"/>
          </p:cNvSpPr>
          <p:nvPr>
            <p:ph sz="half" idx="1"/>
          </p:nvPr>
        </p:nvSpPr>
        <p:spPr>
          <a:xfrm>
            <a:off x="381000" y="1720312"/>
            <a:ext cx="4051515" cy="4533254"/>
          </a:xfrm>
        </p:spPr>
        <p:txBody>
          <a:bodyPr>
            <a:normAutofit fontScale="47500" lnSpcReduction="20000"/>
          </a:bodyPr>
          <a:lstStyle/>
          <a:p>
            <a:r>
              <a:rPr lang="en-US" sz="5900" dirty="0"/>
              <a:t>Back pain</a:t>
            </a:r>
          </a:p>
          <a:p>
            <a:r>
              <a:rPr lang="en-US" sz="5900" dirty="0"/>
              <a:t>Neck and shoulder pain</a:t>
            </a:r>
          </a:p>
          <a:p>
            <a:r>
              <a:rPr lang="en-US" sz="5900" dirty="0"/>
              <a:t>Headache</a:t>
            </a:r>
          </a:p>
          <a:p>
            <a:r>
              <a:rPr lang="en-US" sz="5900" dirty="0"/>
              <a:t>Carpal Tunnel Syndrome</a:t>
            </a:r>
          </a:p>
          <a:p>
            <a:r>
              <a:rPr lang="en-US" sz="5900" dirty="0"/>
              <a:t>Osteoarthritis</a:t>
            </a:r>
          </a:p>
          <a:p>
            <a:r>
              <a:rPr lang="en-US" sz="5900" dirty="0"/>
              <a:t>Fibromyalgia</a:t>
            </a:r>
          </a:p>
          <a:p>
            <a:r>
              <a:rPr lang="en-US" sz="5900" dirty="0"/>
              <a:t>Hospice</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err="1">
                <a:latin typeface="Arial" panose="020B0604020202020204" pitchFamily="34" charset="0"/>
                <a:cs typeface="Arial" panose="020B0604020202020204" pitchFamily="34" charset="0"/>
              </a:rPr>
              <a:t>Nahin</a:t>
            </a:r>
            <a:r>
              <a:rPr lang="en-US" dirty="0">
                <a:latin typeface="Arial" panose="020B0604020202020204" pitchFamily="34" charset="0"/>
                <a:cs typeface="Arial" panose="020B0604020202020204" pitchFamily="34" charset="0"/>
              </a:rPr>
              <a:t> RL, </a:t>
            </a:r>
            <a:r>
              <a:rPr lang="en-US" dirty="0" err="1">
                <a:latin typeface="Arial" panose="020B0604020202020204" pitchFamily="34" charset="0"/>
                <a:cs typeface="Arial" panose="020B0604020202020204" pitchFamily="34" charset="0"/>
              </a:rPr>
              <a:t>Boineau</a:t>
            </a:r>
            <a:r>
              <a:rPr lang="en-US" dirty="0">
                <a:latin typeface="Arial" panose="020B0604020202020204" pitchFamily="34" charset="0"/>
                <a:cs typeface="Arial" panose="020B0604020202020204" pitchFamily="34" charset="0"/>
              </a:rPr>
              <a:t> R, Khalsa PS, </a:t>
            </a:r>
            <a:r>
              <a:rPr lang="en-US" dirty="0" err="1">
                <a:latin typeface="Arial" panose="020B0604020202020204" pitchFamily="34" charset="0"/>
                <a:cs typeface="Arial" panose="020B0604020202020204" pitchFamily="34" charset="0"/>
              </a:rPr>
              <a:t>Stussman</a:t>
            </a:r>
            <a:r>
              <a:rPr lang="en-US" dirty="0">
                <a:latin typeface="Arial" panose="020B0604020202020204" pitchFamily="34" charset="0"/>
                <a:cs typeface="Arial" panose="020B0604020202020204" pitchFamily="34" charset="0"/>
              </a:rPr>
              <a:t> BJ, Weber WJ. Evidence-Based Evaluation of Complementary Health Approaches for Pain Management in the United States. Mayo Clin Proc. 2016 Sep;91(9):1292-306. </a:t>
            </a:r>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86DF9E83-FF73-4A51-9382-0F51876986DA}"/>
              </a:ext>
            </a:extLst>
          </p:cNvPr>
          <p:cNvSpPr>
            <a:spLocks noGrp="1"/>
          </p:cNvSpPr>
          <p:nvPr>
            <p:ph sz="half" idx="2"/>
          </p:nvPr>
        </p:nvSpPr>
        <p:spPr>
          <a:xfrm>
            <a:off x="4432515" y="1600200"/>
            <a:ext cx="4324027" cy="4525963"/>
          </a:xfrm>
        </p:spPr>
        <p:txBody>
          <a:bodyPr>
            <a:normAutofit fontScale="47500" lnSpcReduction="20000"/>
          </a:bodyPr>
          <a:lstStyle/>
          <a:p>
            <a:endParaRPr lang="en-US" dirty="0"/>
          </a:p>
          <a:p>
            <a:r>
              <a:rPr lang="en-US" sz="5100" dirty="0">
                <a:latin typeface="Arial" panose="020B0604020202020204" pitchFamily="34" charset="0"/>
                <a:cs typeface="Arial" panose="020B0604020202020204" pitchFamily="34" charset="0"/>
              </a:rPr>
              <a:t>47% of persons who pursue massage therapy do so for medical reasons, especially for pain management</a:t>
            </a:r>
          </a:p>
          <a:p>
            <a:r>
              <a:rPr lang="en-US" sz="5100" dirty="0">
                <a:latin typeface="Arial" panose="020B0604020202020204" pitchFamily="34" charset="0"/>
                <a:cs typeface="Arial" panose="020B0604020202020204" pitchFamily="34" charset="0"/>
              </a:rPr>
              <a:t>Massage therapy is recommended by the Joint Commission, American College of Physicians and the Federation of State Medical Boards</a:t>
            </a:r>
          </a:p>
        </p:txBody>
      </p:sp>
      <p:sp>
        <p:nvSpPr>
          <p:cNvPr id="5" name="TextBox 4">
            <a:extLst>
              <a:ext uri="{FF2B5EF4-FFF2-40B4-BE49-F238E27FC236}">
                <a16:creationId xmlns:a16="http://schemas.microsoft.com/office/drawing/2014/main" xmlns="" id="{386CB465-BCF0-43A3-AE07-BCA93D0C424B}"/>
              </a:ext>
            </a:extLst>
          </p:cNvPr>
          <p:cNvSpPr txBox="1"/>
          <p:nvPr/>
        </p:nvSpPr>
        <p:spPr>
          <a:xfrm>
            <a:off x="4572000" y="5145437"/>
            <a:ext cx="4191000" cy="1169551"/>
          </a:xfrm>
          <a:prstGeom prst="rect">
            <a:avLst/>
          </a:prstGeom>
          <a:noFill/>
        </p:spPr>
        <p:txBody>
          <a:bodyPr wrap="square" rtlCol="0">
            <a:spAutoFit/>
          </a:bodyPr>
          <a:lstStyle/>
          <a:p>
            <a:r>
              <a:rPr lang="en-US" sz="1400" u="sng" dirty="0">
                <a:hlinkClick r:id="rId2"/>
              </a:rPr>
              <a:t>https://www.amtamassage.org/opioids?utm_source=%2finfocenter%2fhealthcare_articles-and-associations%2fMassage-Therapy-as-an-Alternative-to-Opioids.html&amp;utm_medium=web&amp;utm_campaign=redirect</a:t>
            </a:r>
            <a:r>
              <a:rPr lang="en-US" sz="1400" dirty="0"/>
              <a:t> </a:t>
            </a:r>
          </a:p>
        </p:txBody>
      </p:sp>
    </p:spTree>
    <p:extLst>
      <p:ext uri="{BB962C8B-B14F-4D97-AF65-F5344CB8AC3E}">
        <p14:creationId xmlns:p14="http://schemas.microsoft.com/office/powerpoint/2010/main" val="2041459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538016" y="573437"/>
            <a:ext cx="3500584" cy="1204257"/>
          </a:xfrm>
          <a:prstGeom prst="rect">
            <a:avLst/>
          </a:prstGeom>
        </p:spPr>
        <p:txBody>
          <a:bodyPr>
            <a:normAutofit fontScale="97500" lnSpcReduction="10000"/>
          </a:bodyPr>
          <a:lstStyle>
            <a:lvl1pPr algn="l" defTabSz="914400" rtl="0" eaLnBrk="1" latinLnBrk="0" hangingPunct="1">
              <a:spcBef>
                <a:spcPct val="0"/>
              </a:spcBef>
              <a:buNone/>
              <a:defRPr sz="4000" kern="1200" cap="none" spc="-100" baseline="0">
                <a:ln>
                  <a:noFill/>
                </a:ln>
                <a:solidFill>
                  <a:srgbClr val="800000"/>
                </a:solidFill>
                <a:effectLst/>
                <a:latin typeface="+mj-lt"/>
                <a:ea typeface="+mj-ea"/>
                <a:cs typeface="+mj-cs"/>
              </a:defRPr>
            </a:lvl1pPr>
          </a:lstStyle>
          <a:p>
            <a:r>
              <a:rPr lang="en-US" dirty="0"/>
              <a:t>Models for pain care delivery</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1086" y="139593"/>
            <a:ext cx="3500584" cy="155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60913" y="1777695"/>
            <a:ext cx="4567067" cy="4675829"/>
          </a:xfrm>
          <a:prstGeom prst="rect">
            <a:avLst/>
          </a:prstGeom>
        </p:spPr>
      </p:pic>
      <p:sp>
        <p:nvSpPr>
          <p:cNvPr id="5" name="Content Placeholder 5"/>
          <p:cNvSpPr txBox="1">
            <a:spLocks/>
          </p:cNvSpPr>
          <p:nvPr/>
        </p:nvSpPr>
        <p:spPr>
          <a:xfrm>
            <a:off x="190971" y="1803055"/>
            <a:ext cx="4255644" cy="4224528"/>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11 articles (10 studies) included</a:t>
            </a:r>
          </a:p>
          <a:p>
            <a:r>
              <a:rPr lang="en-US" dirty="0"/>
              <a:t>Most were RCTS of fair-good quality (3 poor)</a:t>
            </a:r>
          </a:p>
          <a:p>
            <a:r>
              <a:rPr lang="en-US" dirty="0"/>
              <a:t>Most had 12 month follow-up (range 6-18)</a:t>
            </a:r>
          </a:p>
          <a:p>
            <a:r>
              <a:rPr lang="en-US" dirty="0"/>
              <a:t>Most used usual care control</a:t>
            </a:r>
          </a:p>
          <a:p>
            <a:r>
              <a:rPr lang="en-US" dirty="0"/>
              <a:t>Baseline mean pain 5.1-7.7 on 10-point scale</a:t>
            </a:r>
          </a:p>
          <a:p>
            <a:r>
              <a:rPr lang="en-US" dirty="0"/>
              <a:t>9 diverse models of care delivery</a:t>
            </a:r>
          </a:p>
        </p:txBody>
      </p:sp>
      <p:sp>
        <p:nvSpPr>
          <p:cNvPr id="6" name="TextBox 5"/>
          <p:cNvSpPr txBox="1"/>
          <p:nvPr/>
        </p:nvSpPr>
        <p:spPr>
          <a:xfrm>
            <a:off x="190972" y="5300420"/>
            <a:ext cx="4369942" cy="1354217"/>
          </a:xfrm>
          <a:prstGeom prst="rect">
            <a:avLst/>
          </a:prstGeom>
          <a:noFill/>
        </p:spPr>
        <p:txBody>
          <a:bodyPr wrap="square" rtlCol="0">
            <a:spAutoFit/>
          </a:bodyPr>
          <a:lstStyle/>
          <a:p>
            <a:r>
              <a:rPr lang="en-US" sz="1600" dirty="0"/>
              <a:t>Peterson K, et al. (2017). Evidence Brief: Effectiveness of Models Used to Deliver Multimodal Care for Chronic Musculoskeletal Pain. VA ESP Project #09-199. </a:t>
            </a:r>
          </a:p>
          <a:p>
            <a:endParaRPr lang="en-US" dirty="0"/>
          </a:p>
        </p:txBody>
      </p:sp>
    </p:spTree>
    <p:extLst>
      <p:ext uri="{BB962C8B-B14F-4D97-AF65-F5344CB8AC3E}">
        <p14:creationId xmlns:p14="http://schemas.microsoft.com/office/powerpoint/2010/main" val="161228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34610"/>
          </a:xfrm>
        </p:spPr>
        <p:txBody>
          <a:bodyPr>
            <a:normAutofit/>
          </a:bodyPr>
          <a:lstStyle/>
          <a:p>
            <a:pPr algn="ctr"/>
            <a:r>
              <a:rPr lang="en-US" dirty="0"/>
              <a:t>Federal Pain Research Strategy</a:t>
            </a:r>
            <a:br>
              <a:rPr lang="en-US" dirty="0"/>
            </a:br>
            <a:r>
              <a:rPr lang="en-US" sz="1800" dirty="0">
                <a:hlinkClick r:id="rId3"/>
              </a:rPr>
              <a:t>https://iprcc.nih.gov/FPRS/FPRS.htm</a:t>
            </a:r>
            <a:r>
              <a:rPr lang="en-US" dirty="0"/>
              <a:t/>
            </a:r>
            <a:br>
              <a:rPr lang="en-US" dirty="0"/>
            </a:br>
            <a:endParaRPr lang="en-US" dirty="0"/>
          </a:p>
        </p:txBody>
      </p:sp>
      <p:sp>
        <p:nvSpPr>
          <p:cNvPr id="3" name="Rectangle 2"/>
          <p:cNvSpPr/>
          <p:nvPr/>
        </p:nvSpPr>
        <p:spPr>
          <a:xfrm>
            <a:off x="457200" y="1524000"/>
            <a:ext cx="8229600" cy="4459682"/>
          </a:xfrm>
          <a:prstGeom prst="rect">
            <a:avLst/>
          </a:prstGeom>
        </p:spPr>
        <p:txBody>
          <a:bodyPr wrap="square">
            <a:spAutoFit/>
          </a:bodyPr>
          <a:lstStyle/>
          <a:p>
            <a:pPr>
              <a:lnSpc>
                <a:spcPct val="80000"/>
              </a:lnSpc>
              <a:spcBef>
                <a:spcPct val="20000"/>
              </a:spcBef>
            </a:pPr>
            <a:r>
              <a:rPr lang="en-US" sz="2700" b="1" dirty="0"/>
              <a:t>Cross cutting priority:  EFFECTIVE MODELS OF CARE DELIVERY FOR PAIN MANAGEMENT</a:t>
            </a:r>
          </a:p>
          <a:p>
            <a:pPr>
              <a:lnSpc>
                <a:spcPct val="80000"/>
              </a:lnSpc>
              <a:spcBef>
                <a:spcPct val="20000"/>
              </a:spcBef>
            </a:pPr>
            <a:r>
              <a:rPr lang="en-US" sz="2700" b="1" dirty="0"/>
              <a:t>Statement of the Problem: </a:t>
            </a:r>
            <a:r>
              <a:rPr lang="en-US" sz="2800" b="1" i="1" dirty="0"/>
              <a:t>Despite the significant burden of pain, effective programs, services, and interventions are not always accessible, available, or utilized. </a:t>
            </a:r>
          </a:p>
          <a:p>
            <a:pPr>
              <a:lnSpc>
                <a:spcPct val="80000"/>
              </a:lnSpc>
              <a:spcBef>
                <a:spcPct val="20000"/>
              </a:spcBef>
            </a:pPr>
            <a:r>
              <a:rPr lang="en-US" sz="2700" b="1" dirty="0"/>
              <a:t>Recommendation: </a:t>
            </a:r>
            <a:r>
              <a:rPr lang="en-US" sz="2700" b="1" i="1" dirty="0"/>
              <a:t>Develop, Evaluate, Improve Models of Pain Care. </a:t>
            </a:r>
          </a:p>
          <a:p>
            <a:pPr marL="742950" lvl="1" indent="-285750">
              <a:lnSpc>
                <a:spcPct val="80000"/>
              </a:lnSpc>
              <a:spcBef>
                <a:spcPct val="20000"/>
              </a:spcBef>
              <a:buFont typeface="Arial" panose="020B0604020202020204" pitchFamily="34" charset="0"/>
              <a:buChar char="–"/>
            </a:pPr>
            <a:r>
              <a:rPr lang="en-US" sz="2200" dirty="0"/>
              <a:t>Research is needed to develop new or improve current models of primary, secondary, tertiary care to improve pain management along the continuum of the pain experience.</a:t>
            </a:r>
          </a:p>
          <a:p>
            <a:pPr marL="742950" lvl="1" indent="-285750">
              <a:lnSpc>
                <a:spcPct val="80000"/>
              </a:lnSpc>
              <a:spcBef>
                <a:spcPct val="20000"/>
              </a:spcBef>
              <a:buFont typeface="Arial" panose="020B0604020202020204" pitchFamily="34" charset="0"/>
              <a:buChar char="–"/>
            </a:pPr>
            <a:r>
              <a:rPr lang="en-US" sz="2200" dirty="0"/>
              <a:t>Research should include studies on models of integrated care, team care delivery, and reimbursement innovations. </a:t>
            </a:r>
          </a:p>
        </p:txBody>
      </p:sp>
    </p:spTree>
    <p:extLst>
      <p:ext uri="{BB962C8B-B14F-4D97-AF65-F5344CB8AC3E}">
        <p14:creationId xmlns:p14="http://schemas.microsoft.com/office/powerpoint/2010/main" val="250901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Gap between evidence and practice</a:t>
            </a:r>
          </a:p>
        </p:txBody>
      </p:sp>
      <p:sp>
        <p:nvSpPr>
          <p:cNvPr id="3" name="Content Placeholder 2"/>
          <p:cNvSpPr>
            <a:spLocks noGrp="1"/>
          </p:cNvSpPr>
          <p:nvPr>
            <p:ph idx="1"/>
          </p:nvPr>
        </p:nvSpPr>
        <p:spPr/>
        <p:txBody>
          <a:bodyPr/>
          <a:lstStyle/>
          <a:p>
            <a:r>
              <a:rPr lang="en-US" sz="2400" dirty="0"/>
              <a:t>Growing evidence to support integrated, coordinated, multimodal and interdisciplinary models of pain care that support patient activation and pain self-management</a:t>
            </a:r>
          </a:p>
          <a:p>
            <a:pPr marL="0" indent="0">
              <a:buNone/>
            </a:pPr>
            <a:r>
              <a:rPr lang="en-US" dirty="0"/>
              <a:t> </a:t>
            </a:r>
          </a:p>
          <a:p>
            <a:r>
              <a:rPr lang="en-US" sz="2400" dirty="0"/>
              <a:t>Significant organizational/systems, provider and patient-level barriers to timely and equitable access to these approaches</a:t>
            </a:r>
          </a:p>
          <a:p>
            <a:endParaRPr lang="en-US" dirty="0"/>
          </a:p>
          <a:p>
            <a:r>
              <a:rPr lang="en-US" sz="2400" dirty="0"/>
              <a:t>Veteran and military health systems are ideally positioned to address this gap</a:t>
            </a:r>
          </a:p>
          <a:p>
            <a:endParaRPr lang="en-US" dirty="0"/>
          </a:p>
        </p:txBody>
      </p:sp>
      <p:sp>
        <p:nvSpPr>
          <p:cNvPr id="4" name="Down Arrow 3"/>
          <p:cNvSpPr/>
          <p:nvPr/>
        </p:nvSpPr>
        <p:spPr>
          <a:xfrm>
            <a:off x="4114800" y="2896738"/>
            <a:ext cx="484632" cy="5322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4114800" y="4189862"/>
            <a:ext cx="484632"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7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46"/>
            <a:ext cx="8229600" cy="1119753"/>
          </a:xfrm>
        </p:spPr>
        <p:txBody>
          <a:bodyPr>
            <a:normAutofit fontScale="90000"/>
          </a:bodyPr>
          <a:lstStyle/>
          <a:p>
            <a:pPr algn="ctr"/>
            <a:r>
              <a:rPr lang="en-US" sz="4000" dirty="0"/>
              <a:t>Pain as a public health problem:</a:t>
            </a:r>
            <a:r>
              <a:rPr lang="en-US" sz="3600" dirty="0"/>
              <a:t/>
            </a:r>
            <a:br>
              <a:rPr lang="en-US" sz="3600" dirty="0"/>
            </a:br>
            <a:r>
              <a:rPr lang="en-US" sz="3600" dirty="0"/>
              <a:t>Military Service Members and Veterans</a:t>
            </a:r>
          </a:p>
        </p:txBody>
      </p:sp>
      <p:sp>
        <p:nvSpPr>
          <p:cNvPr id="3" name="Content Placeholder 2"/>
          <p:cNvSpPr>
            <a:spLocks noGrp="1"/>
          </p:cNvSpPr>
          <p:nvPr>
            <p:ph idx="1"/>
          </p:nvPr>
        </p:nvSpPr>
        <p:spPr>
          <a:xfrm>
            <a:off x="457200" y="1844298"/>
            <a:ext cx="8229600" cy="4417017"/>
          </a:xfrm>
        </p:spPr>
        <p:txBody>
          <a:bodyPr>
            <a:normAutofit lnSpcReduction="10000"/>
          </a:bodyPr>
          <a:lstStyle/>
          <a:p>
            <a:pPr>
              <a:buClr>
                <a:schemeClr val="tx1"/>
              </a:buClr>
            </a:pPr>
            <a:r>
              <a:rPr lang="en-US" sz="2600" dirty="0"/>
              <a:t>Approximately 45% of active duty military service members report pain </a:t>
            </a:r>
            <a:r>
              <a:rPr lang="en-US" sz="1600" dirty="0"/>
              <a:t>(</a:t>
            </a:r>
            <a:r>
              <a:rPr lang="en-US" sz="1600" dirty="0" err="1"/>
              <a:t>Toblin</a:t>
            </a:r>
            <a:r>
              <a:rPr lang="en-US" sz="1600" dirty="0"/>
              <a:t> et al, 2014)</a:t>
            </a:r>
          </a:p>
          <a:p>
            <a:pPr>
              <a:buClr>
                <a:schemeClr val="tx1"/>
              </a:buClr>
            </a:pPr>
            <a:r>
              <a:rPr lang="en-US" sz="2600" dirty="0"/>
              <a:t>50-75% of US military Veterans experience persistent  pain </a:t>
            </a:r>
            <a:r>
              <a:rPr lang="en-US" sz="1600" dirty="0"/>
              <a:t>(Kerns et al., 2003; Haskell et al., 2006; </a:t>
            </a:r>
            <a:r>
              <a:rPr lang="en-US" sz="1600" dirty="0" err="1"/>
              <a:t>Nahin</a:t>
            </a:r>
            <a:r>
              <a:rPr lang="en-US" sz="1600" dirty="0"/>
              <a:t>, 2017)</a:t>
            </a:r>
          </a:p>
          <a:p>
            <a:pPr>
              <a:lnSpc>
                <a:spcPct val="90000"/>
              </a:lnSpc>
              <a:buClr>
                <a:schemeClr val="tx1"/>
              </a:buClr>
            </a:pPr>
            <a:r>
              <a:rPr lang="en-US" sz="2600" dirty="0"/>
              <a:t>Veterans with pain, compared to non-Veterans with pain, report more severe pain</a:t>
            </a:r>
            <a:r>
              <a:rPr lang="en-US" sz="2000" dirty="0"/>
              <a:t> </a:t>
            </a:r>
            <a:r>
              <a:rPr lang="en-US" sz="1600" dirty="0"/>
              <a:t>(</a:t>
            </a:r>
            <a:r>
              <a:rPr lang="en-US" sz="1600" dirty="0" err="1"/>
              <a:t>Nahin</a:t>
            </a:r>
            <a:r>
              <a:rPr lang="en-US" sz="1600" dirty="0"/>
              <a:t>, 2017)</a:t>
            </a:r>
          </a:p>
          <a:p>
            <a:r>
              <a:rPr lang="en-US" sz="2600" dirty="0"/>
              <a:t>The proportion of Veterans in care in VHA with painful musculoskeletal conditions is steadily increasing over time </a:t>
            </a:r>
            <a:r>
              <a:rPr lang="en-US" sz="1600" dirty="0"/>
              <a:t>(Goulet et al., 2016)</a:t>
            </a:r>
          </a:p>
          <a:p>
            <a:r>
              <a:rPr lang="en-US" sz="2600" dirty="0"/>
              <a:t>Pain is among the most costly disorders treated in VHA settings </a:t>
            </a:r>
            <a:r>
              <a:rPr lang="en-US" sz="1600" dirty="0"/>
              <a:t>(Yu et al., 2003)</a:t>
            </a:r>
          </a:p>
          <a:p>
            <a:endParaRPr lang="en-US" dirty="0"/>
          </a:p>
        </p:txBody>
      </p:sp>
    </p:spTree>
    <p:extLst>
      <p:ext uri="{BB962C8B-B14F-4D97-AF65-F5344CB8AC3E}">
        <p14:creationId xmlns:p14="http://schemas.microsoft.com/office/powerpoint/2010/main" val="370981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pPr algn="ctr"/>
            <a:r>
              <a:rPr lang="en-US" sz="3200" dirty="0"/>
              <a:t/>
            </a:r>
            <a:br>
              <a:rPr lang="en-US" sz="3200" dirty="0"/>
            </a:br>
            <a:r>
              <a:rPr lang="en-US" sz="3200" dirty="0"/>
              <a:t/>
            </a:r>
            <a:br>
              <a:rPr lang="en-US" sz="3200" dirty="0"/>
            </a:br>
            <a:r>
              <a:rPr lang="en-US" sz="3200" dirty="0"/>
              <a:t>Pain Management is a high priority for the Departments of Health and Human Services (HHS), Defense (DoD) and Veterans Affairs (VA)</a:t>
            </a:r>
          </a:p>
        </p:txBody>
      </p:sp>
      <p:sp>
        <p:nvSpPr>
          <p:cNvPr id="3" name="Content Placeholder 2"/>
          <p:cNvSpPr>
            <a:spLocks noGrp="1"/>
          </p:cNvSpPr>
          <p:nvPr>
            <p:ph sz="half" idx="1"/>
          </p:nvPr>
        </p:nvSpPr>
        <p:spPr>
          <a:xfrm>
            <a:off x="588936" y="2340244"/>
            <a:ext cx="3906864" cy="3785919"/>
          </a:xfrm>
        </p:spPr>
        <p:txBody>
          <a:bodyPr>
            <a:normAutofit fontScale="77500" lnSpcReduction="20000"/>
          </a:bodyPr>
          <a:lstStyle/>
          <a:p>
            <a:r>
              <a:rPr lang="en-US" sz="2800" dirty="0"/>
              <a:t>VA launched its National Pain Management Strategy in 1998</a:t>
            </a:r>
          </a:p>
          <a:p>
            <a:r>
              <a:rPr lang="en-US" sz="2800" dirty="0"/>
              <a:t>Army Surgeon General’s Pain Management Task Force Report published in 2010 </a:t>
            </a:r>
          </a:p>
          <a:p>
            <a:r>
              <a:rPr lang="en-US" sz="2800" dirty="0"/>
              <a:t>National Center for Complementary and Integrative Health (NCCIH) Council Working Group Report on  “Strengthening collaborations with the DoD and VA” published in 2015</a:t>
            </a:r>
          </a:p>
          <a:p>
            <a:endParaRPr lang="en-US" sz="3000" dirty="0"/>
          </a:p>
        </p:txBody>
      </p:sp>
      <p:pic>
        <p:nvPicPr>
          <p:cNvPr id="5" name="Content Placeholder 4">
            <a:extLst>
              <a:ext uri="{FF2B5EF4-FFF2-40B4-BE49-F238E27FC236}">
                <a16:creationId xmlns:a16="http://schemas.microsoft.com/office/drawing/2014/main" xmlns="" id="{BFC95765-E899-4C40-B5C3-206AFED45440}"/>
              </a:ext>
            </a:extLst>
          </p:cNvPr>
          <p:cNvPicPr>
            <a:picLocks noGrp="1" noChangeAspect="1"/>
          </p:cNvPicPr>
          <p:nvPr>
            <p:ph sz="half" idx="2"/>
          </p:nvPr>
        </p:nvPicPr>
        <p:blipFill rotWithShape="1">
          <a:blip r:embed="rId2"/>
          <a:srcRect l="33750" t="12632" r="34375" b="2943"/>
          <a:stretch/>
        </p:blipFill>
        <p:spPr>
          <a:xfrm>
            <a:off x="5191932" y="2340244"/>
            <a:ext cx="3130658" cy="3832414"/>
          </a:xfrm>
          <a:prstGeom prst="rect">
            <a:avLst/>
          </a:prstGeom>
        </p:spPr>
      </p:pic>
    </p:spTree>
    <p:extLst>
      <p:ext uri="{BB962C8B-B14F-4D97-AF65-F5344CB8AC3E}">
        <p14:creationId xmlns:p14="http://schemas.microsoft.com/office/powerpoint/2010/main" val="339897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FE7B0-62F6-4871-9FB8-881233C00BDA}"/>
              </a:ext>
            </a:extLst>
          </p:cNvPr>
          <p:cNvSpPr>
            <a:spLocks noGrp="1"/>
          </p:cNvSpPr>
          <p:nvPr>
            <p:ph type="title"/>
          </p:nvPr>
        </p:nvSpPr>
        <p:spPr>
          <a:xfrm>
            <a:off x="434663" y="712923"/>
            <a:ext cx="5109693" cy="774914"/>
          </a:xfrm>
        </p:spPr>
        <p:txBody>
          <a:bodyPr>
            <a:normAutofit fontScale="90000"/>
          </a:bodyPr>
          <a:lstStyle/>
          <a:p>
            <a:r>
              <a:rPr lang="en-US" sz="2700" dirty="0"/>
              <a:t>NIH-DoD-VA Pain Management Collaboratory</a:t>
            </a:r>
          </a:p>
        </p:txBody>
      </p:sp>
      <p:sp>
        <p:nvSpPr>
          <p:cNvPr id="3" name="Content Placeholder 2">
            <a:extLst>
              <a:ext uri="{FF2B5EF4-FFF2-40B4-BE49-F238E27FC236}">
                <a16:creationId xmlns:a16="http://schemas.microsoft.com/office/drawing/2014/main" xmlns="" id="{D6EAECE3-E38C-4D3F-86FD-6B5CBD671FCF}"/>
              </a:ext>
            </a:extLst>
          </p:cNvPr>
          <p:cNvSpPr>
            <a:spLocks noGrp="1"/>
          </p:cNvSpPr>
          <p:nvPr>
            <p:ph idx="1"/>
          </p:nvPr>
        </p:nvSpPr>
        <p:spPr>
          <a:xfrm>
            <a:off x="399971" y="1363851"/>
            <a:ext cx="8152326" cy="5145437"/>
          </a:xfrm>
        </p:spPr>
        <p:txBody>
          <a:bodyPr>
            <a:normAutofit fontScale="25000" lnSpcReduction="20000"/>
          </a:bodyPr>
          <a:lstStyle/>
          <a:p>
            <a:pPr marL="0" indent="0">
              <a:buNone/>
            </a:pPr>
            <a:endParaRPr lang="en-US" sz="1800" dirty="0"/>
          </a:p>
          <a:p>
            <a:pPr marL="0" indent="0">
              <a:buNone/>
            </a:pPr>
            <a:r>
              <a:rPr lang="en-US" sz="6400" dirty="0"/>
              <a:t>$81 Million investment over six years</a:t>
            </a:r>
          </a:p>
          <a:p>
            <a:pPr marL="0" indent="0">
              <a:buNone/>
            </a:pPr>
            <a:r>
              <a:rPr lang="en-US" sz="6400" dirty="0"/>
              <a:t>Sponsors:</a:t>
            </a:r>
          </a:p>
          <a:p>
            <a:r>
              <a:rPr lang="en-US" sz="6400" b="1" dirty="0"/>
              <a:t>NIH:  </a:t>
            </a:r>
            <a:r>
              <a:rPr lang="en-US" sz="6400" dirty="0"/>
              <a:t>National Center for Complementary and Integrative Health, National Institute for Neurological Disorders and Stroke, National Institute of Drug Abuse, National Institute of Alcohol Abuse and Alcoholism, National Institute of Child Health and Human Development, National Institute of Nursing Research, Office of Behavioral and Social Sciences Research, Office of Research on Women’s Health </a:t>
            </a:r>
          </a:p>
          <a:p>
            <a:r>
              <a:rPr lang="en-US" sz="6400" b="1" dirty="0"/>
              <a:t>DoD: </a:t>
            </a:r>
            <a:r>
              <a:rPr lang="en-US" sz="6400" dirty="0"/>
              <a:t>Clinical Rehabilitative Medicine Research Program, Military Operational Medicine Research Program </a:t>
            </a:r>
          </a:p>
          <a:p>
            <a:r>
              <a:rPr lang="en-US" sz="6400" b="1" dirty="0"/>
              <a:t>VA:</a:t>
            </a:r>
            <a:r>
              <a:rPr lang="en-US" sz="6400" dirty="0"/>
              <a:t> Health Services Research &amp; Development Service, Office of Research and Development </a:t>
            </a:r>
          </a:p>
          <a:p>
            <a:pPr marL="0" indent="0">
              <a:buNone/>
            </a:pPr>
            <a:r>
              <a:rPr lang="en-US" sz="6400" dirty="0"/>
              <a:t>Key objectives:</a:t>
            </a:r>
          </a:p>
          <a:p>
            <a:r>
              <a:rPr lang="en-US" sz="6400" dirty="0"/>
              <a:t>Support investigators to do the necessary planning and pilot testing to demonstrate that they can effectively implement the proposed pragmatic trial</a:t>
            </a:r>
          </a:p>
          <a:p>
            <a:r>
              <a:rPr lang="en-US" sz="6400" dirty="0"/>
              <a:t>Conduct pragmatic clinical trials to evaluate whether non-pharmacological approaches to pain management are effective when delivered in the setting of the Veterans and/or military health care systems (VA and MHS)</a:t>
            </a:r>
          </a:p>
          <a:p>
            <a:pPr lvl="1"/>
            <a:r>
              <a:rPr lang="en-US" sz="6400" dirty="0"/>
              <a:t>Why pragmatic studies?</a:t>
            </a:r>
          </a:p>
          <a:p>
            <a:pPr lvl="2"/>
            <a:r>
              <a:rPr lang="en-US" sz="6400" dirty="0"/>
              <a:t>Emphasizes generalizability of results and protect rigor</a:t>
            </a:r>
          </a:p>
          <a:p>
            <a:pPr lvl="2"/>
            <a:r>
              <a:rPr lang="en-US" sz="6400" dirty="0"/>
              <a:t>Answer questions that inform VA and MHS about what services to make available to patients with pain throughout their systems</a:t>
            </a:r>
          </a:p>
          <a:p>
            <a:pPr lvl="2"/>
            <a:r>
              <a:rPr lang="en-US" sz="6400" dirty="0"/>
              <a:t>Results may inform other health care systems about nonpharmacological treatments for pain management</a:t>
            </a:r>
          </a:p>
          <a:p>
            <a:endParaRPr lang="en-US" dirty="0"/>
          </a:p>
        </p:txBody>
      </p:sp>
      <p:pic>
        <p:nvPicPr>
          <p:cNvPr id="4" name="Picture 3" descr="T:\U24 - Pain Management - PMC3 - NCCIH\PMC3 Logos\2-pmc_02.jpg">
            <a:extLst>
              <a:ext uri="{FF2B5EF4-FFF2-40B4-BE49-F238E27FC236}">
                <a16:creationId xmlns:a16="http://schemas.microsoft.com/office/drawing/2014/main" xmlns="" id="{15D3107C-42D0-4E32-B2ED-491300F415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9974" y="857251"/>
            <a:ext cx="3889364" cy="1080037"/>
          </a:xfrm>
          <a:prstGeom prst="rect">
            <a:avLst/>
          </a:prstGeom>
          <a:noFill/>
          <a:ln>
            <a:noFill/>
          </a:ln>
        </p:spPr>
      </p:pic>
    </p:spTree>
    <p:extLst>
      <p:ext uri="{BB962C8B-B14F-4D97-AF65-F5344CB8AC3E}">
        <p14:creationId xmlns:p14="http://schemas.microsoft.com/office/powerpoint/2010/main" val="383452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369314" y="1085850"/>
            <a:ext cx="6400800" cy="571500"/>
          </a:xfrm>
        </p:spPr>
        <p:txBody>
          <a:bodyPr>
            <a:normAutofit fontScale="90000"/>
          </a:bodyPr>
          <a:lstStyle/>
          <a:p>
            <a:pPr algn="ctr"/>
            <a:r>
              <a:rPr lang="en-US" dirty="0"/>
              <a:t>Public health perspective</a:t>
            </a:r>
          </a:p>
        </p:txBody>
      </p:sp>
      <p:pic>
        <p:nvPicPr>
          <p:cNvPr id="4" name="Content Placeholder 3" descr="R02003 relieving pain final"/>
          <p:cNvPicPr>
            <a:picLocks noGrp="1" noChangeAspect="1" noChangeArrowheads="1"/>
          </p:cNvPicPr>
          <p:nvPr>
            <p:ph idx="1"/>
          </p:nvPr>
        </p:nvPicPr>
        <p:blipFill>
          <a:blip r:embed="rId3" cstate="print"/>
          <a:stretch>
            <a:fillRect/>
          </a:stretch>
        </p:blipFill>
        <p:spPr bwMode="auto">
          <a:xfrm>
            <a:off x="1771650" y="2114551"/>
            <a:ext cx="2476631" cy="3396049"/>
          </a:xfrm>
          <a:prstGeom prst="rect">
            <a:avLst/>
          </a:prstGeom>
          <a:noFill/>
          <a:ln w="9525">
            <a:noFill/>
            <a:miter lim="800000"/>
            <a:headEnd/>
            <a:tailEnd/>
          </a:ln>
        </p:spPr>
      </p:pic>
      <p:sp>
        <p:nvSpPr>
          <p:cNvPr id="20" name="TextBox 19"/>
          <p:cNvSpPr txBox="1"/>
          <p:nvPr/>
        </p:nvSpPr>
        <p:spPr>
          <a:xfrm>
            <a:off x="1600201" y="5600700"/>
            <a:ext cx="6286500" cy="300082"/>
          </a:xfrm>
          <a:prstGeom prst="rect">
            <a:avLst/>
          </a:prstGeom>
          <a:noFill/>
        </p:spPr>
        <p:txBody>
          <a:bodyPr wrap="square" rtlCol="0">
            <a:spAutoFit/>
          </a:bodyPr>
          <a:lstStyle/>
          <a:p>
            <a:endParaRPr lang="en-US" sz="1350" dirty="0"/>
          </a:p>
        </p:txBody>
      </p:sp>
      <p:pic>
        <p:nvPicPr>
          <p:cNvPr id="22"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452" y="2171700"/>
            <a:ext cx="2571749" cy="3295398"/>
          </a:xfrm>
          <a:prstGeom prst="rect">
            <a:avLst/>
          </a:prstGeom>
        </p:spPr>
      </p:pic>
    </p:spTree>
    <p:extLst>
      <p:ext uri="{BB962C8B-B14F-4D97-AF65-F5344CB8AC3E}">
        <p14:creationId xmlns:p14="http://schemas.microsoft.com/office/powerpoint/2010/main" val="2101487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4A5A04-F228-4CCB-9635-FFB23885E9B8}"/>
              </a:ext>
            </a:extLst>
          </p:cNvPr>
          <p:cNvSpPr>
            <a:spLocks noGrp="1"/>
          </p:cNvSpPr>
          <p:nvPr>
            <p:ph type="title"/>
          </p:nvPr>
        </p:nvSpPr>
        <p:spPr>
          <a:xfrm>
            <a:off x="511444" y="588936"/>
            <a:ext cx="8184881" cy="1007389"/>
          </a:xfrm>
        </p:spPr>
        <p:txBody>
          <a:bodyPr>
            <a:noAutofit/>
          </a:bodyPr>
          <a:lstStyle/>
          <a:p>
            <a:r>
              <a:rPr lang="en-US" sz="3000" dirty="0"/>
              <a:t>Pragmatic Clinical Trials</a:t>
            </a:r>
          </a:p>
        </p:txBody>
      </p:sp>
      <p:sp>
        <p:nvSpPr>
          <p:cNvPr id="3" name="Content Placeholder 2">
            <a:extLst>
              <a:ext uri="{FF2B5EF4-FFF2-40B4-BE49-F238E27FC236}">
                <a16:creationId xmlns:a16="http://schemas.microsoft.com/office/drawing/2014/main" xmlns="" id="{61F03111-4B48-4EB5-A948-51A0D0F3D821}"/>
              </a:ext>
            </a:extLst>
          </p:cNvPr>
          <p:cNvSpPr>
            <a:spLocks noGrp="1"/>
          </p:cNvSpPr>
          <p:nvPr>
            <p:ph idx="1"/>
          </p:nvPr>
        </p:nvSpPr>
        <p:spPr>
          <a:xfrm>
            <a:off x="262074" y="1596325"/>
            <a:ext cx="8434252" cy="4463511"/>
          </a:xfrm>
        </p:spPr>
        <p:txBody>
          <a:bodyPr>
            <a:normAutofit/>
          </a:bodyPr>
          <a:lstStyle/>
          <a:p>
            <a:pPr>
              <a:spcBef>
                <a:spcPts val="900"/>
              </a:spcBef>
            </a:pPr>
            <a:r>
              <a:rPr lang="en-US" sz="2400" dirty="0">
                <a:solidFill>
                  <a:srgbClr val="0B1523"/>
                </a:solidFill>
              </a:rPr>
              <a:t>Phased cooperative agreement research applications to conduct large-scale, pragmatic clinical trials</a:t>
            </a:r>
          </a:p>
          <a:p>
            <a:pPr lvl="1">
              <a:spcBef>
                <a:spcPts val="900"/>
              </a:spcBef>
            </a:pPr>
            <a:r>
              <a:rPr lang="en-US" sz="2400" dirty="0">
                <a:solidFill>
                  <a:srgbClr val="0B1523"/>
                </a:solidFill>
              </a:rPr>
              <a:t>2 year planning phase</a:t>
            </a:r>
          </a:p>
          <a:p>
            <a:pPr lvl="1">
              <a:spcBef>
                <a:spcPts val="900"/>
              </a:spcBef>
            </a:pPr>
            <a:r>
              <a:rPr lang="en-US" sz="2400" dirty="0">
                <a:solidFill>
                  <a:srgbClr val="0B1523"/>
                </a:solidFill>
              </a:rPr>
              <a:t>2 to 4 year implementation phase </a:t>
            </a:r>
          </a:p>
          <a:p>
            <a:pPr lvl="1">
              <a:spcBef>
                <a:spcPts val="900"/>
              </a:spcBef>
            </a:pPr>
            <a:r>
              <a:rPr lang="en-US" sz="2400" dirty="0">
                <a:solidFill>
                  <a:srgbClr val="0B1523"/>
                </a:solidFill>
              </a:rPr>
              <a:t>Transition to the implementation phase dependent upon completing milestones in the planning phase </a:t>
            </a:r>
          </a:p>
          <a:p>
            <a:pPr lvl="1">
              <a:spcBef>
                <a:spcPts val="900"/>
              </a:spcBef>
            </a:pPr>
            <a:r>
              <a:rPr lang="en-US" sz="2400" dirty="0">
                <a:solidFill>
                  <a:srgbClr val="0B1523"/>
                </a:solidFill>
              </a:rPr>
              <a:t>During the implementation phase, the Pragmatic Clinical Trial teams will  work with their respective funding agency, and the PMC Coordinating Center coordinate resource needs and monitor progress</a:t>
            </a:r>
          </a:p>
          <a:p>
            <a:pPr lvl="1">
              <a:spcBef>
                <a:spcPts val="900"/>
              </a:spcBef>
            </a:pPr>
            <a:endParaRPr lang="en-US" sz="2400" dirty="0">
              <a:solidFill>
                <a:srgbClr val="0B1523"/>
              </a:solidFill>
            </a:endParaRPr>
          </a:p>
          <a:p>
            <a:pPr lvl="1">
              <a:spcBef>
                <a:spcPts val="900"/>
              </a:spcBef>
            </a:pPr>
            <a:endParaRPr lang="en-US" sz="2026" dirty="0">
              <a:solidFill>
                <a:srgbClr val="0B1523"/>
              </a:solidFill>
            </a:endParaRPr>
          </a:p>
          <a:p>
            <a:pPr marL="0" indent="0">
              <a:buNone/>
            </a:pPr>
            <a:endParaRPr lang="en-US" sz="2700" u="sng" dirty="0">
              <a:solidFill>
                <a:srgbClr val="0B1523"/>
              </a:solidFill>
              <a:hlinkClick r:id="rId3"/>
            </a:endParaRPr>
          </a:p>
          <a:p>
            <a:pPr marL="0" indent="0">
              <a:buNone/>
            </a:pPr>
            <a:endParaRPr lang="en-US" sz="2700" u="sng" dirty="0">
              <a:solidFill>
                <a:srgbClr val="0B1523"/>
              </a:solidFill>
              <a:hlinkClick r:id="rId3"/>
            </a:endParaRPr>
          </a:p>
        </p:txBody>
      </p:sp>
    </p:spTree>
    <p:extLst>
      <p:ext uri="{BB962C8B-B14F-4D97-AF65-F5344CB8AC3E}">
        <p14:creationId xmlns:p14="http://schemas.microsoft.com/office/powerpoint/2010/main" val="3406763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Outcomes</a:t>
            </a:r>
          </a:p>
        </p:txBody>
      </p:sp>
      <p:sp>
        <p:nvSpPr>
          <p:cNvPr id="3" name="Content Placeholder 2"/>
          <p:cNvSpPr>
            <a:spLocks noGrp="1"/>
          </p:cNvSpPr>
          <p:nvPr>
            <p:ph idx="1"/>
          </p:nvPr>
        </p:nvSpPr>
        <p:spPr/>
        <p:txBody>
          <a:bodyPr>
            <a:normAutofit/>
          </a:bodyPr>
          <a:lstStyle/>
          <a:p>
            <a:r>
              <a:rPr lang="en-US" sz="2800" dirty="0"/>
              <a:t>Primary: pain and pain reduction, ability to function in daily life, quality of life, and medication usage/reduction/discontinuation.</a:t>
            </a:r>
          </a:p>
          <a:p>
            <a:r>
              <a:rPr lang="en-US" sz="2800" dirty="0"/>
              <a:t>Secondary: assessing comorbid conditions or those co-occurring with high frequency in this population </a:t>
            </a:r>
          </a:p>
        </p:txBody>
      </p:sp>
    </p:spTree>
    <p:extLst>
      <p:ext uri="{BB962C8B-B14F-4D97-AF65-F5344CB8AC3E}">
        <p14:creationId xmlns:p14="http://schemas.microsoft.com/office/powerpoint/2010/main" val="416903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3C107-9E42-4E44-BC3B-EC399F2F8814}"/>
              </a:ext>
            </a:extLst>
          </p:cNvPr>
          <p:cNvSpPr>
            <a:spLocks noGrp="1"/>
          </p:cNvSpPr>
          <p:nvPr>
            <p:ph type="title"/>
          </p:nvPr>
        </p:nvSpPr>
        <p:spPr>
          <a:xfrm>
            <a:off x="236150" y="557939"/>
            <a:ext cx="8475192" cy="580382"/>
          </a:xfrm>
        </p:spPr>
        <p:txBody>
          <a:bodyPr>
            <a:normAutofit/>
          </a:bodyPr>
          <a:lstStyle/>
          <a:p>
            <a:r>
              <a:rPr lang="en-US" sz="3000" dirty="0"/>
              <a:t>Pragmatic Clinical Trials - NIH</a:t>
            </a:r>
          </a:p>
        </p:txBody>
      </p:sp>
      <p:sp>
        <p:nvSpPr>
          <p:cNvPr id="3" name="Content Placeholder 2">
            <a:extLst>
              <a:ext uri="{FF2B5EF4-FFF2-40B4-BE49-F238E27FC236}">
                <a16:creationId xmlns:a16="http://schemas.microsoft.com/office/drawing/2014/main" xmlns="" id="{AA134FDC-AEB7-492D-9A86-F0D266E29787}"/>
              </a:ext>
            </a:extLst>
          </p:cNvPr>
          <p:cNvSpPr>
            <a:spLocks noGrp="1"/>
          </p:cNvSpPr>
          <p:nvPr>
            <p:ph idx="1"/>
          </p:nvPr>
        </p:nvSpPr>
        <p:spPr>
          <a:xfrm>
            <a:off x="432658" y="1317356"/>
            <a:ext cx="8475192" cy="5176433"/>
          </a:xfrm>
        </p:spPr>
        <p:txBody>
          <a:bodyPr>
            <a:noAutofit/>
          </a:bodyPr>
          <a:lstStyle/>
          <a:p>
            <a:pPr marL="0" indent="0">
              <a:spcBef>
                <a:spcPts val="0"/>
              </a:spcBef>
              <a:buNone/>
            </a:pPr>
            <a:r>
              <a:rPr lang="en-US" sz="1800" b="1" dirty="0">
                <a:solidFill>
                  <a:srgbClr val="0B1523"/>
                </a:solidFill>
              </a:rPr>
              <a:t>Julie Fritz, Dan Rhon - </a:t>
            </a:r>
            <a:r>
              <a:rPr lang="en-US" sz="1800" dirty="0">
                <a:solidFill>
                  <a:srgbClr val="0B1523"/>
                </a:solidFill>
              </a:rPr>
              <a:t>University of Utah</a:t>
            </a:r>
          </a:p>
          <a:p>
            <a:pPr marL="0" indent="0">
              <a:spcBef>
                <a:spcPts val="0"/>
              </a:spcBef>
              <a:spcAft>
                <a:spcPts val="600"/>
              </a:spcAft>
              <a:buNone/>
            </a:pPr>
            <a:r>
              <a:rPr lang="en-US" sz="1800" dirty="0">
                <a:solidFill>
                  <a:srgbClr val="0B1523"/>
                </a:solidFill>
              </a:rPr>
              <a:t>SMART Stepped Care Management for Low Back Pain in Military Health System</a:t>
            </a:r>
          </a:p>
          <a:p>
            <a:pPr marL="0" indent="0">
              <a:spcBef>
                <a:spcPts val="0"/>
              </a:spcBef>
              <a:buNone/>
            </a:pPr>
            <a:r>
              <a:rPr lang="en-US" sz="1800" b="1" dirty="0">
                <a:solidFill>
                  <a:srgbClr val="0B1523"/>
                </a:solidFill>
              </a:rPr>
              <a:t>Steven George, Susan Hastings - </a:t>
            </a:r>
            <a:r>
              <a:rPr lang="en-US" sz="1800" dirty="0">
                <a:solidFill>
                  <a:srgbClr val="0B1523"/>
                </a:solidFill>
              </a:rPr>
              <a:t>Duke University</a:t>
            </a:r>
          </a:p>
          <a:p>
            <a:pPr marL="0" indent="0">
              <a:spcBef>
                <a:spcPts val="0"/>
              </a:spcBef>
              <a:spcAft>
                <a:spcPts val="600"/>
              </a:spcAft>
              <a:buNone/>
            </a:pPr>
            <a:r>
              <a:rPr lang="en-US" sz="1800" dirty="0">
                <a:solidFill>
                  <a:srgbClr val="0B1523"/>
                </a:solidFill>
              </a:rPr>
              <a:t>Improving Veteran Access to Integrated Management of Chronic Back Pain</a:t>
            </a:r>
          </a:p>
          <a:p>
            <a:pPr marL="0" indent="0">
              <a:spcBef>
                <a:spcPts val="0"/>
              </a:spcBef>
              <a:buNone/>
            </a:pPr>
            <a:r>
              <a:rPr lang="en-US" sz="1800" b="1" dirty="0">
                <a:solidFill>
                  <a:srgbClr val="0B1523"/>
                </a:solidFill>
              </a:rPr>
              <a:t>Cyndy Long, Christine Goertz- </a:t>
            </a:r>
            <a:r>
              <a:rPr lang="en-US" sz="1800" dirty="0">
                <a:solidFill>
                  <a:srgbClr val="0B1523"/>
                </a:solidFill>
              </a:rPr>
              <a:t>Palmer College of Chiropractic </a:t>
            </a:r>
          </a:p>
          <a:p>
            <a:pPr marL="0" indent="0">
              <a:spcBef>
                <a:spcPts val="0"/>
              </a:spcBef>
              <a:spcAft>
                <a:spcPts val="600"/>
              </a:spcAft>
              <a:buNone/>
            </a:pPr>
            <a:r>
              <a:rPr lang="en-US" sz="1800" dirty="0">
                <a:solidFill>
                  <a:srgbClr val="0B1523"/>
                </a:solidFill>
              </a:rPr>
              <a:t>Chiropractic Care for Veterans: A Pragmatic Randomized Trial Addressing Dose Effects for </a:t>
            </a:r>
            <a:r>
              <a:rPr lang="en-US" sz="1800" dirty="0" err="1">
                <a:solidFill>
                  <a:srgbClr val="0B1523"/>
                </a:solidFill>
              </a:rPr>
              <a:t>cLBP</a:t>
            </a:r>
            <a:endParaRPr lang="en-US" sz="1800" dirty="0">
              <a:solidFill>
                <a:srgbClr val="0B1523"/>
              </a:solidFill>
            </a:endParaRPr>
          </a:p>
          <a:p>
            <a:pPr marL="0" indent="0">
              <a:spcBef>
                <a:spcPts val="0"/>
              </a:spcBef>
              <a:buNone/>
            </a:pPr>
            <a:r>
              <a:rPr lang="en-US" sz="1800" b="1" dirty="0">
                <a:solidFill>
                  <a:srgbClr val="0B1523"/>
                </a:solidFill>
              </a:rPr>
              <a:t>Alicia Heapy- </a:t>
            </a:r>
            <a:r>
              <a:rPr lang="en-US" sz="1800" dirty="0">
                <a:solidFill>
                  <a:srgbClr val="0B1523"/>
                </a:solidFill>
              </a:rPr>
              <a:t>Yale University </a:t>
            </a:r>
          </a:p>
          <a:p>
            <a:pPr marL="0" indent="0">
              <a:spcBef>
                <a:spcPts val="0"/>
              </a:spcBef>
              <a:spcAft>
                <a:spcPts val="600"/>
              </a:spcAft>
              <a:buNone/>
            </a:pPr>
            <a:r>
              <a:rPr lang="en-US" sz="1800" dirty="0">
                <a:solidFill>
                  <a:srgbClr val="0B1523"/>
                </a:solidFill>
              </a:rPr>
              <a:t>Cooperative Pain Education and Self-management: Expanding Treatment for Real-world Access (COPES </a:t>
            </a:r>
            <a:r>
              <a:rPr lang="en-US" sz="1800" dirty="0" err="1">
                <a:solidFill>
                  <a:srgbClr val="0B1523"/>
                </a:solidFill>
              </a:rPr>
              <a:t>ExTRA</a:t>
            </a:r>
            <a:r>
              <a:rPr lang="en-US" sz="1800" dirty="0">
                <a:solidFill>
                  <a:srgbClr val="0B1523"/>
                </a:solidFill>
              </a:rPr>
              <a:t>)</a:t>
            </a:r>
          </a:p>
          <a:p>
            <a:pPr marL="0" indent="0">
              <a:spcBef>
                <a:spcPts val="0"/>
              </a:spcBef>
              <a:buNone/>
            </a:pPr>
            <a:r>
              <a:rPr lang="en-US" sz="1800" b="1" dirty="0">
                <a:solidFill>
                  <a:srgbClr val="0B1523"/>
                </a:solidFill>
              </a:rPr>
              <a:t>Marc Rosen, Steve Martino - </a:t>
            </a:r>
            <a:r>
              <a:rPr lang="en-US" sz="1800" dirty="0">
                <a:solidFill>
                  <a:srgbClr val="0B1523"/>
                </a:solidFill>
              </a:rPr>
              <a:t>Yale University </a:t>
            </a:r>
          </a:p>
          <a:p>
            <a:pPr marL="0" indent="0">
              <a:spcBef>
                <a:spcPts val="0"/>
              </a:spcBef>
              <a:spcAft>
                <a:spcPts val="600"/>
              </a:spcAft>
              <a:buNone/>
            </a:pPr>
            <a:r>
              <a:rPr lang="en-US" sz="1800" dirty="0">
                <a:solidFill>
                  <a:srgbClr val="0B1523"/>
                </a:solidFill>
              </a:rPr>
              <a:t>Engaging Veterans Seeking Service-Connection Payments in Pain Treatment</a:t>
            </a:r>
          </a:p>
          <a:p>
            <a:pPr marL="0" indent="0">
              <a:buNone/>
            </a:pPr>
            <a:r>
              <a:rPr lang="en-US" sz="1800" b="1" dirty="0">
                <a:solidFill>
                  <a:srgbClr val="0B1523"/>
                </a:solidFill>
              </a:rPr>
              <a:t>Karen Seal, William Becker -</a:t>
            </a:r>
            <a:r>
              <a:rPr lang="en-US" sz="1800" dirty="0">
                <a:solidFill>
                  <a:srgbClr val="0B1523"/>
                </a:solidFill>
              </a:rPr>
              <a:t>Northern</a:t>
            </a:r>
            <a:r>
              <a:rPr lang="en-US" sz="1800" b="1" dirty="0">
                <a:solidFill>
                  <a:srgbClr val="0B1523"/>
                </a:solidFill>
              </a:rPr>
              <a:t> </a:t>
            </a:r>
            <a:r>
              <a:rPr lang="en-US" sz="1800" dirty="0">
                <a:solidFill>
                  <a:srgbClr val="0B1523"/>
                </a:solidFill>
              </a:rPr>
              <a:t>California Institute</a:t>
            </a:r>
          </a:p>
          <a:p>
            <a:pPr marL="0" indent="0">
              <a:spcBef>
                <a:spcPts val="0"/>
              </a:spcBef>
              <a:buNone/>
            </a:pPr>
            <a:r>
              <a:rPr lang="en-US" sz="1800" dirty="0">
                <a:solidFill>
                  <a:srgbClr val="0B1523"/>
                </a:solidFill>
              </a:rPr>
              <a:t>Implementation of a Pragmatic Trial of Whole Health Team vs. Primary Care Group Education to Promote Non-Pharmacological Strategies to Improve Pain,  Functioning, and Quality of Life in Veterans</a:t>
            </a:r>
          </a:p>
        </p:txBody>
      </p:sp>
    </p:spTree>
    <p:extLst>
      <p:ext uri="{BB962C8B-B14F-4D97-AF65-F5344CB8AC3E}">
        <p14:creationId xmlns:p14="http://schemas.microsoft.com/office/powerpoint/2010/main" val="66557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3C107-9E42-4E44-BC3B-EC399F2F8814}"/>
              </a:ext>
            </a:extLst>
          </p:cNvPr>
          <p:cNvSpPr>
            <a:spLocks noGrp="1"/>
          </p:cNvSpPr>
          <p:nvPr>
            <p:ph type="title"/>
          </p:nvPr>
        </p:nvSpPr>
        <p:spPr>
          <a:xfrm>
            <a:off x="112325" y="542441"/>
            <a:ext cx="8229600" cy="867905"/>
          </a:xfrm>
        </p:spPr>
        <p:txBody>
          <a:bodyPr>
            <a:normAutofit/>
          </a:bodyPr>
          <a:lstStyle/>
          <a:p>
            <a:r>
              <a:rPr lang="en-US" sz="3000" dirty="0"/>
              <a:t>Pragmatic Clinical Trials - VA, DoD</a:t>
            </a:r>
          </a:p>
        </p:txBody>
      </p:sp>
      <p:sp>
        <p:nvSpPr>
          <p:cNvPr id="3" name="Content Placeholder 2">
            <a:extLst>
              <a:ext uri="{FF2B5EF4-FFF2-40B4-BE49-F238E27FC236}">
                <a16:creationId xmlns:a16="http://schemas.microsoft.com/office/drawing/2014/main" xmlns="" id="{AA134FDC-AEB7-492D-9A86-F0D266E29787}"/>
              </a:ext>
            </a:extLst>
          </p:cNvPr>
          <p:cNvSpPr>
            <a:spLocks noGrp="1"/>
          </p:cNvSpPr>
          <p:nvPr>
            <p:ph idx="1"/>
          </p:nvPr>
        </p:nvSpPr>
        <p:spPr>
          <a:xfrm>
            <a:off x="306885" y="1239864"/>
            <a:ext cx="8570415" cy="5075695"/>
          </a:xfrm>
        </p:spPr>
        <p:txBody>
          <a:bodyPr>
            <a:noAutofit/>
          </a:bodyPr>
          <a:lstStyle/>
          <a:p>
            <a:pPr marL="0" indent="0">
              <a:buNone/>
            </a:pPr>
            <a:r>
              <a:rPr lang="en-US" sz="1800" b="1" u="sng" dirty="0">
                <a:solidFill>
                  <a:srgbClr val="0B1523"/>
                </a:solidFill>
              </a:rPr>
              <a:t>VA Funded Pragmatic Trial:</a:t>
            </a:r>
          </a:p>
          <a:p>
            <a:pPr marL="0" indent="0">
              <a:spcBef>
                <a:spcPts val="0"/>
              </a:spcBef>
              <a:buNone/>
            </a:pPr>
            <a:r>
              <a:rPr lang="en-US" sz="1800" b="1" dirty="0">
                <a:solidFill>
                  <a:srgbClr val="0B1523"/>
                </a:solidFill>
              </a:rPr>
              <a:t>Stephanie Taylor - </a:t>
            </a:r>
            <a:r>
              <a:rPr lang="en-US" sz="1800" dirty="0">
                <a:solidFill>
                  <a:srgbClr val="0B1523"/>
                </a:solidFill>
              </a:rPr>
              <a:t>VA HSR&amp;D CSHI</a:t>
            </a:r>
          </a:p>
          <a:p>
            <a:pPr marL="0" indent="0">
              <a:spcBef>
                <a:spcPts val="0"/>
              </a:spcBef>
              <a:spcAft>
                <a:spcPts val="600"/>
              </a:spcAft>
              <a:buNone/>
            </a:pPr>
            <a:r>
              <a:rPr lang="en-US" sz="1800" dirty="0">
                <a:solidFill>
                  <a:srgbClr val="0B1523"/>
                </a:solidFill>
              </a:rPr>
              <a:t>Complementary and Integrative Health for Pain in the VA: A National Demonstration Project</a:t>
            </a:r>
            <a:endParaRPr lang="en-US" sz="1800" b="1" u="sng" dirty="0">
              <a:solidFill>
                <a:srgbClr val="0B1523"/>
              </a:solidFill>
            </a:endParaRPr>
          </a:p>
          <a:p>
            <a:pPr marL="0" indent="0">
              <a:buNone/>
            </a:pPr>
            <a:r>
              <a:rPr lang="en-US" sz="1800" b="1" u="sng" dirty="0">
                <a:solidFill>
                  <a:srgbClr val="0B1523"/>
                </a:solidFill>
              </a:rPr>
              <a:t>DoD Funded Pragmatic Trials :</a:t>
            </a:r>
          </a:p>
          <a:p>
            <a:pPr marL="0" indent="0">
              <a:spcBef>
                <a:spcPts val="0"/>
              </a:spcBef>
              <a:buNone/>
            </a:pPr>
            <a:r>
              <a:rPr lang="en-US" sz="1800" b="1" dirty="0">
                <a:solidFill>
                  <a:srgbClr val="0B1523"/>
                </a:solidFill>
              </a:rPr>
              <a:t>Diana Burgess- </a:t>
            </a:r>
            <a:r>
              <a:rPr lang="en-US" sz="1800" dirty="0">
                <a:solidFill>
                  <a:srgbClr val="0B1523"/>
                </a:solidFill>
              </a:rPr>
              <a:t>DoD-MOMRP</a:t>
            </a:r>
            <a:endParaRPr lang="en-US" sz="1800" b="1" dirty="0">
              <a:solidFill>
                <a:srgbClr val="0B1523"/>
              </a:solidFill>
            </a:endParaRPr>
          </a:p>
          <a:p>
            <a:pPr marL="0" indent="0">
              <a:spcBef>
                <a:spcPts val="0"/>
              </a:spcBef>
              <a:spcAft>
                <a:spcPts val="600"/>
              </a:spcAft>
              <a:buNone/>
            </a:pPr>
            <a:r>
              <a:rPr lang="en-US" sz="1800" dirty="0">
                <a:solidFill>
                  <a:srgbClr val="0B1523"/>
                </a:solidFill>
              </a:rPr>
              <a:t>Testing two scalable, Veteran-centric Mindfulness-based Interventions for Chronic Musculoskeletal Pain: A Pragmatic, Multisite Trial</a:t>
            </a:r>
          </a:p>
          <a:p>
            <a:pPr marL="0" indent="0">
              <a:buNone/>
            </a:pPr>
            <a:r>
              <a:rPr lang="en-US" sz="1800" b="1" dirty="0">
                <a:solidFill>
                  <a:srgbClr val="0B1523"/>
                </a:solidFill>
              </a:rPr>
              <a:t>Shawn </a:t>
            </a:r>
            <a:r>
              <a:rPr lang="en-US" sz="1800" b="1" dirty="0" err="1">
                <a:solidFill>
                  <a:srgbClr val="0B1523"/>
                </a:solidFill>
              </a:rPr>
              <a:t>Farrokhi</a:t>
            </a:r>
            <a:r>
              <a:rPr lang="en-US" sz="1800" b="1" dirty="0">
                <a:solidFill>
                  <a:srgbClr val="0B1523"/>
                </a:solidFill>
              </a:rPr>
              <a:t>, Christopher Dearth - </a:t>
            </a:r>
            <a:r>
              <a:rPr lang="en-US" sz="1800" dirty="0">
                <a:solidFill>
                  <a:srgbClr val="0B1523"/>
                </a:solidFill>
              </a:rPr>
              <a:t>DoD-CRMRP</a:t>
            </a:r>
          </a:p>
          <a:p>
            <a:pPr marL="0" indent="0">
              <a:spcBef>
                <a:spcPts val="0"/>
              </a:spcBef>
              <a:spcAft>
                <a:spcPts val="600"/>
              </a:spcAft>
              <a:buNone/>
            </a:pPr>
            <a:r>
              <a:rPr lang="en-US" sz="1800" dirty="0">
                <a:solidFill>
                  <a:srgbClr val="0B1523"/>
                </a:solidFill>
              </a:rPr>
              <a:t>Resolving the Burden of Low Back Pain in Military Service Member and Veterans: A Multi-site Pragmatic Clinical Trial</a:t>
            </a:r>
          </a:p>
          <a:p>
            <a:pPr marL="0" indent="0">
              <a:spcBef>
                <a:spcPts val="0"/>
              </a:spcBef>
              <a:buNone/>
            </a:pPr>
            <a:r>
              <a:rPr lang="en-US" sz="1800" b="1" dirty="0">
                <a:solidFill>
                  <a:srgbClr val="0B1523"/>
                </a:solidFill>
              </a:rPr>
              <a:t>Brian </a:t>
            </a:r>
            <a:r>
              <a:rPr lang="en-US" sz="1800" b="1" dirty="0" err="1">
                <a:solidFill>
                  <a:srgbClr val="0B1523"/>
                </a:solidFill>
              </a:rPr>
              <a:t>Ilfeld</a:t>
            </a:r>
            <a:r>
              <a:rPr lang="en-US" sz="1800" b="1" dirty="0">
                <a:solidFill>
                  <a:srgbClr val="0B1523"/>
                </a:solidFill>
              </a:rPr>
              <a:t> - </a:t>
            </a:r>
            <a:r>
              <a:rPr lang="en-US" sz="1800" dirty="0">
                <a:solidFill>
                  <a:srgbClr val="0B1523"/>
                </a:solidFill>
              </a:rPr>
              <a:t>DoD-CRMRP</a:t>
            </a:r>
          </a:p>
          <a:p>
            <a:pPr marL="0" indent="0">
              <a:spcBef>
                <a:spcPts val="0"/>
              </a:spcBef>
              <a:spcAft>
                <a:spcPts val="600"/>
              </a:spcAft>
              <a:buNone/>
            </a:pPr>
            <a:r>
              <a:rPr lang="en-US" sz="1800" dirty="0">
                <a:solidFill>
                  <a:srgbClr val="0B1523"/>
                </a:solidFill>
              </a:rPr>
              <a:t>Ultrasound-Guided Percutaneous Peripheral Nerve Stimulation: A Non-Pharmacologic Alternative for the Treatment of Postoperative Pain</a:t>
            </a:r>
          </a:p>
          <a:p>
            <a:pPr marL="0" indent="0">
              <a:spcBef>
                <a:spcPts val="0"/>
              </a:spcBef>
              <a:buNone/>
            </a:pPr>
            <a:r>
              <a:rPr lang="en-US" sz="1800" b="1" dirty="0">
                <a:solidFill>
                  <a:srgbClr val="0B1523"/>
                </a:solidFill>
              </a:rPr>
              <a:t>Donald McGeary, Jeffrey Goodie - </a:t>
            </a:r>
            <a:r>
              <a:rPr lang="en-US" sz="1800" dirty="0">
                <a:solidFill>
                  <a:srgbClr val="0B1523"/>
                </a:solidFill>
              </a:rPr>
              <a:t>DoD-CRMRP</a:t>
            </a:r>
            <a:endParaRPr lang="en-US" sz="1800" b="1" dirty="0">
              <a:solidFill>
                <a:srgbClr val="0B1523"/>
              </a:solidFill>
            </a:endParaRPr>
          </a:p>
          <a:p>
            <a:pPr marL="0" indent="0">
              <a:spcBef>
                <a:spcPts val="0"/>
              </a:spcBef>
              <a:buNone/>
            </a:pPr>
            <a:r>
              <a:rPr lang="en-US" sz="1800" dirty="0">
                <a:solidFill>
                  <a:srgbClr val="0B1523"/>
                </a:solidFill>
              </a:rPr>
              <a:t>Targeting Chronic Pain in primary Care Settings Using Internal Behavioral Health Consultants</a:t>
            </a:r>
          </a:p>
        </p:txBody>
      </p:sp>
    </p:spTree>
    <p:extLst>
      <p:ext uri="{BB962C8B-B14F-4D97-AF65-F5344CB8AC3E}">
        <p14:creationId xmlns:p14="http://schemas.microsoft.com/office/powerpoint/2010/main" val="966699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569C7-C261-454E-A366-ECD7E777F25A}"/>
              </a:ext>
            </a:extLst>
          </p:cNvPr>
          <p:cNvSpPr>
            <a:spLocks noGrp="1"/>
          </p:cNvSpPr>
          <p:nvPr>
            <p:ph type="title"/>
          </p:nvPr>
        </p:nvSpPr>
        <p:spPr>
          <a:xfrm>
            <a:off x="457200" y="228144"/>
            <a:ext cx="8229600" cy="1616154"/>
          </a:xfrm>
        </p:spPr>
        <p:txBody>
          <a:bodyPr>
            <a:noAutofit/>
          </a:bodyPr>
          <a:lstStyle/>
          <a:p>
            <a:pPr algn="ctr"/>
            <a:r>
              <a:rPr lang="en-US" sz="2026" dirty="0"/>
              <a:t>Chiropractic Care for Veterans: </a:t>
            </a:r>
            <a:br>
              <a:rPr lang="en-US" sz="2026" dirty="0"/>
            </a:br>
            <a:r>
              <a:rPr lang="en-US" sz="2026" dirty="0"/>
              <a:t>A Pragmatic Randomized Trial Addressing Dose Effects for </a:t>
            </a:r>
            <a:r>
              <a:rPr lang="en-US" sz="2026" dirty="0" err="1"/>
              <a:t>cLBP</a:t>
            </a:r>
            <a:r>
              <a:rPr lang="en-US" sz="2026" dirty="0"/>
              <a:t> (Goertz and Long)</a:t>
            </a:r>
          </a:p>
        </p:txBody>
      </p:sp>
      <p:sp>
        <p:nvSpPr>
          <p:cNvPr id="4" name="Content Placeholder 3">
            <a:extLst>
              <a:ext uri="{FF2B5EF4-FFF2-40B4-BE49-F238E27FC236}">
                <a16:creationId xmlns:a16="http://schemas.microsoft.com/office/drawing/2014/main" xmlns="" id="{F65E204B-8323-4BFE-8B51-4BC15906DAC7}"/>
              </a:ext>
            </a:extLst>
          </p:cNvPr>
          <p:cNvSpPr>
            <a:spLocks noGrp="1"/>
          </p:cNvSpPr>
          <p:nvPr>
            <p:ph sz="half" idx="1"/>
          </p:nvPr>
        </p:nvSpPr>
        <p:spPr>
          <a:xfrm>
            <a:off x="270782" y="1689315"/>
            <a:ext cx="4244069" cy="4680488"/>
          </a:xfrm>
        </p:spPr>
        <p:txBody>
          <a:bodyPr>
            <a:normAutofit fontScale="77500" lnSpcReduction="20000"/>
          </a:bodyPr>
          <a:lstStyle/>
          <a:p>
            <a:pPr indent="-257179">
              <a:buFont typeface="+mj-lt"/>
              <a:buAutoNum type="arabicPeriod"/>
            </a:pPr>
            <a:r>
              <a:rPr lang="en-US" sz="2200" b="1" dirty="0">
                <a:cs typeface="Arial" panose="020B0604020202020204" pitchFamily="34" charset="0"/>
              </a:rPr>
              <a:t>Evaluate the comparative effectiveness of a low dose (1-5 visits) of standard chiropractic care against a higher dose (8-12 visits) in Veterans with </a:t>
            </a:r>
            <a:r>
              <a:rPr lang="en-US" sz="2200" b="1" dirty="0" err="1">
                <a:cs typeface="Arial" panose="020B0604020202020204" pitchFamily="34" charset="0"/>
              </a:rPr>
              <a:t>cLBP</a:t>
            </a:r>
            <a:r>
              <a:rPr lang="en-US" sz="2200" dirty="0">
                <a:cs typeface="Arial" panose="020B0604020202020204" pitchFamily="34" charset="0"/>
              </a:rPr>
              <a:t>. </a:t>
            </a:r>
          </a:p>
          <a:p>
            <a:pPr indent="-257179">
              <a:buFont typeface="+mj-lt"/>
              <a:buAutoNum type="arabicPeriod"/>
            </a:pPr>
            <a:r>
              <a:rPr lang="en-US" sz="2200" b="1" dirty="0">
                <a:cs typeface="Arial" panose="020B0604020202020204" pitchFamily="34" charset="0"/>
              </a:rPr>
              <a:t>Evaluate the comparative effectiveness of chiropractic chronic pain management (CCPM; one scheduled chiropractic visit per month x 10 months), compared to usual care, following the initial treatment described in Aim 1</a:t>
            </a:r>
            <a:r>
              <a:rPr lang="en-US" sz="2200" dirty="0">
                <a:cs typeface="Arial" panose="020B0604020202020204" pitchFamily="34" charset="0"/>
              </a:rPr>
              <a:t>. </a:t>
            </a:r>
          </a:p>
          <a:p>
            <a:pPr indent="-257179">
              <a:buFont typeface="+mj-lt"/>
              <a:buAutoNum type="arabicPeriod"/>
            </a:pPr>
            <a:r>
              <a:rPr lang="en-US" sz="2200" b="1" dirty="0">
                <a:cs typeface="Arial" panose="020B0604020202020204" pitchFamily="34" charset="0"/>
              </a:rPr>
              <a:t>Evaluate the impact of CCPM on health services outcomes compared to usual care. </a:t>
            </a:r>
            <a:endParaRPr lang="en-US" sz="2200" dirty="0">
              <a:cs typeface="Arial" panose="020B0604020202020204" pitchFamily="34" charset="0"/>
            </a:endParaRPr>
          </a:p>
          <a:p>
            <a:pPr indent="-257179">
              <a:buFont typeface="+mj-lt"/>
              <a:buAutoNum type="arabicPeriod"/>
            </a:pPr>
            <a:r>
              <a:rPr lang="en-US" sz="2200" b="1" dirty="0">
                <a:cs typeface="Arial" panose="020B0604020202020204" pitchFamily="34" charset="0"/>
              </a:rPr>
              <a:t>Evaluate patient and clinician perceptions of non-specific treatment factors, effectiveness of study interventions, and impact of the varying doses of standard chiropractic care and the CCPM on clinical outcomes across 3 VA facilities using a mixed method, process evaluation approach.  </a:t>
            </a:r>
          </a:p>
          <a:p>
            <a:endParaRPr lang="en-US" dirty="0"/>
          </a:p>
        </p:txBody>
      </p:sp>
      <p:pic>
        <p:nvPicPr>
          <p:cNvPr id="6" name="Content Placeholder 5">
            <a:extLst>
              <a:ext uri="{FF2B5EF4-FFF2-40B4-BE49-F238E27FC236}">
                <a16:creationId xmlns:a16="http://schemas.microsoft.com/office/drawing/2014/main" xmlns="" id="{6C748072-B8BB-435D-B0CC-E57AB4107BE3}"/>
              </a:ext>
            </a:extLst>
          </p:cNvPr>
          <p:cNvPicPr>
            <a:picLocks noGrp="1" noChangeAspect="1"/>
          </p:cNvPicPr>
          <p:nvPr>
            <p:ph sz="half" idx="2"/>
          </p:nvPr>
        </p:nvPicPr>
        <p:blipFill>
          <a:blip r:embed="rId3"/>
          <a:stretch>
            <a:fillRect/>
          </a:stretch>
        </p:blipFill>
        <p:spPr>
          <a:xfrm>
            <a:off x="4629150" y="2169763"/>
            <a:ext cx="4244068" cy="3021470"/>
          </a:xfrm>
          <a:prstGeom prst="rect">
            <a:avLst/>
          </a:prstGeom>
        </p:spPr>
      </p:pic>
    </p:spTree>
    <p:extLst>
      <p:ext uri="{BB962C8B-B14F-4D97-AF65-F5344CB8AC3E}">
        <p14:creationId xmlns:p14="http://schemas.microsoft.com/office/powerpoint/2010/main" val="182504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41" y="681925"/>
            <a:ext cx="8093183" cy="666428"/>
          </a:xfrm>
        </p:spPr>
        <p:txBody>
          <a:bodyPr>
            <a:noAutofit/>
          </a:bodyPr>
          <a:lstStyle/>
          <a:p>
            <a:r>
              <a:rPr lang="en-US" sz="2400" dirty="0"/>
              <a:t>Pain Management Collaboratory Coordinating Center (PMC</a:t>
            </a:r>
            <a:r>
              <a:rPr lang="en-US" sz="2400" baseline="30000" dirty="0"/>
              <a:t>3</a:t>
            </a:r>
            <a:r>
              <a:rPr lang="en-US" sz="2400" dirty="0"/>
              <a:t>)</a:t>
            </a:r>
          </a:p>
        </p:txBody>
      </p:sp>
      <p:sp>
        <p:nvSpPr>
          <p:cNvPr id="3" name="Content Placeholder 2"/>
          <p:cNvSpPr>
            <a:spLocks noGrp="1"/>
          </p:cNvSpPr>
          <p:nvPr>
            <p:ph idx="1"/>
          </p:nvPr>
        </p:nvSpPr>
        <p:spPr>
          <a:xfrm>
            <a:off x="52005" y="1593077"/>
            <a:ext cx="4705976" cy="4582998"/>
          </a:xfrm>
        </p:spPr>
        <p:txBody>
          <a:bodyPr>
            <a:noAutofit/>
          </a:bodyPr>
          <a:lstStyle/>
          <a:p>
            <a:pPr marL="0" indent="0">
              <a:buNone/>
            </a:pPr>
            <a:r>
              <a:rPr lang="en-US" sz="1800" b="1" dirty="0">
                <a:solidFill>
                  <a:srgbClr val="0B1523"/>
                </a:solidFill>
              </a:rPr>
              <a:t>Robert Kerns, Cynthia Brandt, and Peter Peduzzi </a:t>
            </a:r>
            <a:r>
              <a:rPr lang="en-US" sz="1800" dirty="0">
                <a:solidFill>
                  <a:srgbClr val="0B1523"/>
                </a:solidFill>
              </a:rPr>
              <a:t>Yale University and VA Connecticut </a:t>
            </a:r>
          </a:p>
          <a:p>
            <a:pPr marL="0" indent="0">
              <a:buNone/>
            </a:pPr>
            <a:endParaRPr lang="en-US" sz="750" dirty="0">
              <a:solidFill>
                <a:srgbClr val="0B1523"/>
              </a:solidFill>
            </a:endParaRPr>
          </a:p>
          <a:p>
            <a:r>
              <a:rPr lang="en-US" sz="1800" dirty="0">
                <a:solidFill>
                  <a:srgbClr val="0B1523"/>
                </a:solidFill>
              </a:rPr>
              <a:t>Works with Demonstration Project teams to develop, initiate and implement a research protocol; </a:t>
            </a:r>
          </a:p>
          <a:p>
            <a:pPr marL="0" indent="0">
              <a:buNone/>
            </a:pPr>
            <a:endParaRPr lang="en-US" sz="1800" dirty="0">
              <a:solidFill>
                <a:srgbClr val="0B1523"/>
              </a:solidFill>
            </a:endParaRPr>
          </a:p>
          <a:p>
            <a:pPr>
              <a:spcBef>
                <a:spcPts val="0"/>
              </a:spcBef>
            </a:pPr>
            <a:r>
              <a:rPr lang="en-US" sz="1800" dirty="0">
                <a:solidFill>
                  <a:srgbClr val="0B1523"/>
                </a:solidFill>
              </a:rPr>
              <a:t>Coordinates and convenes Steering Committee of all PIs and federal partner representatives;</a:t>
            </a:r>
          </a:p>
          <a:p>
            <a:pPr marL="0" indent="0">
              <a:buNone/>
            </a:pPr>
            <a:endParaRPr lang="en-US" sz="1800" dirty="0">
              <a:solidFill>
                <a:srgbClr val="0B1523"/>
              </a:solidFill>
            </a:endParaRPr>
          </a:p>
          <a:p>
            <a:pPr>
              <a:spcBef>
                <a:spcPts val="0"/>
              </a:spcBef>
            </a:pPr>
            <a:r>
              <a:rPr lang="en-US" sz="1800" dirty="0">
                <a:solidFill>
                  <a:srgbClr val="0B1523"/>
                </a:solidFill>
              </a:rPr>
              <a:t>Support Demonstration Projects via PMC work groups;</a:t>
            </a:r>
          </a:p>
          <a:p>
            <a:pPr marL="0" indent="0">
              <a:buNone/>
            </a:pPr>
            <a:endParaRPr lang="en-US" sz="1800" dirty="0"/>
          </a:p>
          <a:p>
            <a:pPr>
              <a:spcBef>
                <a:spcPts val="0"/>
              </a:spcBef>
            </a:pPr>
            <a:r>
              <a:rPr lang="en-US" sz="1800" dirty="0">
                <a:solidFill>
                  <a:srgbClr val="0B1523"/>
                </a:solidFill>
              </a:rPr>
              <a:t>Disseminate best research practices and within military and veteran health care systems</a:t>
            </a:r>
          </a:p>
          <a:p>
            <a:pPr marL="0" indent="0">
              <a:buNone/>
            </a:pPr>
            <a:endParaRPr lang="en-US" dirty="0">
              <a:solidFill>
                <a:srgbClr val="0B1523"/>
              </a:solidFill>
            </a:endParaRPr>
          </a:p>
        </p:txBody>
      </p:sp>
      <p:pic>
        <p:nvPicPr>
          <p:cNvPr id="5" name="Picture 4">
            <a:extLst>
              <a:ext uri="{FF2B5EF4-FFF2-40B4-BE49-F238E27FC236}">
                <a16:creationId xmlns:a16="http://schemas.microsoft.com/office/drawing/2014/main" xmlns="" id="{17D6BBD9-0EBC-4783-9610-3CB2D3E2FC8A}"/>
              </a:ext>
            </a:extLst>
          </p:cNvPr>
          <p:cNvPicPr>
            <a:picLocks noChangeAspect="1"/>
          </p:cNvPicPr>
          <p:nvPr/>
        </p:nvPicPr>
        <p:blipFill rotWithShape="1">
          <a:blip r:embed="rId3"/>
          <a:srcRect l="2856" r="2878"/>
          <a:stretch/>
        </p:blipFill>
        <p:spPr>
          <a:xfrm>
            <a:off x="4878186" y="2476592"/>
            <a:ext cx="4187961" cy="2429508"/>
          </a:xfrm>
          <a:prstGeom prst="rect">
            <a:avLst/>
          </a:prstGeom>
        </p:spPr>
      </p:pic>
    </p:spTree>
    <p:extLst>
      <p:ext uri="{BB962C8B-B14F-4D97-AF65-F5344CB8AC3E}">
        <p14:creationId xmlns:p14="http://schemas.microsoft.com/office/powerpoint/2010/main" val="4179920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25" y="635431"/>
            <a:ext cx="8625614" cy="854161"/>
          </a:xfrm>
        </p:spPr>
        <p:txBody>
          <a:bodyPr>
            <a:normAutofit/>
          </a:bodyPr>
          <a:lstStyle/>
          <a:p>
            <a:r>
              <a:rPr lang="en-US" sz="3000" dirty="0">
                <a:latin typeface="Arial heading"/>
              </a:rPr>
              <a:t>PMC Working Groups</a:t>
            </a:r>
          </a:p>
        </p:txBody>
      </p:sp>
      <p:sp>
        <p:nvSpPr>
          <p:cNvPr id="49" name="Content Placeholder 48"/>
          <p:cNvSpPr>
            <a:spLocks noGrp="1"/>
          </p:cNvSpPr>
          <p:nvPr>
            <p:ph sz="half" idx="1"/>
          </p:nvPr>
        </p:nvSpPr>
        <p:spPr>
          <a:xfrm>
            <a:off x="3971925" y="1944564"/>
            <a:ext cx="5067300" cy="3889931"/>
          </a:xfrm>
        </p:spPr>
        <p:txBody>
          <a:bodyPr>
            <a:noAutofit/>
          </a:bodyPr>
          <a:lstStyle/>
          <a:p>
            <a:pPr>
              <a:spcBef>
                <a:spcPts val="675"/>
              </a:spcBef>
              <a:buClr>
                <a:schemeClr val="tx1"/>
              </a:buClr>
              <a:buFont typeface="Wingdings" panose="05000000000000000000" pitchFamily="2" charset="2"/>
              <a:buChar char="§"/>
            </a:pPr>
            <a:r>
              <a:rPr lang="en-US" sz="1800" dirty="0">
                <a:latin typeface="Arial" panose="020B0604020202020204" pitchFamily="34" charset="0"/>
                <a:cs typeface="Arial" panose="020B0604020202020204" pitchFamily="34" charset="0"/>
              </a:rPr>
              <a:t>Chairs from Coordinating Center</a:t>
            </a:r>
          </a:p>
          <a:p>
            <a:pPr>
              <a:spcBef>
                <a:spcPts val="675"/>
              </a:spcBef>
              <a:buClr>
                <a:schemeClr val="tx1"/>
              </a:buClr>
              <a:buFont typeface="Wingdings" panose="05000000000000000000" pitchFamily="2" charset="2"/>
              <a:buChar char="§"/>
            </a:pPr>
            <a:r>
              <a:rPr lang="en-US" sz="1800" dirty="0">
                <a:latin typeface="Arial" panose="020B0604020202020204" pitchFamily="34" charset="0"/>
                <a:cs typeface="Arial" panose="020B0604020202020204" pitchFamily="34" charset="0"/>
              </a:rPr>
              <a:t>Investigators from Pragmatic Clinical Trials</a:t>
            </a:r>
          </a:p>
          <a:p>
            <a:pPr>
              <a:spcBef>
                <a:spcPts val="675"/>
              </a:spcBef>
              <a:buClr>
                <a:schemeClr val="tx1"/>
              </a:buClr>
              <a:buFont typeface="Wingdings" panose="05000000000000000000" pitchFamily="2" charset="2"/>
              <a:buChar char="§"/>
            </a:pPr>
            <a:r>
              <a:rPr lang="en-US" sz="1800" dirty="0">
                <a:latin typeface="Arial" panose="020B0604020202020204" pitchFamily="34" charset="0"/>
                <a:cs typeface="Arial" panose="020B0604020202020204" pitchFamily="34" charset="0"/>
              </a:rPr>
              <a:t>Representatives from NIH, DoD, and VA</a:t>
            </a:r>
          </a:p>
          <a:p>
            <a:pPr>
              <a:spcBef>
                <a:spcPts val="675"/>
              </a:spcBef>
              <a:buClr>
                <a:schemeClr val="tx1"/>
              </a:buClr>
              <a:buFont typeface="Wingdings" panose="05000000000000000000" pitchFamily="2" charset="2"/>
              <a:buChar char="§"/>
            </a:pPr>
            <a:r>
              <a:rPr lang="en-US" sz="1800" dirty="0">
                <a:latin typeface="Arial" panose="020B0604020202020204" pitchFamily="34" charset="0"/>
                <a:cs typeface="Arial" panose="020B0604020202020204" pitchFamily="34" charset="0"/>
              </a:rPr>
              <a:t>Additional experts/resources</a:t>
            </a:r>
          </a:p>
          <a:p>
            <a:pPr marL="0" indent="0">
              <a:spcBef>
                <a:spcPts val="675"/>
              </a:spcBef>
              <a:buClr>
                <a:schemeClr val="tx1"/>
              </a:buClr>
              <a:buNone/>
            </a:pPr>
            <a:endParaRPr lang="en-US" sz="1800" dirty="0">
              <a:latin typeface="Arial" panose="020B0604020202020204" pitchFamily="34" charset="0"/>
              <a:cs typeface="Arial" panose="020B0604020202020204" pitchFamily="34" charset="0"/>
            </a:endParaRPr>
          </a:p>
          <a:p>
            <a:pPr>
              <a:spcBef>
                <a:spcPts val="675"/>
              </a:spcBef>
              <a:buClr>
                <a:schemeClr val="tx1"/>
              </a:buClr>
              <a:buFont typeface="Wingdings" panose="05000000000000000000" pitchFamily="2" charset="2"/>
              <a:buChar char="§"/>
            </a:pPr>
            <a:r>
              <a:rPr lang="en-US" sz="1800" dirty="0">
                <a:latin typeface="Arial" panose="020B0604020202020204" pitchFamily="34" charset="0"/>
                <a:cs typeface="Arial" panose="020B0604020202020204" pitchFamily="34" charset="0"/>
              </a:rPr>
              <a:t>Purpose: </a:t>
            </a:r>
          </a:p>
          <a:p>
            <a:pPr lvl="1">
              <a:spcBef>
                <a:spcPts val="675"/>
              </a:spcBef>
              <a:buClr>
                <a:schemeClr val="tx1"/>
              </a:buClr>
              <a:buFont typeface="Wingdings" panose="05000000000000000000" pitchFamily="2" charset="2"/>
              <a:buChar char="§"/>
            </a:pPr>
            <a:r>
              <a:rPr lang="en-US" sz="1800" dirty="0">
                <a:latin typeface="Arial" panose="020B0604020202020204" pitchFamily="34" charset="0"/>
                <a:cs typeface="Arial" panose="020B0604020202020204" pitchFamily="34" charset="0"/>
              </a:rPr>
              <a:t>Guide and support Pragmatic Clinical Trial teams</a:t>
            </a:r>
          </a:p>
          <a:p>
            <a:pPr lvl="1">
              <a:spcBef>
                <a:spcPts val="675"/>
              </a:spcBef>
              <a:buClr>
                <a:schemeClr val="tx1"/>
              </a:buClr>
              <a:buFont typeface="Wingdings" panose="05000000000000000000" pitchFamily="2" charset="2"/>
              <a:buChar char="§"/>
            </a:pPr>
            <a:r>
              <a:rPr lang="en-US" sz="1800" dirty="0">
                <a:latin typeface="Arial" panose="020B0604020202020204" pitchFamily="34" charset="0"/>
                <a:cs typeface="Arial" panose="020B0604020202020204" pitchFamily="34" charset="0"/>
              </a:rPr>
              <a:t>Disseminate knowledge</a:t>
            </a:r>
          </a:p>
        </p:txBody>
      </p:sp>
      <p:sp>
        <p:nvSpPr>
          <p:cNvPr id="4" name="Rounded Rectangle 3"/>
          <p:cNvSpPr/>
          <p:nvPr/>
        </p:nvSpPr>
        <p:spPr>
          <a:xfrm>
            <a:off x="332960" y="2194399"/>
            <a:ext cx="3143250" cy="571500"/>
          </a:xfrm>
          <a:prstGeom prst="roundRect">
            <a:avLst/>
          </a:prstGeom>
          <a:solidFill>
            <a:srgbClr val="00A398"/>
          </a:solidFill>
          <a:ln>
            <a:solidFill>
              <a:srgbClr val="00A39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Stakeholder Engagement</a:t>
            </a:r>
          </a:p>
        </p:txBody>
      </p:sp>
      <p:sp>
        <p:nvSpPr>
          <p:cNvPr id="13" name="Rounded Rectangle 12"/>
          <p:cNvSpPr/>
          <p:nvPr/>
        </p:nvSpPr>
        <p:spPr>
          <a:xfrm>
            <a:off x="332960" y="2797780"/>
            <a:ext cx="3143250" cy="571500"/>
          </a:xfrm>
          <a:prstGeom prst="roundRect">
            <a:avLst/>
          </a:prstGeom>
          <a:solidFill>
            <a:srgbClr val="00A398"/>
          </a:solidFill>
          <a:ln>
            <a:solidFill>
              <a:srgbClr val="00A39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Phenotypes/Outcomes</a:t>
            </a:r>
          </a:p>
        </p:txBody>
      </p:sp>
      <p:sp>
        <p:nvSpPr>
          <p:cNvPr id="14" name="Rounded Rectangle 13"/>
          <p:cNvSpPr/>
          <p:nvPr/>
        </p:nvSpPr>
        <p:spPr>
          <a:xfrm>
            <a:off x="332960" y="3412970"/>
            <a:ext cx="3143250" cy="571500"/>
          </a:xfrm>
          <a:prstGeom prst="roundRect">
            <a:avLst/>
          </a:prstGeom>
          <a:solidFill>
            <a:srgbClr val="00A398"/>
          </a:solidFill>
          <a:ln>
            <a:solidFill>
              <a:srgbClr val="00A39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Ethical/Regulatory</a:t>
            </a:r>
          </a:p>
        </p:txBody>
      </p:sp>
      <p:sp>
        <p:nvSpPr>
          <p:cNvPr id="15" name="Rounded Rectangle 14"/>
          <p:cNvSpPr/>
          <p:nvPr/>
        </p:nvSpPr>
        <p:spPr>
          <a:xfrm>
            <a:off x="332960" y="4013875"/>
            <a:ext cx="3143250" cy="571500"/>
          </a:xfrm>
          <a:prstGeom prst="roundRect">
            <a:avLst/>
          </a:prstGeom>
          <a:solidFill>
            <a:srgbClr val="00A3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Study Design/Biostatistics</a:t>
            </a:r>
          </a:p>
        </p:txBody>
      </p:sp>
      <p:sp>
        <p:nvSpPr>
          <p:cNvPr id="16" name="Rounded Rectangle 15"/>
          <p:cNvSpPr/>
          <p:nvPr/>
        </p:nvSpPr>
        <p:spPr>
          <a:xfrm>
            <a:off x="332960" y="4610051"/>
            <a:ext cx="3143250" cy="571500"/>
          </a:xfrm>
          <a:prstGeom prst="roundRect">
            <a:avLst/>
          </a:prstGeom>
          <a:solidFill>
            <a:srgbClr val="00A398"/>
          </a:solidFill>
          <a:ln>
            <a:solidFill>
              <a:srgbClr val="00A39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Sharing</a:t>
            </a:r>
          </a:p>
        </p:txBody>
      </p:sp>
      <p:sp>
        <p:nvSpPr>
          <p:cNvPr id="17" name="Rounded Rectangle 16"/>
          <p:cNvSpPr/>
          <p:nvPr/>
        </p:nvSpPr>
        <p:spPr>
          <a:xfrm>
            <a:off x="332960" y="1594367"/>
            <a:ext cx="3143250" cy="571500"/>
          </a:xfrm>
          <a:prstGeom prst="roundRect">
            <a:avLst/>
          </a:prstGeom>
          <a:solidFill>
            <a:srgbClr val="00A398"/>
          </a:solidFill>
          <a:ln>
            <a:solidFill>
              <a:srgbClr val="00A39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Electronic Health Records</a:t>
            </a:r>
          </a:p>
        </p:txBody>
      </p:sp>
      <p:sp>
        <p:nvSpPr>
          <p:cNvPr id="10" name="Rounded Rectangle 15">
            <a:extLst>
              <a:ext uri="{FF2B5EF4-FFF2-40B4-BE49-F238E27FC236}">
                <a16:creationId xmlns:a16="http://schemas.microsoft.com/office/drawing/2014/main" xmlns="" id="{3272D891-B047-4110-8BBA-B8A735DFCFCE}"/>
              </a:ext>
            </a:extLst>
          </p:cNvPr>
          <p:cNvSpPr/>
          <p:nvPr/>
        </p:nvSpPr>
        <p:spPr>
          <a:xfrm>
            <a:off x="332960" y="5208732"/>
            <a:ext cx="3143250" cy="625764"/>
          </a:xfrm>
          <a:prstGeom prst="roundRect">
            <a:avLst/>
          </a:prstGeom>
          <a:solidFill>
            <a:srgbClr val="00A398"/>
          </a:solidFill>
          <a:ln>
            <a:solidFill>
              <a:srgbClr val="00A39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Implementation Science</a:t>
            </a:r>
          </a:p>
        </p:txBody>
      </p:sp>
    </p:spTree>
    <p:extLst>
      <p:ext uri="{BB962C8B-B14F-4D97-AF65-F5344CB8AC3E}">
        <p14:creationId xmlns:p14="http://schemas.microsoft.com/office/powerpoint/2010/main" val="172494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nvSpPr>
        <p:spPr>
          <a:xfrm>
            <a:off x="4582057" y="1788015"/>
            <a:ext cx="2656943" cy="608093"/>
          </a:xfrm>
          <a:prstGeom prst="rect">
            <a:avLst/>
          </a:prstGeom>
          <a:solidFill>
            <a:srgbClr val="BA232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26786" tIns="26786" rIns="26786" bIns="26786" anchor="ctr"/>
          <a:lstStyle>
            <a:lvl1pPr>
              <a:defRPr sz="2400">
                <a:solidFill>
                  <a:srgbClr val="FFFFFF"/>
                </a:solidFill>
                <a:latin typeface="Helvetica"/>
                <a:ea typeface="Helvetica"/>
                <a:cs typeface="Helvetica"/>
                <a:sym typeface="Helvetica"/>
              </a:defRPr>
            </a:lvl1pPr>
          </a:lstStyle>
          <a:p>
            <a:pPr algn="ctr" defTabSz="308053">
              <a:defRPr sz="1800">
                <a:solidFill>
                  <a:srgbClr val="000000"/>
                </a:solidFill>
              </a:defRPr>
            </a:pPr>
            <a:r>
              <a:rPr lang="en-US" sz="1350" kern="0" dirty="0">
                <a:solidFill>
                  <a:prstClr val="white"/>
                </a:solidFill>
              </a:rPr>
              <a:t>Funding Agency </a:t>
            </a:r>
            <a:r>
              <a:rPr sz="1350" kern="0" dirty="0">
                <a:solidFill>
                  <a:prstClr val="white"/>
                </a:solidFill>
              </a:rPr>
              <a:t>Project Officers</a:t>
            </a:r>
            <a:r>
              <a:rPr lang="en-US" sz="1350" kern="0" dirty="0">
                <a:solidFill>
                  <a:prstClr val="white"/>
                </a:solidFill>
              </a:rPr>
              <a:t> and/or Scientists</a:t>
            </a:r>
            <a:endParaRPr sz="1350" kern="0" dirty="0">
              <a:solidFill>
                <a:prstClr val="white"/>
              </a:solidFill>
            </a:endParaRPr>
          </a:p>
        </p:txBody>
      </p:sp>
      <p:sp>
        <p:nvSpPr>
          <p:cNvPr id="34" name="Shape 34"/>
          <p:cNvSpPr/>
          <p:nvPr/>
        </p:nvSpPr>
        <p:spPr>
          <a:xfrm>
            <a:off x="6296703" y="2695236"/>
            <a:ext cx="1903097" cy="2621474"/>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26786" tIns="26786" rIns="26786" bIns="26786" anchor="ctr"/>
          <a:lstStyle>
            <a:lvl1pPr>
              <a:defRPr sz="3200">
                <a:solidFill>
                  <a:srgbClr val="FFFFFF"/>
                </a:solidFill>
                <a:latin typeface="Helvetica"/>
                <a:ea typeface="Helvetica"/>
                <a:cs typeface="Helvetica"/>
                <a:sym typeface="Helvetica"/>
              </a:defRPr>
            </a:lvl1pPr>
          </a:lstStyle>
          <a:p>
            <a:pPr algn="ctr" defTabSz="308053">
              <a:defRPr sz="1800">
                <a:solidFill>
                  <a:srgbClr val="000000"/>
                </a:solidFill>
              </a:defRPr>
            </a:pPr>
            <a:r>
              <a:rPr sz="1800" kern="0" dirty="0">
                <a:solidFill>
                  <a:srgbClr val="000000"/>
                </a:solidFill>
              </a:rPr>
              <a:t>Coordinating Center</a:t>
            </a:r>
          </a:p>
        </p:txBody>
      </p:sp>
      <p:grpSp>
        <p:nvGrpSpPr>
          <p:cNvPr id="3" name="Group 2"/>
          <p:cNvGrpSpPr/>
          <p:nvPr/>
        </p:nvGrpSpPr>
        <p:grpSpPr>
          <a:xfrm>
            <a:off x="1676984" y="2400300"/>
            <a:ext cx="2074577" cy="3181421"/>
            <a:chOff x="710800" y="2343978"/>
            <a:chExt cx="2766103" cy="4241894"/>
          </a:xfrm>
        </p:grpSpPr>
        <p:sp>
          <p:nvSpPr>
            <p:cNvPr id="35" name="Shape 35"/>
            <p:cNvSpPr/>
            <p:nvPr/>
          </p:nvSpPr>
          <p:spPr>
            <a:xfrm>
              <a:off x="718298" y="2343978"/>
              <a:ext cx="2758605" cy="441582"/>
            </a:xfrm>
            <a:prstGeom prst="rect">
              <a:avLst/>
            </a:pr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37" name="Shape 37"/>
            <p:cNvSpPr/>
            <p:nvPr/>
          </p:nvSpPr>
          <p:spPr>
            <a:xfrm>
              <a:off x="718298" y="2819017"/>
              <a:ext cx="2758605" cy="441582"/>
            </a:xfrm>
            <a:prstGeom prst="rect">
              <a:avLst/>
            </a:pr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38" name="Shape 38"/>
            <p:cNvSpPr/>
            <p:nvPr/>
          </p:nvSpPr>
          <p:spPr>
            <a:xfrm>
              <a:off x="713298" y="3294056"/>
              <a:ext cx="2758606" cy="441582"/>
            </a:xfrm>
            <a:prstGeom prst="rect">
              <a:avLst/>
            </a:pr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39" name="Shape 39"/>
            <p:cNvSpPr/>
            <p:nvPr/>
          </p:nvSpPr>
          <p:spPr>
            <a:xfrm>
              <a:off x="713298" y="3769095"/>
              <a:ext cx="2758606" cy="441582"/>
            </a:xfrm>
            <a:prstGeom prst="rect">
              <a:avLst/>
            </a:pr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40" name="Shape 40"/>
            <p:cNvSpPr/>
            <p:nvPr/>
          </p:nvSpPr>
          <p:spPr>
            <a:xfrm>
              <a:off x="715799" y="4244134"/>
              <a:ext cx="2758605" cy="441582"/>
            </a:xfrm>
            <a:prstGeom prst="rect">
              <a:avLst/>
            </a:prstGeom>
            <a:solidFill>
              <a:srgbClr val="110092"/>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26786" tIns="26786" rIns="26786" bIns="26786" anchor="ctr"/>
            <a:lstStyle>
              <a:lvl1pPr>
                <a:defRPr sz="2800">
                  <a:solidFill>
                    <a:srgbClr val="FFFFFF"/>
                  </a:solidFill>
                  <a:latin typeface="Helvetica"/>
                  <a:ea typeface="Helvetica"/>
                  <a:cs typeface="Helvetica"/>
                  <a:sym typeface="Helvetica"/>
                </a:defRPr>
              </a:lvl1pPr>
            </a:lstStyle>
            <a:p>
              <a:pPr algn="ctr" defTabSz="308053">
                <a:defRPr sz="1800">
                  <a:solidFill>
                    <a:srgbClr val="000000"/>
                  </a:solidFill>
                </a:defRPr>
              </a:pPr>
              <a:r>
                <a:rPr sz="1500" kern="0" dirty="0">
                  <a:solidFill>
                    <a:prstClr val="white">
                      <a:lumMod val="20000"/>
                      <a:lumOff val="80000"/>
                    </a:prstClr>
                  </a:solidFill>
                </a:rPr>
                <a:t>Demonstration Projects</a:t>
              </a:r>
            </a:p>
          </p:txBody>
        </p:sp>
        <p:sp>
          <p:nvSpPr>
            <p:cNvPr id="41" name="Shape 41"/>
            <p:cNvSpPr/>
            <p:nvPr/>
          </p:nvSpPr>
          <p:spPr>
            <a:xfrm>
              <a:off x="715799" y="4719173"/>
              <a:ext cx="2758605" cy="441582"/>
            </a:xfrm>
            <a:prstGeom prst="rect">
              <a:avLst/>
            </a:pr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42" name="Shape 42"/>
            <p:cNvSpPr/>
            <p:nvPr/>
          </p:nvSpPr>
          <p:spPr>
            <a:xfrm>
              <a:off x="710800" y="5194212"/>
              <a:ext cx="2758605" cy="441582"/>
            </a:xfrm>
            <a:prstGeom prst="rect">
              <a:avLst/>
            </a:pr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43" name="Shape 43"/>
            <p:cNvSpPr/>
            <p:nvPr/>
          </p:nvSpPr>
          <p:spPr>
            <a:xfrm>
              <a:off x="710800" y="5669251"/>
              <a:ext cx="2758605" cy="441582"/>
            </a:xfrm>
            <a:prstGeom prst="rect">
              <a:avLst/>
            </a:pr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44" name="Shape 44"/>
            <p:cNvSpPr/>
            <p:nvPr/>
          </p:nvSpPr>
          <p:spPr>
            <a:xfrm>
              <a:off x="713298" y="6144290"/>
              <a:ext cx="2758606" cy="441582"/>
            </a:xfrm>
            <a:prstGeom prst="rect">
              <a:avLst/>
            </a:pr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grpSp>
      <p:sp>
        <p:nvSpPr>
          <p:cNvPr id="45" name="Shape 45"/>
          <p:cNvSpPr/>
          <p:nvPr/>
        </p:nvSpPr>
        <p:spPr>
          <a:xfrm>
            <a:off x="4127251" y="2695236"/>
            <a:ext cx="1903097" cy="1028348"/>
          </a:xfrm>
          <a:prstGeom prst="roundRect">
            <a:avLst>
              <a:gd name="adj" fmla="val 9769"/>
            </a:avLst>
          </a:prstGeom>
          <a:ln w="25400">
            <a:solidFill>
              <a:srgbClr val="85888D"/>
            </a:solidFill>
            <a:miter lim="400000"/>
          </a:ln>
          <a:extLst>
            <a:ext uri="{C572A759-6A51-4108-AA02-DFA0A04FC94B}">
              <ma14:wrappingTextBoxFlag xmlns="" xmlns:ma14="http://schemas.microsoft.com/office/mac/drawingml/2011/main" val="1"/>
            </a:ext>
          </a:extLst>
        </p:spPr>
        <p:txBody>
          <a:bodyPr lIns="0" tIns="0" rIns="0" bIns="0"/>
          <a:lstStyle/>
          <a:p>
            <a:pPr algn="ctr" defTabSz="308053">
              <a:defRPr sz="1800"/>
            </a:pPr>
            <a:endParaRPr sz="1275" kern="0" dirty="0">
              <a:solidFill>
                <a:sysClr val="windowText" lastClr="000000"/>
              </a:solidFill>
              <a:latin typeface="Helvetica"/>
              <a:ea typeface="Helvetica"/>
              <a:cs typeface="Helvetica"/>
              <a:sym typeface="Helvetica"/>
            </a:endParaRPr>
          </a:p>
          <a:p>
            <a:pPr algn="ctr" defTabSz="308053">
              <a:defRPr sz="1800"/>
            </a:pPr>
            <a:r>
              <a:rPr sz="1500" kern="0" dirty="0">
                <a:solidFill>
                  <a:sysClr val="windowText" lastClr="000000"/>
                </a:solidFill>
                <a:latin typeface="Helvetica"/>
                <a:ea typeface="Helvetica"/>
                <a:cs typeface="Helvetica"/>
                <a:sym typeface="Helvetica"/>
              </a:rPr>
              <a:t>Steering Committee</a:t>
            </a:r>
          </a:p>
        </p:txBody>
      </p:sp>
      <p:sp>
        <p:nvSpPr>
          <p:cNvPr id="46" name="Shape 46"/>
          <p:cNvSpPr/>
          <p:nvPr/>
        </p:nvSpPr>
        <p:spPr>
          <a:xfrm>
            <a:off x="4127251" y="3899357"/>
            <a:ext cx="1903097" cy="1535926"/>
          </a:xfrm>
          <a:prstGeom prst="roundRect">
            <a:avLst>
              <a:gd name="adj" fmla="val 6541"/>
            </a:avLst>
          </a:prstGeom>
          <a:ln w="25400">
            <a:solidFill>
              <a:srgbClr val="85888D"/>
            </a:solidFill>
            <a:miter lim="400000"/>
          </a:ln>
          <a:extLst>
            <a:ext uri="{C572A759-6A51-4108-AA02-DFA0A04FC94B}">
              <ma14:wrappingTextBoxFlag xmlns="" xmlns:ma14="http://schemas.microsoft.com/office/mac/drawingml/2011/main" val="1"/>
            </a:ext>
          </a:extLst>
        </p:spPr>
        <p:txBody>
          <a:bodyPr lIns="0" tIns="0" rIns="0" bIns="0"/>
          <a:lstStyle/>
          <a:p>
            <a:pPr algn="ctr" defTabSz="308053">
              <a:defRPr sz="1800"/>
            </a:pPr>
            <a:endParaRPr sz="1500" kern="0" dirty="0">
              <a:solidFill>
                <a:sysClr val="windowText" lastClr="000000"/>
              </a:solidFill>
              <a:latin typeface="Helvetica"/>
              <a:ea typeface="Helvetica"/>
              <a:cs typeface="Helvetica"/>
              <a:sym typeface="Helvetica"/>
            </a:endParaRPr>
          </a:p>
          <a:p>
            <a:pPr algn="ctr" defTabSz="308053">
              <a:defRPr sz="1800"/>
            </a:pPr>
            <a:r>
              <a:rPr sz="1500" kern="0" dirty="0">
                <a:solidFill>
                  <a:sysClr val="windowText" lastClr="000000"/>
                </a:solidFill>
                <a:latin typeface="Helvetica"/>
                <a:ea typeface="Helvetica"/>
                <a:cs typeface="Helvetica"/>
                <a:sym typeface="Helvetica"/>
              </a:rPr>
              <a:t>Work</a:t>
            </a:r>
            <a:r>
              <a:rPr lang="en-US" sz="1500" kern="0" dirty="0">
                <a:solidFill>
                  <a:sysClr val="windowText" lastClr="000000"/>
                </a:solidFill>
                <a:latin typeface="Helvetica"/>
                <a:ea typeface="Helvetica"/>
                <a:cs typeface="Helvetica"/>
                <a:sym typeface="Helvetica"/>
              </a:rPr>
              <a:t>ing G</a:t>
            </a:r>
            <a:r>
              <a:rPr sz="1500" kern="0" dirty="0">
                <a:solidFill>
                  <a:sysClr val="windowText" lastClr="000000"/>
                </a:solidFill>
                <a:latin typeface="Helvetica"/>
                <a:ea typeface="Helvetica"/>
                <a:cs typeface="Helvetica"/>
                <a:sym typeface="Helvetica"/>
              </a:rPr>
              <a:t>roups</a:t>
            </a:r>
          </a:p>
        </p:txBody>
      </p:sp>
      <p:grpSp>
        <p:nvGrpSpPr>
          <p:cNvPr id="2" name="Group 1"/>
          <p:cNvGrpSpPr/>
          <p:nvPr/>
        </p:nvGrpSpPr>
        <p:grpSpPr>
          <a:xfrm>
            <a:off x="1920241" y="876611"/>
            <a:ext cx="2651760" cy="1306149"/>
            <a:chOff x="1377481" y="211460"/>
            <a:chExt cx="2949625" cy="1398968"/>
          </a:xfrm>
        </p:grpSpPr>
        <p:sp>
          <p:nvSpPr>
            <p:cNvPr id="36" name="Shape 36"/>
            <p:cNvSpPr/>
            <p:nvPr/>
          </p:nvSpPr>
          <p:spPr>
            <a:xfrm>
              <a:off x="1806107" y="585292"/>
              <a:ext cx="1969288" cy="651306"/>
            </a:xfrm>
            <a:prstGeom prst="rect">
              <a:avLst/>
            </a:prstGeom>
            <a:ln w="12700">
              <a:miter lim="400000"/>
            </a:ln>
            <a:extLst>
              <a:ext uri="{C572A759-6A51-4108-AA02-DFA0A04FC94B}">
                <ma14:wrappingTextBoxFlag xmlns="" xmlns:ma14="http://schemas.microsoft.com/office/mac/drawingml/2011/main" val="1"/>
              </a:ext>
            </a:extLst>
          </p:spPr>
          <p:txBody>
            <a:bodyPr wrap="square" lIns="26786" tIns="26786" rIns="26786" bIns="26786" anchor="ctr">
              <a:spAutoFit/>
            </a:bodyPr>
            <a:lstStyle>
              <a:lvl1pPr>
                <a:defRPr sz="3000">
                  <a:solidFill>
                    <a:srgbClr val="164F86"/>
                  </a:solidFill>
                  <a:latin typeface="Helvetica"/>
                  <a:ea typeface="Helvetica"/>
                  <a:cs typeface="Helvetica"/>
                  <a:sym typeface="Helvetica"/>
                </a:defRPr>
              </a:lvl1pPr>
            </a:lstStyle>
            <a:p>
              <a:pPr algn="ctr" defTabSz="308053">
                <a:defRPr sz="1800">
                  <a:solidFill>
                    <a:srgbClr val="000000"/>
                  </a:solidFill>
                </a:defRPr>
              </a:pPr>
              <a:r>
                <a:rPr lang="en-US" sz="1200" kern="0" dirty="0">
                  <a:solidFill>
                    <a:srgbClr val="000000"/>
                  </a:solidFill>
                </a:rPr>
                <a:t>Executive Committee VA, DoD, </a:t>
              </a:r>
              <a:r>
                <a:rPr sz="1200" kern="0" dirty="0">
                  <a:solidFill>
                    <a:srgbClr val="000000"/>
                  </a:solidFill>
                </a:rPr>
                <a:t>NIH Centers</a:t>
              </a:r>
              <a:r>
                <a:rPr lang="en-US" sz="1200" kern="0" dirty="0">
                  <a:solidFill>
                    <a:srgbClr val="000000"/>
                  </a:solidFill>
                </a:rPr>
                <a:t>, Offices</a:t>
              </a:r>
              <a:r>
                <a:rPr sz="1200" kern="0" dirty="0">
                  <a:solidFill>
                    <a:srgbClr val="000000"/>
                  </a:solidFill>
                </a:rPr>
                <a:t> </a:t>
              </a:r>
              <a:r>
                <a:rPr lang="en-US" sz="1200" kern="0" dirty="0">
                  <a:solidFill>
                    <a:srgbClr val="000000"/>
                  </a:solidFill>
                </a:rPr>
                <a:t>&amp; </a:t>
              </a:r>
              <a:r>
                <a:rPr sz="1200" kern="0" dirty="0">
                  <a:solidFill>
                    <a:srgbClr val="000000"/>
                  </a:solidFill>
                </a:rPr>
                <a:t>Institutes</a:t>
              </a:r>
            </a:p>
          </p:txBody>
        </p:sp>
        <p:sp>
          <p:nvSpPr>
            <p:cNvPr id="47" name="Shape 47"/>
            <p:cNvSpPr/>
            <p:nvPr/>
          </p:nvSpPr>
          <p:spPr>
            <a:xfrm>
              <a:off x="1377481" y="735909"/>
              <a:ext cx="428626" cy="350068"/>
            </a:xfrm>
            <a:prstGeom prst="rect">
              <a:avLst/>
            </a:pr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48" name="Shape 48"/>
            <p:cNvSpPr/>
            <p:nvPr/>
          </p:nvSpPr>
          <p:spPr>
            <a:xfrm>
              <a:off x="3775395" y="735909"/>
              <a:ext cx="551711" cy="350068"/>
            </a:xfrm>
            <a:prstGeom prst="rect">
              <a:avLst/>
            </a:pr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49" name="Shape 49"/>
            <p:cNvSpPr/>
            <p:nvPr/>
          </p:nvSpPr>
          <p:spPr>
            <a:xfrm>
              <a:off x="2550406" y="211460"/>
              <a:ext cx="551712" cy="350068"/>
            </a:xfrm>
            <a:prstGeom prst="rect">
              <a:avLst/>
            </a:pr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50" name="Shape 50"/>
            <p:cNvSpPr/>
            <p:nvPr/>
          </p:nvSpPr>
          <p:spPr>
            <a:xfrm>
              <a:off x="3259195" y="211460"/>
              <a:ext cx="551711" cy="350068"/>
            </a:xfrm>
            <a:prstGeom prst="rect">
              <a:avLst/>
            </a:pr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51" name="Shape 51"/>
            <p:cNvSpPr/>
            <p:nvPr/>
          </p:nvSpPr>
          <p:spPr>
            <a:xfrm>
              <a:off x="1841618" y="211460"/>
              <a:ext cx="551712" cy="350068"/>
            </a:xfrm>
            <a:prstGeom prst="rect">
              <a:avLst/>
            </a:pr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52" name="Shape 52"/>
            <p:cNvSpPr/>
            <p:nvPr/>
          </p:nvSpPr>
          <p:spPr>
            <a:xfrm>
              <a:off x="2550406" y="1260361"/>
              <a:ext cx="551712" cy="350067"/>
            </a:xfrm>
            <a:prstGeom prst="rect">
              <a:avLst/>
            </a:pr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53" name="Shape 53"/>
            <p:cNvSpPr/>
            <p:nvPr/>
          </p:nvSpPr>
          <p:spPr>
            <a:xfrm>
              <a:off x="3259195" y="1260361"/>
              <a:ext cx="551711" cy="350067"/>
            </a:xfrm>
            <a:prstGeom prst="rect">
              <a:avLst/>
            </a:pr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dirty="0">
                <a:solidFill>
                  <a:srgbClr val="FFFFFF"/>
                </a:solidFill>
                <a:latin typeface="Helvetica Light"/>
                <a:ea typeface="Helvetica Light"/>
                <a:cs typeface="Helvetica Light"/>
                <a:sym typeface="Helvetica Light"/>
              </a:endParaRPr>
            </a:p>
          </p:txBody>
        </p:sp>
        <p:sp>
          <p:nvSpPr>
            <p:cNvPr id="54" name="Shape 54"/>
            <p:cNvSpPr/>
            <p:nvPr/>
          </p:nvSpPr>
          <p:spPr>
            <a:xfrm>
              <a:off x="1841618" y="1260361"/>
              <a:ext cx="551712" cy="350067"/>
            </a:xfrm>
            <a:prstGeom prst="rect">
              <a:avLst/>
            </a:pr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grpSp>
      <p:sp>
        <p:nvSpPr>
          <p:cNvPr id="55" name="Shape 55"/>
          <p:cNvSpPr/>
          <p:nvPr/>
        </p:nvSpPr>
        <p:spPr>
          <a:xfrm>
            <a:off x="4416464" y="3248336"/>
            <a:ext cx="331186" cy="3311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56" name="Shape 56"/>
          <p:cNvSpPr/>
          <p:nvPr/>
        </p:nvSpPr>
        <p:spPr>
          <a:xfrm>
            <a:off x="4418340" y="4709927"/>
            <a:ext cx="331186" cy="3311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A2320"/>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57" name="Shape 57"/>
          <p:cNvSpPr/>
          <p:nvPr/>
        </p:nvSpPr>
        <p:spPr>
          <a:xfrm>
            <a:off x="4915080" y="3248336"/>
            <a:ext cx="331186" cy="3311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58" name="Shape 58"/>
          <p:cNvSpPr/>
          <p:nvPr/>
        </p:nvSpPr>
        <p:spPr>
          <a:xfrm>
            <a:off x="5409947" y="3248336"/>
            <a:ext cx="331186" cy="3311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blurRad="50800" dist="127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59" name="Shape 59"/>
          <p:cNvSpPr/>
          <p:nvPr/>
        </p:nvSpPr>
        <p:spPr>
          <a:xfrm>
            <a:off x="4913205" y="4709927"/>
            <a:ext cx="331186" cy="3311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10092"/>
          </a:solidFill>
          <a:ln w="12700">
            <a:miter lim="400000"/>
          </a:ln>
          <a:effectLst>
            <a:outerShdw blurRad="38100" dist="25400" dir="54000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
        <p:nvSpPr>
          <p:cNvPr id="60" name="Shape 60"/>
          <p:cNvSpPr/>
          <p:nvPr/>
        </p:nvSpPr>
        <p:spPr>
          <a:xfrm>
            <a:off x="5408072" y="4706672"/>
            <a:ext cx="331186" cy="3311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blurRad="50800" dist="12700" rotWithShape="0">
              <a:srgbClr val="000000">
                <a:alpha val="50000"/>
              </a:srgbClr>
            </a:outerShdw>
          </a:effectLst>
        </p:spPr>
        <p:txBody>
          <a:bodyPr lIns="26786" tIns="26786" rIns="26786" bIns="26786" anchor="ctr"/>
          <a:lstStyle/>
          <a:p>
            <a:pPr algn="ctr" defTabSz="308053">
              <a:defRPr sz="2400">
                <a:solidFill>
                  <a:srgbClr val="FFFFFF"/>
                </a:solidFill>
              </a:defRPr>
            </a:pPr>
            <a:endParaRPr sz="1275" kern="0">
              <a:solidFill>
                <a:srgbClr val="FFFFFF"/>
              </a:solidFill>
              <a:latin typeface="Helvetica Light"/>
              <a:ea typeface="Helvetica Light"/>
              <a:cs typeface="Helvetica Light"/>
              <a:sym typeface="Helvetica Light"/>
            </a:endParaRPr>
          </a:p>
        </p:txBody>
      </p:sp>
    </p:spTree>
    <p:extLst>
      <p:ext uri="{BB962C8B-B14F-4D97-AF65-F5344CB8AC3E}">
        <p14:creationId xmlns:p14="http://schemas.microsoft.com/office/powerpoint/2010/main" val="1576507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EB9FF-E359-436D-B895-DC9930E47535}"/>
              </a:ext>
            </a:extLst>
          </p:cNvPr>
          <p:cNvSpPr>
            <a:spLocks noGrp="1"/>
          </p:cNvSpPr>
          <p:nvPr>
            <p:ph type="title"/>
          </p:nvPr>
        </p:nvSpPr>
        <p:spPr/>
        <p:txBody>
          <a:bodyPr>
            <a:normAutofit/>
          </a:bodyPr>
          <a:lstStyle/>
          <a:p>
            <a:pPr algn="ctr"/>
            <a:r>
              <a:rPr lang="en-US" sz="3000" dirty="0">
                <a:latin typeface="Arial heading"/>
              </a:rPr>
              <a:t>PMC Progress</a:t>
            </a:r>
          </a:p>
        </p:txBody>
      </p:sp>
      <p:sp>
        <p:nvSpPr>
          <p:cNvPr id="3" name="Content Placeholder 2">
            <a:extLst>
              <a:ext uri="{FF2B5EF4-FFF2-40B4-BE49-F238E27FC236}">
                <a16:creationId xmlns:a16="http://schemas.microsoft.com/office/drawing/2014/main" xmlns="" id="{BE529132-4C8A-45D0-A496-02EEC26ACEF2}"/>
              </a:ext>
            </a:extLst>
          </p:cNvPr>
          <p:cNvSpPr>
            <a:spLocks noGrp="1"/>
          </p:cNvSpPr>
          <p:nvPr>
            <p:ph sz="half" idx="1"/>
          </p:nvPr>
        </p:nvSpPr>
        <p:spPr>
          <a:xfrm>
            <a:off x="628650" y="1417638"/>
            <a:ext cx="7738110" cy="4406765"/>
          </a:xfrm>
        </p:spPr>
        <p:txBody>
          <a:bodyPr>
            <a:normAutofit/>
          </a:bodyPr>
          <a:lstStyle/>
          <a:p>
            <a:pPr marL="0" indent="0">
              <a:buNone/>
            </a:pPr>
            <a:r>
              <a:rPr lang="en-US" sz="1800" b="1" dirty="0">
                <a:latin typeface="Arial  "/>
              </a:rPr>
              <a:t>Project Milestones</a:t>
            </a:r>
          </a:p>
          <a:p>
            <a:pPr>
              <a:buFont typeface="Wingdings" panose="05000000000000000000" pitchFamily="2" charset="2"/>
              <a:buChar char="§"/>
            </a:pPr>
            <a:r>
              <a:rPr lang="en-US" sz="1800" dirty="0">
                <a:latin typeface="Arial  "/>
              </a:rPr>
              <a:t>Individual demonstration project planning phase milestones have been reviewed and approved by their respective funding agencies</a:t>
            </a:r>
          </a:p>
          <a:p>
            <a:pPr marL="0" indent="0">
              <a:buNone/>
            </a:pPr>
            <a:r>
              <a:rPr lang="en-US" sz="1800" b="1" dirty="0">
                <a:latin typeface="Arial  "/>
              </a:rPr>
              <a:t>Harmonization </a:t>
            </a:r>
          </a:p>
          <a:p>
            <a:r>
              <a:rPr lang="en-US" sz="1800" dirty="0">
                <a:latin typeface="Arial  "/>
              </a:rPr>
              <a:t>All projects have agreed to include the PEG3 as an outcome measure</a:t>
            </a:r>
          </a:p>
          <a:p>
            <a:r>
              <a:rPr lang="en-US" sz="1800" dirty="0">
                <a:latin typeface="Arial  "/>
              </a:rPr>
              <a:t>Inclusion criteria and phenotyping harmonization, as appropriate to individual trials</a:t>
            </a:r>
          </a:p>
          <a:p>
            <a:pPr marL="0" indent="0">
              <a:buNone/>
            </a:pPr>
            <a:r>
              <a:rPr lang="en-US" sz="1800" b="1" dirty="0">
                <a:latin typeface="Arial  "/>
              </a:rPr>
              <a:t>Site Overlap</a:t>
            </a:r>
          </a:p>
          <a:p>
            <a:r>
              <a:rPr lang="en-US" sz="1800" dirty="0">
                <a:latin typeface="Arial  "/>
              </a:rPr>
              <a:t>Projects that plan to recruit or perform interventions at the same locations are making plans to address and minimize competition for subjects and possible contamination</a:t>
            </a:r>
          </a:p>
          <a:p>
            <a:pPr marL="0" indent="0">
              <a:buNone/>
            </a:pPr>
            <a:r>
              <a:rPr lang="en-US" sz="1800" b="1" dirty="0">
                <a:latin typeface="Arial  "/>
              </a:rPr>
              <a:t>Website Development</a:t>
            </a:r>
          </a:p>
          <a:p>
            <a:r>
              <a:rPr lang="en-US" sz="1800" dirty="0">
                <a:latin typeface="Arial  "/>
              </a:rPr>
              <a:t>Check it out:  </a:t>
            </a:r>
            <a:r>
              <a:rPr lang="en-US" sz="1800" dirty="0">
                <a:latin typeface="Arial  "/>
                <a:hlinkClick r:id="rId3"/>
              </a:rPr>
              <a:t>www.painmanagementcollaboratory.org</a:t>
            </a:r>
            <a:endParaRPr lang="en-US" sz="1800" dirty="0">
              <a:latin typeface="Arial  "/>
            </a:endParaRPr>
          </a:p>
        </p:txBody>
      </p:sp>
    </p:spTree>
    <p:extLst>
      <p:ext uri="{BB962C8B-B14F-4D97-AF65-F5344CB8AC3E}">
        <p14:creationId xmlns:p14="http://schemas.microsoft.com/office/powerpoint/2010/main" val="325614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656591" y="1771219"/>
            <a:ext cx="5830818" cy="2344570"/>
          </a:xfrm>
          <a:prstGeom prst="rect">
            <a:avLst/>
          </a:prstGeom>
        </p:spPr>
        <p:txBody>
          <a:bodyPr/>
          <a:lstStyle>
            <a:lvl1pPr algn="l" defTabSz="914400" rtl="0" eaLnBrk="1" latinLnBrk="0" hangingPunct="1">
              <a:spcBef>
                <a:spcPct val="0"/>
              </a:spcBef>
              <a:buNone/>
              <a:defRPr sz="4000" kern="1200" cap="none" spc="-100" baseline="0">
                <a:ln>
                  <a:noFill/>
                </a:ln>
                <a:solidFill>
                  <a:srgbClr val="800000"/>
                </a:solidFill>
                <a:effectLst/>
                <a:latin typeface="+mj-lt"/>
                <a:ea typeface="+mj-ea"/>
                <a:cs typeface="+mj-cs"/>
              </a:defRPr>
            </a:lvl1pPr>
          </a:lstStyle>
          <a:p>
            <a:pPr algn="ctr"/>
            <a:r>
              <a:rPr lang="en-US" sz="3001" dirty="0">
                <a:solidFill>
                  <a:schemeClr val="tx1"/>
                </a:solidFill>
              </a:rPr>
              <a:t>Thanks</a:t>
            </a:r>
          </a:p>
        </p:txBody>
      </p:sp>
      <p:sp>
        <p:nvSpPr>
          <p:cNvPr id="3" name="Subtitle 5"/>
          <p:cNvSpPr txBox="1">
            <a:spLocks/>
          </p:cNvSpPr>
          <p:nvPr/>
        </p:nvSpPr>
        <p:spPr>
          <a:xfrm>
            <a:off x="1542261" y="3022829"/>
            <a:ext cx="5830818" cy="206395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85748" indent="0" algn="ctr">
              <a:buNone/>
            </a:pPr>
            <a:r>
              <a:rPr lang="en-US" sz="2400" dirty="0">
                <a:hlinkClick r:id="rId3"/>
              </a:rPr>
              <a:t>Robert.kerns@yale.edu</a:t>
            </a:r>
            <a:endParaRPr lang="en-US" sz="2400" dirty="0"/>
          </a:p>
          <a:p>
            <a:pPr marL="85748" indent="0" algn="ctr">
              <a:buNone/>
            </a:pPr>
            <a:r>
              <a:rPr lang="en-US" sz="2400" dirty="0">
                <a:hlinkClick r:id="rId4"/>
              </a:rPr>
              <a:t>www.painmanagementcollaboratory.org</a:t>
            </a:r>
            <a:endParaRPr lang="en-US" sz="2400" dirty="0"/>
          </a:p>
          <a:p>
            <a:pPr marL="85748" indent="0" algn="ctr">
              <a:buNone/>
            </a:pPr>
            <a:r>
              <a:rPr lang="en-US" sz="2400" dirty="0"/>
              <a:t>Twitter:  @Drbob52</a:t>
            </a:r>
          </a:p>
          <a:p>
            <a:pPr marL="85748" indent="0" algn="ctr">
              <a:buNone/>
            </a:pPr>
            <a:endParaRPr lang="en-US" sz="1650" dirty="0"/>
          </a:p>
          <a:p>
            <a:endParaRPr lang="en-US" sz="1650" dirty="0"/>
          </a:p>
        </p:txBody>
      </p:sp>
    </p:spTree>
    <p:extLst>
      <p:ext uri="{BB962C8B-B14F-4D97-AF65-F5344CB8AC3E}">
        <p14:creationId xmlns:p14="http://schemas.microsoft.com/office/powerpoint/2010/main" val="207446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B0619D-191C-4A9A-8D56-14902E656C2D}"/>
              </a:ext>
            </a:extLst>
          </p:cNvPr>
          <p:cNvSpPr>
            <a:spLocks noGrp="1"/>
          </p:cNvSpPr>
          <p:nvPr>
            <p:ph type="title"/>
          </p:nvPr>
        </p:nvSpPr>
        <p:spPr>
          <a:xfrm>
            <a:off x="457200" y="274637"/>
            <a:ext cx="8229600" cy="1372057"/>
          </a:xfrm>
        </p:spPr>
        <p:txBody>
          <a:bodyPr>
            <a:normAutofit/>
          </a:bodyPr>
          <a:lstStyle/>
          <a:p>
            <a:r>
              <a:rPr lang="en-US" sz="3200" dirty="0"/>
              <a:t>Harms related to therapeutic use of opioids is a significant contributor to the opioid crisis</a:t>
            </a:r>
          </a:p>
        </p:txBody>
      </p:sp>
      <p:pic>
        <p:nvPicPr>
          <p:cNvPr id="4" name="Content Placeholder 3">
            <a:extLst>
              <a:ext uri="{FF2B5EF4-FFF2-40B4-BE49-F238E27FC236}">
                <a16:creationId xmlns:a16="http://schemas.microsoft.com/office/drawing/2014/main" xmlns="" id="{59D5D5DC-E325-4134-8342-32392BD4C070}"/>
              </a:ext>
            </a:extLst>
          </p:cNvPr>
          <p:cNvPicPr>
            <a:picLocks noGrp="1" noChangeAspect="1"/>
          </p:cNvPicPr>
          <p:nvPr>
            <p:ph idx="1"/>
          </p:nvPr>
        </p:nvPicPr>
        <p:blipFill>
          <a:blip r:embed="rId2"/>
          <a:stretch>
            <a:fillRect/>
          </a:stretch>
        </p:blipFill>
        <p:spPr>
          <a:xfrm>
            <a:off x="1181470" y="1646695"/>
            <a:ext cx="6781059" cy="4525963"/>
          </a:xfrm>
          <a:prstGeom prst="rect">
            <a:avLst/>
          </a:prstGeom>
        </p:spPr>
      </p:pic>
    </p:spTree>
    <p:extLst>
      <p:ext uri="{BB962C8B-B14F-4D97-AF65-F5344CB8AC3E}">
        <p14:creationId xmlns:p14="http://schemas.microsoft.com/office/powerpoint/2010/main" val="429007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78036FE-19EB-45B9-BDAD-9D1137B3EDE2}"/>
              </a:ext>
            </a:extLst>
          </p:cNvPr>
          <p:cNvPicPr>
            <a:picLocks noGrp="1" noChangeAspect="1"/>
          </p:cNvPicPr>
          <p:nvPr>
            <p:ph idx="4294967295"/>
          </p:nvPr>
        </p:nvPicPr>
        <p:blipFill>
          <a:blip r:embed="rId2"/>
          <a:stretch>
            <a:fillRect/>
          </a:stretch>
        </p:blipFill>
        <p:spPr>
          <a:xfrm>
            <a:off x="0" y="790414"/>
            <a:ext cx="9144000" cy="5132549"/>
          </a:xfrm>
          <a:prstGeom prst="rect">
            <a:avLst/>
          </a:prstGeom>
        </p:spPr>
      </p:pic>
    </p:spTree>
    <p:extLst>
      <p:ext uri="{BB962C8B-B14F-4D97-AF65-F5344CB8AC3E}">
        <p14:creationId xmlns:p14="http://schemas.microsoft.com/office/powerpoint/2010/main" val="75817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6427"/>
            <a:ext cx="7886700" cy="650929"/>
          </a:xfrm>
        </p:spPr>
        <p:txBody>
          <a:bodyPr>
            <a:normAutofit fontScale="90000"/>
          </a:bodyPr>
          <a:lstStyle/>
          <a:p>
            <a:pPr algn="ctr"/>
            <a:r>
              <a:rPr lang="en-US" dirty="0"/>
              <a:t>Pain as a public health problem</a:t>
            </a:r>
          </a:p>
        </p:txBody>
      </p:sp>
      <p:sp>
        <p:nvSpPr>
          <p:cNvPr id="3" name="Content Placeholder 2"/>
          <p:cNvSpPr>
            <a:spLocks noGrp="1"/>
          </p:cNvSpPr>
          <p:nvPr>
            <p:ph idx="1"/>
          </p:nvPr>
        </p:nvSpPr>
        <p:spPr>
          <a:xfrm>
            <a:off x="464949" y="1441341"/>
            <a:ext cx="8198603" cy="4990455"/>
          </a:xfrm>
        </p:spPr>
        <p:txBody>
          <a:bodyPr>
            <a:normAutofit fontScale="92500" lnSpcReduction="20000"/>
          </a:bodyPr>
          <a:lstStyle/>
          <a:p>
            <a:r>
              <a:rPr lang="en-US" sz="2600" dirty="0"/>
              <a:t>In 2016, an estimated 20.4% (50.0 million) of U.S. adults had chronic pain (CP) and 8.0% (19.6 million) had high impact chronic pain (HICP). (</a:t>
            </a:r>
            <a:r>
              <a:rPr lang="en-US" sz="2600" dirty="0" err="1"/>
              <a:t>Dahlhamer</a:t>
            </a:r>
            <a:r>
              <a:rPr lang="en-US" sz="2600" dirty="0"/>
              <a:t> et al., 2018)</a:t>
            </a:r>
          </a:p>
          <a:p>
            <a:r>
              <a:rPr lang="en-US" sz="2600" dirty="0"/>
              <a:t>Higher prevalence of both CP and HICP were observed among:</a:t>
            </a:r>
          </a:p>
          <a:p>
            <a:pPr lvl="1"/>
            <a:r>
              <a:rPr lang="en-US" sz="1900" dirty="0"/>
              <a:t>women, </a:t>
            </a:r>
          </a:p>
          <a:p>
            <a:pPr lvl="1"/>
            <a:r>
              <a:rPr lang="en-US" sz="1900" dirty="0"/>
              <a:t>older adults, </a:t>
            </a:r>
          </a:p>
          <a:p>
            <a:pPr lvl="1"/>
            <a:r>
              <a:rPr lang="en-US" sz="1900" dirty="0"/>
              <a:t>previously but not currently employed adults, </a:t>
            </a:r>
          </a:p>
          <a:p>
            <a:pPr lvl="1"/>
            <a:r>
              <a:rPr lang="en-US" sz="1900" dirty="0"/>
              <a:t>adults living in poverty, </a:t>
            </a:r>
          </a:p>
          <a:p>
            <a:pPr lvl="1"/>
            <a:r>
              <a:rPr lang="en-US" sz="1900" dirty="0"/>
              <a:t>adults with public health insurance, and </a:t>
            </a:r>
          </a:p>
          <a:p>
            <a:pPr lvl="1"/>
            <a:r>
              <a:rPr lang="en-US" sz="1900" dirty="0"/>
              <a:t>rural residents (</a:t>
            </a:r>
            <a:r>
              <a:rPr lang="en-US" sz="1900" dirty="0" err="1"/>
              <a:t>Dahlhamer</a:t>
            </a:r>
            <a:r>
              <a:rPr lang="en-US" sz="1900" dirty="0"/>
              <a:t> et al. 2018)</a:t>
            </a:r>
          </a:p>
          <a:p>
            <a:r>
              <a:rPr lang="en-US" sz="2600" dirty="0"/>
              <a:t>Pain conditions are among the most disabling health problems (Stewart et al., 2003)</a:t>
            </a:r>
          </a:p>
          <a:p>
            <a:r>
              <a:rPr lang="en-US" sz="2600" dirty="0"/>
              <a:t>Costs of pain are estimated at $500-$635 billion (IOM, 2011)</a:t>
            </a:r>
          </a:p>
          <a:p>
            <a:r>
              <a:rPr lang="en-US" sz="2600" dirty="0"/>
              <a:t>Disparities in pain prevalence and care are well documented (Green et al., 2003; Janevic et al., 2017)</a:t>
            </a:r>
          </a:p>
          <a:p>
            <a:endParaRPr lang="en-US" dirty="0"/>
          </a:p>
        </p:txBody>
      </p:sp>
    </p:spTree>
    <p:extLst>
      <p:ext uri="{BB962C8B-B14F-4D97-AF65-F5344CB8AC3E}">
        <p14:creationId xmlns:p14="http://schemas.microsoft.com/office/powerpoint/2010/main" val="63119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xmlns="" id="{3F377A27-2681-413E-B85D-DAE7318C11BA}"/>
              </a:ext>
            </a:extLst>
          </p:cNvPr>
          <p:cNvGrpSpPr>
            <a:grpSpLocks noChangeAspect="1"/>
          </p:cNvGrpSpPr>
          <p:nvPr/>
        </p:nvGrpSpPr>
        <p:grpSpPr bwMode="auto">
          <a:xfrm>
            <a:off x="3660487" y="1925299"/>
            <a:ext cx="5902076" cy="4075451"/>
            <a:chOff x="2732" y="5772"/>
            <a:chExt cx="8061" cy="5577"/>
          </a:xfrm>
        </p:grpSpPr>
        <p:sp>
          <p:nvSpPr>
            <p:cNvPr id="6" name="AutoShape 3">
              <a:extLst>
                <a:ext uri="{FF2B5EF4-FFF2-40B4-BE49-F238E27FC236}">
                  <a16:creationId xmlns:a16="http://schemas.microsoft.com/office/drawing/2014/main" xmlns="" id="{54D46C2C-4389-449C-8233-9875834E34DB}"/>
                </a:ext>
              </a:extLst>
            </p:cNvPr>
            <p:cNvSpPr>
              <a:spLocks noChangeAspect="1" noChangeArrowheads="1"/>
            </p:cNvSpPr>
            <p:nvPr/>
          </p:nvSpPr>
          <p:spPr bwMode="auto">
            <a:xfrm>
              <a:off x="3219" y="6193"/>
              <a:ext cx="7201" cy="5156"/>
            </a:xfrm>
            <a:prstGeom prst="rect">
              <a:avLst/>
            </a:prstGeom>
            <a:noFill/>
            <a:ln w="9525">
              <a:noFill/>
              <a:miter lim="800000"/>
              <a:headEnd/>
              <a:tailEnd/>
            </a:ln>
          </p:spPr>
          <p:txBody>
            <a:bodyPr/>
            <a:lstStyle/>
            <a:p>
              <a:endParaRPr lang="en-US" sz="1350"/>
            </a:p>
          </p:txBody>
        </p:sp>
        <p:sp>
          <p:nvSpPr>
            <p:cNvPr id="7" name="Oval 4">
              <a:extLst>
                <a:ext uri="{FF2B5EF4-FFF2-40B4-BE49-F238E27FC236}">
                  <a16:creationId xmlns:a16="http://schemas.microsoft.com/office/drawing/2014/main" xmlns="" id="{D87FE54F-FF59-43AB-AF80-334229CE524A}"/>
                </a:ext>
              </a:extLst>
            </p:cNvPr>
            <p:cNvSpPr>
              <a:spLocks noChangeArrowheads="1"/>
            </p:cNvSpPr>
            <p:nvPr/>
          </p:nvSpPr>
          <p:spPr bwMode="auto">
            <a:xfrm>
              <a:off x="5021" y="7307"/>
              <a:ext cx="2631" cy="2371"/>
            </a:xfrm>
            <a:prstGeom prst="ellipse">
              <a:avLst/>
            </a:prstGeom>
            <a:solidFill>
              <a:srgbClr val="FFFF00">
                <a:alpha val="49019"/>
              </a:srgbClr>
            </a:solidFill>
            <a:ln w="9525">
              <a:solidFill>
                <a:srgbClr val="000000"/>
              </a:solidFill>
              <a:round/>
              <a:headEnd/>
              <a:tailEnd/>
            </a:ln>
          </p:spPr>
          <p:txBody>
            <a:bodyPr/>
            <a:lstStyle/>
            <a:p>
              <a:endParaRPr lang="en-US" sz="1350"/>
            </a:p>
          </p:txBody>
        </p:sp>
        <p:sp>
          <p:nvSpPr>
            <p:cNvPr id="8" name="Oval 5">
              <a:extLst>
                <a:ext uri="{FF2B5EF4-FFF2-40B4-BE49-F238E27FC236}">
                  <a16:creationId xmlns:a16="http://schemas.microsoft.com/office/drawing/2014/main" xmlns="" id="{903A92F9-0030-4220-80D1-BCA6DC095011}"/>
                </a:ext>
              </a:extLst>
            </p:cNvPr>
            <p:cNvSpPr>
              <a:spLocks noChangeArrowheads="1"/>
            </p:cNvSpPr>
            <p:nvPr/>
          </p:nvSpPr>
          <p:spPr bwMode="auto">
            <a:xfrm>
              <a:off x="5575" y="8144"/>
              <a:ext cx="2631" cy="2369"/>
            </a:xfrm>
            <a:prstGeom prst="ellipse">
              <a:avLst/>
            </a:prstGeom>
            <a:solidFill>
              <a:srgbClr val="FF0000">
                <a:alpha val="58823"/>
              </a:srgbClr>
            </a:solidFill>
            <a:ln w="9525">
              <a:solidFill>
                <a:srgbClr val="000000"/>
              </a:solidFill>
              <a:round/>
              <a:headEnd/>
              <a:tailEnd/>
            </a:ln>
          </p:spPr>
          <p:txBody>
            <a:bodyPr/>
            <a:lstStyle/>
            <a:p>
              <a:endParaRPr lang="en-US" sz="1350"/>
            </a:p>
          </p:txBody>
        </p:sp>
        <p:sp>
          <p:nvSpPr>
            <p:cNvPr id="9" name="Oval 6">
              <a:extLst>
                <a:ext uri="{FF2B5EF4-FFF2-40B4-BE49-F238E27FC236}">
                  <a16:creationId xmlns:a16="http://schemas.microsoft.com/office/drawing/2014/main" xmlns="" id="{D6E1981A-94AA-47D6-A4D6-02BB2B29B7B6}"/>
                </a:ext>
              </a:extLst>
            </p:cNvPr>
            <p:cNvSpPr>
              <a:spLocks noChangeArrowheads="1"/>
            </p:cNvSpPr>
            <p:nvPr/>
          </p:nvSpPr>
          <p:spPr bwMode="auto">
            <a:xfrm>
              <a:off x="6128" y="7308"/>
              <a:ext cx="2633" cy="2371"/>
            </a:xfrm>
            <a:prstGeom prst="ellipse">
              <a:avLst/>
            </a:prstGeom>
            <a:solidFill>
              <a:srgbClr val="00CCFF">
                <a:alpha val="36862"/>
              </a:srgbClr>
            </a:solidFill>
            <a:ln w="9525">
              <a:solidFill>
                <a:srgbClr val="000000"/>
              </a:solidFill>
              <a:round/>
              <a:headEnd/>
              <a:tailEnd/>
            </a:ln>
          </p:spPr>
          <p:txBody>
            <a:bodyPr/>
            <a:lstStyle/>
            <a:p>
              <a:endParaRPr lang="en-US" sz="1350"/>
            </a:p>
          </p:txBody>
        </p:sp>
        <p:sp>
          <p:nvSpPr>
            <p:cNvPr id="10" name="Text Box 7">
              <a:extLst>
                <a:ext uri="{FF2B5EF4-FFF2-40B4-BE49-F238E27FC236}">
                  <a16:creationId xmlns:a16="http://schemas.microsoft.com/office/drawing/2014/main" xmlns="" id="{E4091C8F-6C02-4B16-9A1B-C03F343AE9A6}"/>
                </a:ext>
              </a:extLst>
            </p:cNvPr>
            <p:cNvSpPr txBox="1">
              <a:spLocks noChangeArrowheads="1"/>
            </p:cNvSpPr>
            <p:nvPr/>
          </p:nvSpPr>
          <p:spPr bwMode="auto">
            <a:xfrm>
              <a:off x="8481" y="7168"/>
              <a:ext cx="1248" cy="977"/>
            </a:xfrm>
            <a:prstGeom prst="rect">
              <a:avLst/>
            </a:prstGeom>
            <a:noFill/>
            <a:ln w="9525">
              <a:noFill/>
              <a:miter lim="800000"/>
              <a:headEnd/>
              <a:tailEnd/>
            </a:ln>
          </p:spPr>
          <p:txBody>
            <a:bodyPr/>
            <a:lstStyle/>
            <a:p>
              <a:pPr algn="ctr"/>
              <a:r>
                <a:rPr lang="en-US" sz="1350" b="1">
                  <a:latin typeface="Times New Roman" pitchFamily="18" charset="0"/>
                </a:rPr>
                <a:t>PTSD </a:t>
              </a:r>
              <a:r>
                <a:rPr lang="en-US" sz="1350">
                  <a:latin typeface="Times New Roman" pitchFamily="18" charset="0"/>
                </a:rPr>
                <a:t>N=232</a:t>
              </a:r>
            </a:p>
            <a:p>
              <a:pPr algn="ctr"/>
              <a:r>
                <a:rPr lang="en-US" sz="1350">
                  <a:latin typeface="Times New Roman" pitchFamily="18" charset="0"/>
                </a:rPr>
                <a:t>68.2%</a:t>
              </a:r>
              <a:endParaRPr lang="en-US" sz="2100"/>
            </a:p>
          </p:txBody>
        </p:sp>
        <p:sp>
          <p:nvSpPr>
            <p:cNvPr id="11" name="Text Box 8">
              <a:extLst>
                <a:ext uri="{FF2B5EF4-FFF2-40B4-BE49-F238E27FC236}">
                  <a16:creationId xmlns:a16="http://schemas.microsoft.com/office/drawing/2014/main" xmlns="" id="{AF4C9B48-32FB-4512-AE14-7247A86FD67E}"/>
                </a:ext>
              </a:extLst>
            </p:cNvPr>
            <p:cNvSpPr txBox="1">
              <a:spLocks noChangeArrowheads="1"/>
            </p:cNvSpPr>
            <p:nvPr/>
          </p:nvSpPr>
          <p:spPr bwMode="auto">
            <a:xfrm>
              <a:off x="7650" y="7726"/>
              <a:ext cx="832" cy="557"/>
            </a:xfrm>
            <a:prstGeom prst="rect">
              <a:avLst/>
            </a:prstGeom>
            <a:noFill/>
            <a:ln w="9525">
              <a:noFill/>
              <a:miter lim="800000"/>
              <a:headEnd/>
              <a:tailEnd/>
            </a:ln>
          </p:spPr>
          <p:txBody>
            <a:bodyPr/>
            <a:lstStyle/>
            <a:p>
              <a:r>
                <a:rPr lang="en-US" sz="1350">
                  <a:latin typeface="Times New Roman" pitchFamily="18" charset="0"/>
                </a:rPr>
                <a:t> 2.9%</a:t>
              </a:r>
              <a:endParaRPr lang="en-US" sz="2100"/>
            </a:p>
          </p:txBody>
        </p:sp>
        <p:sp>
          <p:nvSpPr>
            <p:cNvPr id="12" name="Text Box 9">
              <a:extLst>
                <a:ext uri="{FF2B5EF4-FFF2-40B4-BE49-F238E27FC236}">
                  <a16:creationId xmlns:a16="http://schemas.microsoft.com/office/drawing/2014/main" xmlns="" id="{71D04138-0DFD-47B0-8F7C-68369153B3C4}"/>
                </a:ext>
              </a:extLst>
            </p:cNvPr>
            <p:cNvSpPr txBox="1">
              <a:spLocks noChangeArrowheads="1"/>
            </p:cNvSpPr>
            <p:nvPr/>
          </p:nvSpPr>
          <p:spPr bwMode="auto">
            <a:xfrm>
              <a:off x="6543" y="7586"/>
              <a:ext cx="830" cy="418"/>
            </a:xfrm>
            <a:prstGeom prst="rect">
              <a:avLst/>
            </a:prstGeom>
            <a:noFill/>
            <a:ln w="9525">
              <a:noFill/>
              <a:miter lim="800000"/>
              <a:headEnd/>
              <a:tailEnd/>
            </a:ln>
          </p:spPr>
          <p:txBody>
            <a:bodyPr/>
            <a:lstStyle/>
            <a:p>
              <a:r>
                <a:rPr lang="en-US" sz="1350">
                  <a:latin typeface="Times New Roman" pitchFamily="18" charset="0"/>
                </a:rPr>
                <a:t>16.5%</a:t>
              </a:r>
              <a:endParaRPr lang="en-US" sz="2100"/>
            </a:p>
          </p:txBody>
        </p:sp>
        <p:sp>
          <p:nvSpPr>
            <p:cNvPr id="13" name="Text Box 10">
              <a:extLst>
                <a:ext uri="{FF2B5EF4-FFF2-40B4-BE49-F238E27FC236}">
                  <a16:creationId xmlns:a16="http://schemas.microsoft.com/office/drawing/2014/main" xmlns="" id="{389826B5-6017-480A-B0AE-25B9777B0E32}"/>
                </a:ext>
              </a:extLst>
            </p:cNvPr>
            <p:cNvSpPr txBox="1">
              <a:spLocks noChangeArrowheads="1"/>
            </p:cNvSpPr>
            <p:nvPr/>
          </p:nvSpPr>
          <p:spPr bwMode="auto">
            <a:xfrm>
              <a:off x="6405" y="8562"/>
              <a:ext cx="968" cy="418"/>
            </a:xfrm>
            <a:prstGeom prst="rect">
              <a:avLst/>
            </a:prstGeom>
            <a:noFill/>
            <a:ln w="9525">
              <a:noFill/>
              <a:miter lim="800000"/>
              <a:headEnd/>
              <a:tailEnd/>
            </a:ln>
          </p:spPr>
          <p:txBody>
            <a:bodyPr/>
            <a:lstStyle/>
            <a:p>
              <a:pPr algn="ctr"/>
              <a:r>
                <a:rPr lang="en-US" sz="1350" b="1" dirty="0">
                  <a:latin typeface="Times New Roman" pitchFamily="18" charset="0"/>
                </a:rPr>
                <a:t>42.1%</a:t>
              </a:r>
              <a:endParaRPr lang="en-US" sz="2100" dirty="0"/>
            </a:p>
          </p:txBody>
        </p:sp>
        <p:sp>
          <p:nvSpPr>
            <p:cNvPr id="14" name="Text Box 11">
              <a:extLst>
                <a:ext uri="{FF2B5EF4-FFF2-40B4-BE49-F238E27FC236}">
                  <a16:creationId xmlns:a16="http://schemas.microsoft.com/office/drawing/2014/main" xmlns="" id="{0953CCD2-61B4-4FB8-BDFC-883AD379067D}"/>
                </a:ext>
              </a:extLst>
            </p:cNvPr>
            <p:cNvSpPr txBox="1">
              <a:spLocks noChangeArrowheads="1"/>
            </p:cNvSpPr>
            <p:nvPr/>
          </p:nvSpPr>
          <p:spPr bwMode="auto">
            <a:xfrm>
              <a:off x="7373" y="8980"/>
              <a:ext cx="831" cy="418"/>
            </a:xfrm>
            <a:prstGeom prst="rect">
              <a:avLst/>
            </a:prstGeom>
            <a:noFill/>
            <a:ln w="9525">
              <a:noFill/>
              <a:miter lim="800000"/>
              <a:headEnd/>
              <a:tailEnd/>
            </a:ln>
          </p:spPr>
          <p:txBody>
            <a:bodyPr/>
            <a:lstStyle/>
            <a:p>
              <a:r>
                <a:rPr lang="en-US" sz="1350">
                  <a:latin typeface="Times New Roman" pitchFamily="18" charset="0"/>
                </a:rPr>
                <a:t> 6.8%</a:t>
              </a:r>
              <a:endParaRPr lang="en-US" sz="2100"/>
            </a:p>
          </p:txBody>
        </p:sp>
        <p:sp>
          <p:nvSpPr>
            <p:cNvPr id="15" name="Text Box 12">
              <a:extLst>
                <a:ext uri="{FF2B5EF4-FFF2-40B4-BE49-F238E27FC236}">
                  <a16:creationId xmlns:a16="http://schemas.microsoft.com/office/drawing/2014/main" xmlns="" id="{2862EB6B-6ECC-4337-AE58-199343E1FCE7}"/>
                </a:ext>
              </a:extLst>
            </p:cNvPr>
            <p:cNvSpPr txBox="1">
              <a:spLocks noChangeArrowheads="1"/>
            </p:cNvSpPr>
            <p:nvPr/>
          </p:nvSpPr>
          <p:spPr bwMode="auto">
            <a:xfrm>
              <a:off x="6682" y="9816"/>
              <a:ext cx="691" cy="418"/>
            </a:xfrm>
            <a:prstGeom prst="rect">
              <a:avLst/>
            </a:prstGeom>
            <a:noFill/>
            <a:ln w="9525">
              <a:noFill/>
              <a:miter lim="800000"/>
              <a:headEnd/>
              <a:tailEnd/>
            </a:ln>
          </p:spPr>
          <p:txBody>
            <a:bodyPr/>
            <a:lstStyle/>
            <a:p>
              <a:r>
                <a:rPr lang="en-US" sz="1350">
                  <a:latin typeface="Times New Roman" pitchFamily="18" charset="0"/>
                </a:rPr>
                <a:t>5.3% </a:t>
              </a:r>
              <a:endParaRPr lang="en-US" sz="2100"/>
            </a:p>
          </p:txBody>
        </p:sp>
        <p:sp>
          <p:nvSpPr>
            <p:cNvPr id="16" name="Text Box 13">
              <a:extLst>
                <a:ext uri="{FF2B5EF4-FFF2-40B4-BE49-F238E27FC236}">
                  <a16:creationId xmlns:a16="http://schemas.microsoft.com/office/drawing/2014/main" xmlns="" id="{AA6D3E66-9D90-4F6E-9433-2EF7891D2BE9}"/>
                </a:ext>
              </a:extLst>
            </p:cNvPr>
            <p:cNvSpPr txBox="1">
              <a:spLocks noChangeArrowheads="1"/>
            </p:cNvSpPr>
            <p:nvPr/>
          </p:nvSpPr>
          <p:spPr bwMode="auto">
            <a:xfrm>
              <a:off x="5297" y="7865"/>
              <a:ext cx="831" cy="418"/>
            </a:xfrm>
            <a:prstGeom prst="rect">
              <a:avLst/>
            </a:prstGeom>
            <a:noFill/>
            <a:ln w="9525">
              <a:noFill/>
              <a:miter lim="800000"/>
              <a:headEnd/>
              <a:tailEnd/>
            </a:ln>
          </p:spPr>
          <p:txBody>
            <a:bodyPr/>
            <a:lstStyle/>
            <a:p>
              <a:pPr algn="ctr"/>
              <a:r>
                <a:rPr lang="en-US" sz="1350" dirty="0">
                  <a:latin typeface="Times New Roman" pitchFamily="18" charset="0"/>
                </a:rPr>
                <a:t> 10.3%</a:t>
              </a:r>
              <a:endParaRPr lang="en-US" sz="2100" dirty="0"/>
            </a:p>
          </p:txBody>
        </p:sp>
        <p:sp>
          <p:nvSpPr>
            <p:cNvPr id="17" name="Text Box 14">
              <a:extLst>
                <a:ext uri="{FF2B5EF4-FFF2-40B4-BE49-F238E27FC236}">
                  <a16:creationId xmlns:a16="http://schemas.microsoft.com/office/drawing/2014/main" xmlns="" id="{C2F52D6F-ADF3-4D53-A598-62790466B34A}"/>
                </a:ext>
              </a:extLst>
            </p:cNvPr>
            <p:cNvSpPr txBox="1">
              <a:spLocks noChangeArrowheads="1"/>
            </p:cNvSpPr>
            <p:nvPr/>
          </p:nvSpPr>
          <p:spPr bwMode="auto">
            <a:xfrm>
              <a:off x="5574" y="8980"/>
              <a:ext cx="969" cy="418"/>
            </a:xfrm>
            <a:prstGeom prst="rect">
              <a:avLst/>
            </a:prstGeom>
            <a:noFill/>
            <a:ln w="9525">
              <a:noFill/>
              <a:miter lim="800000"/>
              <a:headEnd/>
              <a:tailEnd/>
            </a:ln>
          </p:spPr>
          <p:txBody>
            <a:bodyPr/>
            <a:lstStyle/>
            <a:p>
              <a:r>
                <a:rPr lang="en-US" sz="1350">
                  <a:latin typeface="Times New Roman" pitchFamily="18" charset="0"/>
                </a:rPr>
                <a:t> 12.6%</a:t>
              </a:r>
              <a:endParaRPr lang="en-US" sz="2100"/>
            </a:p>
          </p:txBody>
        </p:sp>
        <p:sp>
          <p:nvSpPr>
            <p:cNvPr id="18" name="Text Box 15">
              <a:extLst>
                <a:ext uri="{FF2B5EF4-FFF2-40B4-BE49-F238E27FC236}">
                  <a16:creationId xmlns:a16="http://schemas.microsoft.com/office/drawing/2014/main" xmlns="" id="{713FBC34-1867-4801-9715-D648C0D8ACD2}"/>
                </a:ext>
              </a:extLst>
            </p:cNvPr>
            <p:cNvSpPr txBox="1">
              <a:spLocks noChangeArrowheads="1"/>
            </p:cNvSpPr>
            <p:nvPr/>
          </p:nvSpPr>
          <p:spPr bwMode="auto">
            <a:xfrm>
              <a:off x="4465" y="9816"/>
              <a:ext cx="1247" cy="974"/>
            </a:xfrm>
            <a:prstGeom prst="rect">
              <a:avLst/>
            </a:prstGeom>
            <a:noFill/>
            <a:ln w="9525">
              <a:noFill/>
              <a:miter lim="800000"/>
              <a:headEnd/>
              <a:tailEnd/>
            </a:ln>
          </p:spPr>
          <p:txBody>
            <a:bodyPr/>
            <a:lstStyle/>
            <a:p>
              <a:pPr algn="ctr"/>
              <a:r>
                <a:rPr lang="en-US" sz="1350" b="1">
                  <a:latin typeface="Times New Roman" pitchFamily="18" charset="0"/>
                </a:rPr>
                <a:t>TBI</a:t>
              </a:r>
            </a:p>
            <a:p>
              <a:pPr algn="ctr"/>
              <a:r>
                <a:rPr lang="en-US" sz="1350">
                  <a:latin typeface="Times New Roman" pitchFamily="18" charset="0"/>
                </a:rPr>
                <a:t> N=227</a:t>
              </a:r>
            </a:p>
            <a:p>
              <a:pPr algn="ctr"/>
              <a:r>
                <a:rPr lang="en-US" sz="1350">
                  <a:latin typeface="Times New Roman" pitchFamily="18" charset="0"/>
                </a:rPr>
                <a:t>66.8%</a:t>
              </a:r>
              <a:endParaRPr lang="en-US" sz="2100"/>
            </a:p>
          </p:txBody>
        </p:sp>
        <p:sp>
          <p:nvSpPr>
            <p:cNvPr id="19" name="Text Box 16">
              <a:extLst>
                <a:ext uri="{FF2B5EF4-FFF2-40B4-BE49-F238E27FC236}">
                  <a16:creationId xmlns:a16="http://schemas.microsoft.com/office/drawing/2014/main" xmlns="" id="{28834EA0-B005-40CD-AFE9-D32D987750BB}"/>
                </a:ext>
              </a:extLst>
            </p:cNvPr>
            <p:cNvSpPr txBox="1">
              <a:spLocks noChangeArrowheads="1"/>
            </p:cNvSpPr>
            <p:nvPr/>
          </p:nvSpPr>
          <p:spPr bwMode="auto">
            <a:xfrm>
              <a:off x="3634" y="7168"/>
              <a:ext cx="1385" cy="977"/>
            </a:xfrm>
            <a:prstGeom prst="rect">
              <a:avLst/>
            </a:prstGeom>
            <a:noFill/>
            <a:ln w="9525">
              <a:noFill/>
              <a:miter lim="800000"/>
              <a:headEnd/>
              <a:tailEnd/>
            </a:ln>
          </p:spPr>
          <p:txBody>
            <a:bodyPr/>
            <a:lstStyle/>
            <a:p>
              <a:pPr algn="ctr"/>
              <a:r>
                <a:rPr lang="en-US" sz="1350" b="1">
                  <a:latin typeface="Times New Roman" pitchFamily="18" charset="0"/>
                </a:rPr>
                <a:t>Chronic Pain </a:t>
              </a:r>
            </a:p>
            <a:p>
              <a:pPr algn="ctr"/>
              <a:r>
                <a:rPr lang="en-US" sz="1350">
                  <a:latin typeface="Times New Roman" pitchFamily="18" charset="0"/>
                </a:rPr>
                <a:t>N=277</a:t>
              </a:r>
            </a:p>
            <a:p>
              <a:pPr algn="ctr"/>
              <a:r>
                <a:rPr lang="en-US" sz="1350">
                  <a:latin typeface="Times New Roman" pitchFamily="18" charset="0"/>
                </a:rPr>
                <a:t>81.5%</a:t>
              </a:r>
              <a:endParaRPr lang="en-US" sz="2100"/>
            </a:p>
          </p:txBody>
        </p:sp>
        <p:sp>
          <p:nvSpPr>
            <p:cNvPr id="20" name="Text Box 17">
              <a:extLst>
                <a:ext uri="{FF2B5EF4-FFF2-40B4-BE49-F238E27FC236}">
                  <a16:creationId xmlns:a16="http://schemas.microsoft.com/office/drawing/2014/main" xmlns="" id="{5DA8DD86-DF99-4027-980F-D09B85009B4A}"/>
                </a:ext>
              </a:extLst>
            </p:cNvPr>
            <p:cNvSpPr txBox="1">
              <a:spLocks noChangeArrowheads="1"/>
            </p:cNvSpPr>
            <p:nvPr/>
          </p:nvSpPr>
          <p:spPr bwMode="auto">
            <a:xfrm>
              <a:off x="2732" y="5772"/>
              <a:ext cx="8061" cy="1300"/>
            </a:xfrm>
            <a:prstGeom prst="rect">
              <a:avLst/>
            </a:prstGeom>
            <a:noFill/>
            <a:ln w="9525">
              <a:noFill/>
              <a:miter lim="800000"/>
              <a:headEnd/>
              <a:tailEnd/>
            </a:ln>
          </p:spPr>
          <p:txBody>
            <a:bodyPr/>
            <a:lstStyle/>
            <a:p>
              <a:pPr algn="ctr"/>
              <a:r>
                <a:rPr lang="en-US" dirty="0"/>
                <a:t>Prevalence of Chronic Pain, PTSD and TBI in a </a:t>
              </a:r>
            </a:p>
            <a:p>
              <a:pPr algn="ctr"/>
              <a:r>
                <a:rPr lang="en-US" dirty="0"/>
                <a:t>sample of 340 veterans who served in era of </a:t>
              </a:r>
            </a:p>
            <a:p>
              <a:pPr algn="ctr"/>
              <a:r>
                <a:rPr lang="en-US" dirty="0"/>
                <a:t>Afghanistan and Iraq wars</a:t>
              </a:r>
            </a:p>
          </p:txBody>
        </p:sp>
      </p:grpSp>
      <p:sp>
        <p:nvSpPr>
          <p:cNvPr id="21" name="TextBox 20">
            <a:extLst>
              <a:ext uri="{FF2B5EF4-FFF2-40B4-BE49-F238E27FC236}">
                <a16:creationId xmlns:a16="http://schemas.microsoft.com/office/drawing/2014/main" xmlns="" id="{790F9664-EA72-4B09-A9AF-0829B044CDBA}"/>
              </a:ext>
            </a:extLst>
          </p:cNvPr>
          <p:cNvSpPr txBox="1"/>
          <p:nvPr/>
        </p:nvSpPr>
        <p:spPr>
          <a:xfrm>
            <a:off x="425003" y="1707257"/>
            <a:ext cx="3235817" cy="1408078"/>
          </a:xfrm>
          <a:prstGeom prst="rect">
            <a:avLst/>
          </a:prstGeom>
          <a:noFill/>
        </p:spPr>
        <p:txBody>
          <a:bodyPr wrap="square" rtlCol="0">
            <a:spAutoFit/>
          </a:bodyPr>
          <a:lstStyle/>
          <a:p>
            <a:pPr algn="ctr"/>
            <a:r>
              <a:rPr lang="en-US" dirty="0"/>
              <a:t>Chronic Overlapping Pain Conditions (Chronic Pain Research Alliance)</a:t>
            </a:r>
          </a:p>
          <a:p>
            <a:pPr algn="ctr"/>
            <a:endParaRPr lang="en-US" dirty="0"/>
          </a:p>
          <a:p>
            <a:endParaRPr lang="en-US" sz="1350" dirty="0"/>
          </a:p>
        </p:txBody>
      </p:sp>
      <p:pic>
        <p:nvPicPr>
          <p:cNvPr id="26" name="Picture 25">
            <a:extLst>
              <a:ext uri="{FF2B5EF4-FFF2-40B4-BE49-F238E27FC236}">
                <a16:creationId xmlns:a16="http://schemas.microsoft.com/office/drawing/2014/main" xmlns="" id="{639EDD71-D875-47C4-8842-250EEFA16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3" y="2528284"/>
            <a:ext cx="3823876" cy="3472466"/>
          </a:xfrm>
          <a:prstGeom prst="rect">
            <a:avLst/>
          </a:prstGeom>
        </p:spPr>
      </p:pic>
      <p:sp>
        <p:nvSpPr>
          <p:cNvPr id="27" name="TextBox 26">
            <a:extLst>
              <a:ext uri="{FF2B5EF4-FFF2-40B4-BE49-F238E27FC236}">
                <a16:creationId xmlns:a16="http://schemas.microsoft.com/office/drawing/2014/main" xmlns="" id="{B2EC90C2-5D71-4F6C-B124-70562C6A5C86}"/>
              </a:ext>
            </a:extLst>
          </p:cNvPr>
          <p:cNvSpPr txBox="1"/>
          <p:nvPr/>
        </p:nvSpPr>
        <p:spPr>
          <a:xfrm>
            <a:off x="425004" y="687116"/>
            <a:ext cx="8210282" cy="1077218"/>
          </a:xfrm>
          <a:prstGeom prst="rect">
            <a:avLst/>
          </a:prstGeom>
          <a:noFill/>
        </p:spPr>
        <p:txBody>
          <a:bodyPr wrap="square" rtlCol="0">
            <a:spAutoFit/>
          </a:bodyPr>
          <a:lstStyle/>
          <a:p>
            <a:pPr algn="ctr"/>
            <a:r>
              <a:rPr lang="en-US" sz="3200" dirty="0"/>
              <a:t>Complexities of chronic pain represent management challenges</a:t>
            </a:r>
          </a:p>
        </p:txBody>
      </p:sp>
      <p:sp>
        <p:nvSpPr>
          <p:cNvPr id="2" name="TextBox 1">
            <a:extLst>
              <a:ext uri="{FF2B5EF4-FFF2-40B4-BE49-F238E27FC236}">
                <a16:creationId xmlns:a16="http://schemas.microsoft.com/office/drawing/2014/main" xmlns="" id="{D6BEAC3E-BA78-47CE-BCA8-9A56AAAC662D}"/>
              </a:ext>
            </a:extLst>
          </p:cNvPr>
          <p:cNvSpPr txBox="1"/>
          <p:nvPr/>
        </p:nvSpPr>
        <p:spPr>
          <a:xfrm>
            <a:off x="4137285" y="5579245"/>
            <a:ext cx="4901784" cy="530915"/>
          </a:xfrm>
          <a:prstGeom prst="rect">
            <a:avLst/>
          </a:prstGeom>
          <a:noFill/>
        </p:spPr>
        <p:txBody>
          <a:bodyPr wrap="square" rtlCol="0">
            <a:spAutoFit/>
          </a:bodyPr>
          <a:lstStyle/>
          <a:p>
            <a:r>
              <a:rPr lang="en-US" sz="1350" b="1" dirty="0"/>
              <a:t> </a:t>
            </a:r>
            <a:r>
              <a:rPr lang="en-US" sz="750" dirty="0"/>
              <a:t>Lew, H.L. et al. (2009).  Prevalence of chronic pain, posttraumatic stress disorder, and post-concussive syndrome in OEF/OIF veterans:  The polytrauma clinical triad.  </a:t>
            </a:r>
            <a:r>
              <a:rPr lang="en-US" sz="750" i="1" dirty="0"/>
              <a:t>Journal of Rehabilitation Research and Development, 46, </a:t>
            </a:r>
            <a:r>
              <a:rPr lang="en-US" sz="750" dirty="0"/>
              <a:t>697-702</a:t>
            </a:r>
            <a:r>
              <a:rPr lang="en-US" sz="750" i="1" dirty="0"/>
              <a:t>.</a:t>
            </a:r>
          </a:p>
          <a:p>
            <a:endParaRPr lang="en-US" sz="750" dirty="0"/>
          </a:p>
        </p:txBody>
      </p:sp>
    </p:spTree>
    <p:extLst>
      <p:ext uri="{BB962C8B-B14F-4D97-AF65-F5344CB8AC3E}">
        <p14:creationId xmlns:p14="http://schemas.microsoft.com/office/powerpoint/2010/main" val="82482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852407"/>
            <a:ext cx="6858000" cy="862093"/>
          </a:xfrm>
        </p:spPr>
        <p:txBody>
          <a:bodyPr>
            <a:normAutofit fontScale="90000"/>
          </a:bodyPr>
          <a:lstStyle/>
          <a:p>
            <a:pPr algn="ctr"/>
            <a:r>
              <a:rPr lang="en-US" dirty="0"/>
              <a:t>Findings and recommendations </a:t>
            </a:r>
          </a:p>
        </p:txBody>
      </p:sp>
      <p:pic>
        <p:nvPicPr>
          <p:cNvPr id="5" name="Picture 1" descr="R02003 relieving pain final"/>
          <p:cNvPicPr>
            <a:picLocks noGrp="1" noChangeAspect="1" noChangeArrowheads="1"/>
          </p:cNvPicPr>
          <p:nvPr>
            <p:ph sz="half" idx="4294967295"/>
          </p:nvPr>
        </p:nvPicPr>
        <p:blipFill>
          <a:blip r:embed="rId3" cstate="print"/>
          <a:stretch>
            <a:fillRect/>
          </a:stretch>
        </p:blipFill>
        <p:spPr bwMode="auto">
          <a:xfrm>
            <a:off x="497311" y="2078321"/>
            <a:ext cx="2628900" cy="3508772"/>
          </a:xfrm>
          <a:prstGeom prst="rect">
            <a:avLst/>
          </a:prstGeom>
          <a:noFill/>
          <a:ln w="9525">
            <a:noFill/>
            <a:miter lim="800000"/>
            <a:headEnd/>
            <a:tailEnd/>
          </a:ln>
        </p:spPr>
      </p:pic>
      <p:sp>
        <p:nvSpPr>
          <p:cNvPr id="6" name="Rectangle 5"/>
          <p:cNvSpPr/>
          <p:nvPr/>
        </p:nvSpPr>
        <p:spPr>
          <a:xfrm>
            <a:off x="3914335" y="1943101"/>
            <a:ext cx="4600136" cy="3624069"/>
          </a:xfrm>
          <a:prstGeom prst="rect">
            <a:avLst/>
          </a:prstGeom>
        </p:spPr>
        <p:txBody>
          <a:bodyPr wrap="square">
            <a:spAutoFit/>
          </a:bodyPr>
          <a:lstStyle/>
          <a:p>
            <a:r>
              <a:rPr lang="en-US" dirty="0"/>
              <a:t>Pain is a biopsychosocial condition that often requires </a:t>
            </a:r>
            <a:r>
              <a:rPr lang="en-US" b="1" dirty="0"/>
              <a:t>integrated, patient-centered,  evidence-based, multimodal, and interdisciplinary care. </a:t>
            </a:r>
          </a:p>
          <a:p>
            <a:pPr marL="214313" indent="-214313">
              <a:buFont typeface="Arial" panose="020B0604020202020204" pitchFamily="34" charset="0"/>
              <a:buChar char="•"/>
            </a:pPr>
            <a:endParaRPr lang="en-US" b="1" dirty="0"/>
          </a:p>
          <a:p>
            <a:r>
              <a:rPr lang="en-US" dirty="0"/>
              <a:t>Efforts should span the continuum from pain prevention, through efforts to mitigate the progression of acute pain to a chronic condition and the development of high-impact chronic pain, to pain at the end-of-life. </a:t>
            </a:r>
          </a:p>
          <a:p>
            <a:pPr marL="214313" indent="-214313">
              <a:buFont typeface="Arial" panose="020B0604020202020204" pitchFamily="34" charset="0"/>
              <a:buChar char="•"/>
            </a:pPr>
            <a:endParaRPr lang="en-US" dirty="0"/>
          </a:p>
          <a:p>
            <a:r>
              <a:rPr lang="en-US" dirty="0"/>
              <a:t>Efforts should address all ages of the life-span.</a:t>
            </a:r>
          </a:p>
          <a:p>
            <a:endParaRPr lang="en-US" sz="1350" u="sng" dirty="0"/>
          </a:p>
        </p:txBody>
      </p:sp>
    </p:spTree>
    <p:extLst>
      <p:ext uri="{BB962C8B-B14F-4D97-AF65-F5344CB8AC3E}">
        <p14:creationId xmlns:p14="http://schemas.microsoft.com/office/powerpoint/2010/main" val="425469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40963" y="890828"/>
            <a:ext cx="3030889" cy="830997"/>
          </a:xfrm>
          <a:prstGeom prst="rect">
            <a:avLst/>
          </a:prstGeom>
          <a:noFill/>
          <a:ln>
            <a:noFill/>
          </a:ln>
        </p:spPr>
        <p:txBody>
          <a:bodyPr wrap="square" rtlCol="0">
            <a:spAutoFit/>
          </a:bodyPr>
          <a:lstStyle/>
          <a:p>
            <a:pPr algn="ctr"/>
            <a:r>
              <a:rPr lang="en-US" sz="2400" b="1" dirty="0">
                <a:solidFill>
                  <a:srgbClr val="1F497D"/>
                </a:solidFill>
                <a:latin typeface="Constantia" panose="02030602050306030303" pitchFamily="18" charset="0"/>
              </a:rPr>
              <a:t>The National </a:t>
            </a:r>
          </a:p>
          <a:p>
            <a:pPr algn="ctr"/>
            <a:r>
              <a:rPr lang="en-US" sz="2400" b="1" dirty="0">
                <a:solidFill>
                  <a:srgbClr val="1F497D"/>
                </a:solidFill>
                <a:latin typeface="Constantia" panose="02030602050306030303" pitchFamily="18" charset="0"/>
              </a:rPr>
              <a:t>Pain Strategy </a:t>
            </a:r>
          </a:p>
        </p:txBody>
      </p:sp>
      <p:sp>
        <p:nvSpPr>
          <p:cNvPr id="15" name="Oval 14"/>
          <p:cNvSpPr/>
          <p:nvPr/>
        </p:nvSpPr>
        <p:spPr>
          <a:xfrm>
            <a:off x="2305831" y="1028700"/>
            <a:ext cx="5029200" cy="46863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nvGrpSpPr>
          <p:cNvPr id="3" name="Group 2"/>
          <p:cNvGrpSpPr/>
          <p:nvPr/>
        </p:nvGrpSpPr>
        <p:grpSpPr>
          <a:xfrm>
            <a:off x="2775788" y="1294784"/>
            <a:ext cx="3867407" cy="3795972"/>
            <a:chOff x="2878206" y="583379"/>
            <a:chExt cx="6875389" cy="5061296"/>
          </a:xfrm>
        </p:grpSpPr>
        <p:sp>
          <p:nvSpPr>
            <p:cNvPr id="4" name="Oval 3"/>
            <p:cNvSpPr/>
            <p:nvPr/>
          </p:nvSpPr>
          <p:spPr>
            <a:xfrm>
              <a:off x="4992703" y="2025767"/>
              <a:ext cx="2474897" cy="17556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 name="Freeform 4"/>
            <p:cNvSpPr/>
            <p:nvPr/>
          </p:nvSpPr>
          <p:spPr>
            <a:xfrm>
              <a:off x="5162497" y="583379"/>
              <a:ext cx="2194560" cy="1195480"/>
            </a:xfrm>
            <a:custGeom>
              <a:avLst/>
              <a:gdLst>
                <a:gd name="connsiteX0" fmla="*/ 0 w 2194560"/>
                <a:gd name="connsiteY0" fmla="*/ 0 h 1195480"/>
                <a:gd name="connsiteX1" fmla="*/ 2194560 w 2194560"/>
                <a:gd name="connsiteY1" fmla="*/ 0 h 1195480"/>
                <a:gd name="connsiteX2" fmla="*/ 2194560 w 2194560"/>
                <a:gd name="connsiteY2" fmla="*/ 1195480 h 1195480"/>
                <a:gd name="connsiteX3" fmla="*/ 0 w 2194560"/>
                <a:gd name="connsiteY3" fmla="*/ 1195480 h 1195480"/>
                <a:gd name="connsiteX4" fmla="*/ 0 w 2194560"/>
                <a:gd name="connsiteY4" fmla="*/ 0 h 119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1195480">
                  <a:moveTo>
                    <a:pt x="0" y="0"/>
                  </a:moveTo>
                  <a:lnTo>
                    <a:pt x="2194560" y="0"/>
                  </a:lnTo>
                  <a:lnTo>
                    <a:pt x="2194560" y="1195480"/>
                  </a:lnTo>
                  <a:lnTo>
                    <a:pt x="0" y="1195480"/>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600075">
                <a:lnSpc>
                  <a:spcPct val="90000"/>
                </a:lnSpc>
                <a:spcBef>
                  <a:spcPct val="0"/>
                </a:spcBef>
                <a:spcAft>
                  <a:spcPct val="35000"/>
                </a:spcAft>
              </a:pPr>
              <a:r>
                <a:rPr lang="en-US" sz="1350" dirty="0"/>
                <a:t>Professional Education &amp; Training</a:t>
              </a:r>
            </a:p>
          </p:txBody>
        </p:sp>
        <p:sp>
          <p:nvSpPr>
            <p:cNvPr id="6" name="Oval 5"/>
            <p:cNvSpPr/>
            <p:nvPr/>
          </p:nvSpPr>
          <p:spPr>
            <a:xfrm>
              <a:off x="5951809" y="2354808"/>
              <a:ext cx="2253261" cy="1755648"/>
            </a:xfrm>
            <a:prstGeom prst="ellipse">
              <a:avLst/>
            </a:prstGeom>
            <a:solidFill>
              <a:schemeClr val="accent5">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7" name="Freeform 6"/>
            <p:cNvSpPr/>
            <p:nvPr/>
          </p:nvSpPr>
          <p:spPr>
            <a:xfrm>
              <a:off x="7543799" y="2555670"/>
              <a:ext cx="2209796" cy="720930"/>
            </a:xfrm>
            <a:custGeom>
              <a:avLst/>
              <a:gdLst>
                <a:gd name="connsiteX0" fmla="*/ 0 w 2079711"/>
                <a:gd name="connsiteY0" fmla="*/ 0 h 829359"/>
                <a:gd name="connsiteX1" fmla="*/ 2079711 w 2079711"/>
                <a:gd name="connsiteY1" fmla="*/ 0 h 829359"/>
                <a:gd name="connsiteX2" fmla="*/ 2079711 w 2079711"/>
                <a:gd name="connsiteY2" fmla="*/ 829359 h 829359"/>
                <a:gd name="connsiteX3" fmla="*/ 0 w 2079711"/>
                <a:gd name="connsiteY3" fmla="*/ 829359 h 829359"/>
                <a:gd name="connsiteX4" fmla="*/ 0 w 2079711"/>
                <a:gd name="connsiteY4" fmla="*/ 0 h 82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711" h="829359">
                  <a:moveTo>
                    <a:pt x="0" y="0"/>
                  </a:moveTo>
                  <a:lnTo>
                    <a:pt x="2079711" y="0"/>
                  </a:lnTo>
                  <a:lnTo>
                    <a:pt x="2079711" y="829359"/>
                  </a:lnTo>
                  <a:lnTo>
                    <a:pt x="0" y="82935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600075">
                <a:lnSpc>
                  <a:spcPct val="90000"/>
                </a:lnSpc>
                <a:spcBef>
                  <a:spcPct val="0"/>
                </a:spcBef>
                <a:spcAft>
                  <a:spcPct val="35000"/>
                </a:spcAft>
              </a:pPr>
              <a:r>
                <a:rPr lang="en-US" sz="1350" dirty="0"/>
                <a:t>Public Education &amp; Communication</a:t>
              </a:r>
            </a:p>
            <a:p>
              <a:endParaRPr lang="en-US" altLang="en-US" sz="1350" dirty="0">
                <a:solidFill>
                  <a:schemeClr val="accent5">
                    <a:lumMod val="75000"/>
                  </a:schemeClr>
                </a:solidFill>
                <a:latin typeface="Arial" charset="0"/>
                <a:cs typeface="Arial" charset="0"/>
              </a:endParaRPr>
            </a:p>
            <a:p>
              <a:pPr algn="ctr" defTabSz="600075">
                <a:lnSpc>
                  <a:spcPct val="90000"/>
                </a:lnSpc>
                <a:spcBef>
                  <a:spcPct val="0"/>
                </a:spcBef>
                <a:spcAft>
                  <a:spcPct val="35000"/>
                </a:spcAft>
              </a:pPr>
              <a:endParaRPr lang="en-US" sz="1350" dirty="0"/>
            </a:p>
          </p:txBody>
        </p:sp>
        <p:sp>
          <p:nvSpPr>
            <p:cNvPr id="8" name="Oval 7"/>
            <p:cNvSpPr/>
            <p:nvPr/>
          </p:nvSpPr>
          <p:spPr>
            <a:xfrm>
              <a:off x="5951807" y="3012892"/>
              <a:ext cx="2253263" cy="1755648"/>
            </a:xfrm>
            <a:prstGeom prst="ellipse">
              <a:avLst/>
            </a:prstGeom>
            <a:solidFill>
              <a:schemeClr val="accent4">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Freeform 8"/>
            <p:cNvSpPr/>
            <p:nvPr/>
          </p:nvSpPr>
          <p:spPr>
            <a:xfrm>
              <a:off x="7467600" y="3497279"/>
              <a:ext cx="2079711" cy="789661"/>
            </a:xfrm>
            <a:custGeom>
              <a:avLst/>
              <a:gdLst>
                <a:gd name="connsiteX0" fmla="*/ 0 w 2079711"/>
                <a:gd name="connsiteY0" fmla="*/ 0 h 789661"/>
                <a:gd name="connsiteX1" fmla="*/ 2079711 w 2079711"/>
                <a:gd name="connsiteY1" fmla="*/ 0 h 789661"/>
                <a:gd name="connsiteX2" fmla="*/ 2079711 w 2079711"/>
                <a:gd name="connsiteY2" fmla="*/ 789661 h 789661"/>
                <a:gd name="connsiteX3" fmla="*/ 0 w 2079711"/>
                <a:gd name="connsiteY3" fmla="*/ 789661 h 789661"/>
                <a:gd name="connsiteX4" fmla="*/ 0 w 2079711"/>
                <a:gd name="connsiteY4" fmla="*/ 0 h 78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711" h="789661">
                  <a:moveTo>
                    <a:pt x="0" y="0"/>
                  </a:moveTo>
                  <a:lnTo>
                    <a:pt x="2079711" y="0"/>
                  </a:lnTo>
                  <a:lnTo>
                    <a:pt x="2079711" y="789661"/>
                  </a:lnTo>
                  <a:lnTo>
                    <a:pt x="0" y="789661"/>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600075">
                <a:lnSpc>
                  <a:spcPct val="90000"/>
                </a:lnSpc>
                <a:spcBef>
                  <a:spcPct val="0"/>
                </a:spcBef>
                <a:spcAft>
                  <a:spcPct val="35000"/>
                </a:spcAft>
              </a:pPr>
              <a:r>
                <a:rPr lang="en-US" sz="1350" dirty="0"/>
                <a:t>Disparities</a:t>
              </a:r>
            </a:p>
          </p:txBody>
        </p:sp>
        <p:sp>
          <p:nvSpPr>
            <p:cNvPr id="10" name="Oval 9"/>
            <p:cNvSpPr/>
            <p:nvPr/>
          </p:nvSpPr>
          <p:spPr>
            <a:xfrm>
              <a:off x="5157098" y="3342503"/>
              <a:ext cx="2419415" cy="1755648"/>
            </a:xfrm>
            <a:prstGeom prst="ellipse">
              <a:avLst/>
            </a:prstGeom>
            <a:solidFill>
              <a:schemeClr val="accent3">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1" name="Freeform 10"/>
            <p:cNvSpPr/>
            <p:nvPr/>
          </p:nvSpPr>
          <p:spPr>
            <a:xfrm>
              <a:off x="5381953" y="4985512"/>
              <a:ext cx="2194560" cy="659163"/>
            </a:xfrm>
            <a:custGeom>
              <a:avLst/>
              <a:gdLst>
                <a:gd name="connsiteX0" fmla="*/ 0 w 2194560"/>
                <a:gd name="connsiteY0" fmla="*/ 0 h 659163"/>
                <a:gd name="connsiteX1" fmla="*/ 2194560 w 2194560"/>
                <a:gd name="connsiteY1" fmla="*/ 0 h 659163"/>
                <a:gd name="connsiteX2" fmla="*/ 2194560 w 2194560"/>
                <a:gd name="connsiteY2" fmla="*/ 659163 h 659163"/>
                <a:gd name="connsiteX3" fmla="*/ 0 w 2194560"/>
                <a:gd name="connsiteY3" fmla="*/ 659163 h 659163"/>
                <a:gd name="connsiteX4" fmla="*/ 0 w 2194560"/>
                <a:gd name="connsiteY4" fmla="*/ 0 h 659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659163">
                  <a:moveTo>
                    <a:pt x="0" y="0"/>
                  </a:moveTo>
                  <a:lnTo>
                    <a:pt x="2194560" y="0"/>
                  </a:lnTo>
                  <a:lnTo>
                    <a:pt x="2194560" y="659163"/>
                  </a:lnTo>
                  <a:lnTo>
                    <a:pt x="0" y="65916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600075">
                <a:lnSpc>
                  <a:spcPct val="90000"/>
                </a:lnSpc>
                <a:spcBef>
                  <a:spcPct val="0"/>
                </a:spcBef>
                <a:spcAft>
                  <a:spcPct val="35000"/>
                </a:spcAft>
              </a:pPr>
              <a:r>
                <a:rPr lang="en-US" sz="1350" dirty="0"/>
                <a:t>Care &amp; Prevention</a:t>
              </a:r>
            </a:p>
          </p:txBody>
        </p:sp>
        <p:sp>
          <p:nvSpPr>
            <p:cNvPr id="12" name="Oval 11"/>
            <p:cNvSpPr/>
            <p:nvPr/>
          </p:nvSpPr>
          <p:spPr>
            <a:xfrm>
              <a:off x="4279247" y="3012892"/>
              <a:ext cx="2288501" cy="1755648"/>
            </a:xfrm>
            <a:prstGeom prst="ellipse">
              <a:avLst/>
            </a:prstGeom>
            <a:solidFill>
              <a:schemeClr val="accent6">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3" name="Freeform 12"/>
            <p:cNvSpPr/>
            <p:nvPr/>
          </p:nvSpPr>
          <p:spPr>
            <a:xfrm>
              <a:off x="2895600" y="3610769"/>
              <a:ext cx="2079711" cy="999373"/>
            </a:xfrm>
            <a:custGeom>
              <a:avLst/>
              <a:gdLst>
                <a:gd name="connsiteX0" fmla="*/ 0 w 2079711"/>
                <a:gd name="connsiteY0" fmla="*/ 0 h 999373"/>
                <a:gd name="connsiteX1" fmla="*/ 2079711 w 2079711"/>
                <a:gd name="connsiteY1" fmla="*/ 0 h 999373"/>
                <a:gd name="connsiteX2" fmla="*/ 2079711 w 2079711"/>
                <a:gd name="connsiteY2" fmla="*/ 999373 h 999373"/>
                <a:gd name="connsiteX3" fmla="*/ 0 w 2079711"/>
                <a:gd name="connsiteY3" fmla="*/ 999373 h 999373"/>
                <a:gd name="connsiteX4" fmla="*/ 0 w 2079711"/>
                <a:gd name="connsiteY4" fmla="*/ 0 h 999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711" h="999373">
                  <a:moveTo>
                    <a:pt x="0" y="0"/>
                  </a:moveTo>
                  <a:lnTo>
                    <a:pt x="2079711" y="0"/>
                  </a:lnTo>
                  <a:lnTo>
                    <a:pt x="2079711" y="999373"/>
                  </a:lnTo>
                  <a:lnTo>
                    <a:pt x="0" y="99937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600075">
                <a:lnSpc>
                  <a:spcPct val="90000"/>
                </a:lnSpc>
                <a:spcBef>
                  <a:spcPct val="0"/>
                </a:spcBef>
                <a:spcAft>
                  <a:spcPct val="35000"/>
                </a:spcAft>
              </a:pPr>
              <a:r>
                <a:rPr lang="en-US" sz="1350" dirty="0"/>
                <a:t>Service Delivery &amp; Payment</a:t>
              </a:r>
            </a:p>
          </p:txBody>
        </p:sp>
        <p:sp>
          <p:nvSpPr>
            <p:cNvPr id="16" name="Oval 15"/>
            <p:cNvSpPr/>
            <p:nvPr/>
          </p:nvSpPr>
          <p:spPr>
            <a:xfrm>
              <a:off x="4279247" y="2398776"/>
              <a:ext cx="2233879" cy="1755648"/>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1" name="Freeform 20"/>
            <p:cNvSpPr/>
            <p:nvPr/>
          </p:nvSpPr>
          <p:spPr>
            <a:xfrm>
              <a:off x="2878206" y="1981200"/>
              <a:ext cx="2114497" cy="958408"/>
            </a:xfrm>
            <a:custGeom>
              <a:avLst/>
              <a:gdLst>
                <a:gd name="connsiteX0" fmla="*/ 0 w 1555270"/>
                <a:gd name="connsiteY0" fmla="*/ 0 h 958408"/>
                <a:gd name="connsiteX1" fmla="*/ 1555270 w 1555270"/>
                <a:gd name="connsiteY1" fmla="*/ 0 h 958408"/>
                <a:gd name="connsiteX2" fmla="*/ 1555270 w 1555270"/>
                <a:gd name="connsiteY2" fmla="*/ 958408 h 958408"/>
                <a:gd name="connsiteX3" fmla="*/ 0 w 1555270"/>
                <a:gd name="connsiteY3" fmla="*/ 958408 h 958408"/>
                <a:gd name="connsiteX4" fmla="*/ 0 w 1555270"/>
                <a:gd name="connsiteY4" fmla="*/ 0 h 958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270" h="958408">
                  <a:moveTo>
                    <a:pt x="0" y="0"/>
                  </a:moveTo>
                  <a:lnTo>
                    <a:pt x="1555270" y="0"/>
                  </a:lnTo>
                  <a:lnTo>
                    <a:pt x="1555270" y="958408"/>
                  </a:lnTo>
                  <a:lnTo>
                    <a:pt x="0" y="958408"/>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600075">
                <a:lnSpc>
                  <a:spcPct val="90000"/>
                </a:lnSpc>
                <a:spcBef>
                  <a:spcPct val="0"/>
                </a:spcBef>
                <a:spcAft>
                  <a:spcPct val="35000"/>
                </a:spcAft>
              </a:pPr>
              <a:r>
                <a:rPr lang="en-US" sz="1350" dirty="0"/>
                <a:t>Population Research</a:t>
              </a:r>
            </a:p>
          </p:txBody>
        </p:sp>
      </p:grpSp>
      <p:sp>
        <p:nvSpPr>
          <p:cNvPr id="22" name="Subtitle 2"/>
          <p:cNvSpPr txBox="1">
            <a:spLocks/>
          </p:cNvSpPr>
          <p:nvPr/>
        </p:nvSpPr>
        <p:spPr>
          <a:xfrm>
            <a:off x="2878075" y="2770390"/>
            <a:ext cx="1371599" cy="529108"/>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en-US" sz="1050" b="1" i="1" dirty="0">
              <a:solidFill>
                <a:srgbClr val="4BACC6">
                  <a:lumMod val="75000"/>
                </a:srgbClr>
              </a:solidFill>
              <a:latin typeface="Arial" charset="0"/>
              <a:cs typeface="Arial" charset="0"/>
            </a:endParaRPr>
          </a:p>
        </p:txBody>
      </p:sp>
      <p:sp>
        <p:nvSpPr>
          <p:cNvPr id="23" name="Subtitle 2"/>
          <p:cNvSpPr txBox="1">
            <a:spLocks/>
          </p:cNvSpPr>
          <p:nvPr/>
        </p:nvSpPr>
        <p:spPr>
          <a:xfrm>
            <a:off x="4314832" y="4972093"/>
            <a:ext cx="1285871" cy="34286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en-US" sz="1050" b="1" dirty="0">
              <a:solidFill>
                <a:schemeClr val="accent5">
                  <a:lumMod val="75000"/>
                </a:schemeClr>
              </a:solidFill>
              <a:latin typeface="Arial" charset="0"/>
              <a:cs typeface="Arial" charset="0"/>
            </a:endParaRPr>
          </a:p>
        </p:txBody>
      </p:sp>
      <p:sp>
        <p:nvSpPr>
          <p:cNvPr id="24" name="Subtitle 2"/>
          <p:cNvSpPr txBox="1">
            <a:spLocks/>
          </p:cNvSpPr>
          <p:nvPr/>
        </p:nvSpPr>
        <p:spPr>
          <a:xfrm>
            <a:off x="2878074" y="4183479"/>
            <a:ext cx="1235294" cy="61712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en-US" sz="1050" b="1" dirty="0">
              <a:solidFill>
                <a:schemeClr val="accent5">
                  <a:lumMod val="75000"/>
                </a:schemeClr>
              </a:solidFill>
              <a:latin typeface="Arial" charset="0"/>
              <a:cs typeface="Arial" charset="0"/>
            </a:endParaRPr>
          </a:p>
        </p:txBody>
      </p:sp>
      <p:sp>
        <p:nvSpPr>
          <p:cNvPr id="25" name="Subtitle 2"/>
          <p:cNvSpPr txBox="1">
            <a:spLocks/>
          </p:cNvSpPr>
          <p:nvPr/>
        </p:nvSpPr>
        <p:spPr>
          <a:xfrm>
            <a:off x="4057665" y="2000289"/>
            <a:ext cx="1971660" cy="68576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1050" b="1" dirty="0">
                <a:solidFill>
                  <a:schemeClr val="accent5">
                    <a:lumMod val="75000"/>
                  </a:schemeClr>
                </a:solidFill>
                <a:latin typeface="Arial" charset="0"/>
                <a:cs typeface="Arial" charset="0"/>
              </a:rPr>
              <a:t>.</a:t>
            </a:r>
          </a:p>
          <a:p>
            <a:pPr marL="0" indent="0">
              <a:buNone/>
            </a:pPr>
            <a:endParaRPr lang="en-US" altLang="en-US" sz="1050" b="1" dirty="0">
              <a:solidFill>
                <a:schemeClr val="accent5">
                  <a:lumMod val="75000"/>
                </a:schemeClr>
              </a:solidFill>
              <a:latin typeface="Arial" charset="0"/>
              <a:cs typeface="Arial" charset="0"/>
            </a:endParaRPr>
          </a:p>
        </p:txBody>
      </p:sp>
      <p:sp>
        <p:nvSpPr>
          <p:cNvPr id="2" name="TextBox 1"/>
          <p:cNvSpPr txBox="1"/>
          <p:nvPr/>
        </p:nvSpPr>
        <p:spPr>
          <a:xfrm>
            <a:off x="1314450" y="4680864"/>
            <a:ext cx="2869697" cy="1131079"/>
          </a:xfrm>
          <a:prstGeom prst="rect">
            <a:avLst/>
          </a:prstGeom>
          <a:noFill/>
        </p:spPr>
        <p:txBody>
          <a:bodyPr wrap="square" rtlCol="0">
            <a:spAutoFit/>
          </a:bodyPr>
          <a:lstStyle/>
          <a:p>
            <a:r>
              <a:rPr lang="en-US" sz="1350" dirty="0"/>
              <a:t>The Office of the Assistant Secretary for Health at the U.S. Department of Health and Human Services. (2016).  </a:t>
            </a:r>
            <a:r>
              <a:rPr lang="en-US" sz="1350" i="1" dirty="0"/>
              <a:t>National Pain Strategy.</a:t>
            </a:r>
            <a:r>
              <a:rPr lang="en-US" sz="1350" dirty="0"/>
              <a:t> Washington, DC.</a:t>
            </a:r>
          </a:p>
        </p:txBody>
      </p:sp>
    </p:spTree>
    <p:extLst>
      <p:ext uri="{BB962C8B-B14F-4D97-AF65-F5344CB8AC3E}">
        <p14:creationId xmlns:p14="http://schemas.microsoft.com/office/powerpoint/2010/main" val="925901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1782" y="526943"/>
            <a:ext cx="6515100" cy="604434"/>
          </a:xfrm>
        </p:spPr>
        <p:txBody>
          <a:bodyPr anchor="b">
            <a:noAutofit/>
          </a:bodyPr>
          <a:lstStyle/>
          <a:p>
            <a:pPr algn="ctr" eaLnBrk="1" hangingPunct="1"/>
            <a:r>
              <a:rPr lang="en-US" altLang="en-US" sz="3000" dirty="0">
                <a:latin typeface="Arial" charset="0"/>
                <a:cs typeface="Arial" charset="0"/>
              </a:rPr>
              <a:t>Framework</a:t>
            </a:r>
          </a:p>
        </p:txBody>
      </p:sp>
      <p:sp>
        <p:nvSpPr>
          <p:cNvPr id="3" name="Content Placeholder 2"/>
          <p:cNvSpPr>
            <a:spLocks noGrp="1"/>
          </p:cNvSpPr>
          <p:nvPr>
            <p:ph idx="1"/>
          </p:nvPr>
        </p:nvSpPr>
        <p:spPr>
          <a:xfrm>
            <a:off x="513471" y="1131377"/>
            <a:ext cx="8336061" cy="5199680"/>
          </a:xfrm>
        </p:spPr>
        <p:txBody>
          <a:bodyPr rtlCol="0">
            <a:noAutofit/>
          </a:bodyPr>
          <a:lstStyle/>
          <a:p>
            <a:r>
              <a:rPr lang="en-US" sz="2200" dirty="0"/>
              <a:t>Many challenges exist for access to quality pain</a:t>
            </a:r>
          </a:p>
          <a:p>
            <a:pPr marL="0" indent="0">
              <a:buNone/>
            </a:pPr>
            <a:r>
              <a:rPr lang="en-US" sz="2200" dirty="0"/>
              <a:t>	 care,  which is often:</a:t>
            </a:r>
          </a:p>
          <a:p>
            <a:pPr lvl="1">
              <a:buFont typeface="Wingdings" panose="05000000000000000000" pitchFamily="2" charset="2"/>
              <a:buChar char="§"/>
            </a:pPr>
            <a:r>
              <a:rPr lang="en-US" sz="1800" dirty="0"/>
              <a:t>not based on best evidence.</a:t>
            </a:r>
          </a:p>
          <a:p>
            <a:pPr lvl="1">
              <a:buFont typeface="Wingdings" panose="05000000000000000000" pitchFamily="2" charset="2"/>
              <a:buChar char="§"/>
            </a:pPr>
            <a:r>
              <a:rPr lang="en-US" sz="1800" dirty="0"/>
              <a:t>not team based. </a:t>
            </a:r>
          </a:p>
          <a:p>
            <a:pPr lvl="1">
              <a:buFont typeface="Wingdings" panose="05000000000000000000" pitchFamily="2" charset="2"/>
              <a:buChar char="§"/>
            </a:pPr>
            <a:r>
              <a:rPr lang="en-US" sz="1800" dirty="0"/>
              <a:t>limited to pharmacological treatment offered by one primary care practitioner or to procedure-oriented and incentivized specialty care. </a:t>
            </a:r>
          </a:p>
          <a:p>
            <a:r>
              <a:rPr lang="en-US" sz="2200" dirty="0"/>
              <a:t>More quality research is needed on the effectiveness of pain interventions, integrated care, models of care delivery, and reimbursement innovations. </a:t>
            </a:r>
          </a:p>
          <a:p>
            <a:r>
              <a:rPr lang="en-US" sz="2200" dirty="0"/>
              <a:t>We need more effective methods to disseminate research findings and incentives to incorporate them into clinical practice.</a:t>
            </a:r>
          </a:p>
          <a:p>
            <a:r>
              <a:rPr lang="en-US" sz="2200" dirty="0"/>
              <a:t>Current reimbursement practices complicate development of a population-based approach, which would use integrated, interdisciplinary, patient-centered teams. </a:t>
            </a:r>
          </a:p>
        </p:txBody>
      </p:sp>
      <p:sp>
        <p:nvSpPr>
          <p:cNvPr id="6" name="Oval 5"/>
          <p:cNvSpPr/>
          <p:nvPr/>
        </p:nvSpPr>
        <p:spPr>
          <a:xfrm>
            <a:off x="6562579" y="650929"/>
            <a:ext cx="2067950" cy="1875295"/>
          </a:xfrm>
          <a:prstGeom prst="ellipse">
            <a:avLst/>
          </a:prstGeom>
          <a:gradFill>
            <a:gsLst>
              <a:gs pos="0">
                <a:schemeClr val="accent6"/>
              </a:gs>
              <a:gs pos="50000">
                <a:schemeClr val="accent6">
                  <a:lumMod val="40000"/>
                  <a:lumOff val="60000"/>
                </a:schemeClr>
              </a:gs>
              <a:gs pos="100000">
                <a:schemeClr val="accent6">
                  <a:lumMod val="20000"/>
                  <a:lumOff val="80000"/>
                </a:schemeClr>
              </a:gs>
            </a:gsLst>
            <a:path path="circle">
              <a:fillToRect t="100000" r="100000"/>
            </a:path>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Service</a:t>
            </a:r>
          </a:p>
          <a:p>
            <a:pPr algn="ctr"/>
            <a:r>
              <a:rPr lang="en-US" sz="1350" b="1" dirty="0">
                <a:solidFill>
                  <a:prstClr val="black"/>
                </a:solidFill>
              </a:rPr>
              <a:t>Delivery &amp; Payment</a:t>
            </a:r>
          </a:p>
          <a:p>
            <a:pPr algn="ctr"/>
            <a:r>
              <a:rPr lang="en-US" sz="1200" i="1" dirty="0">
                <a:solidFill>
                  <a:schemeClr val="tx1"/>
                </a:solidFill>
              </a:rPr>
              <a:t>Public health entities have a role in pain care and prevention</a:t>
            </a:r>
            <a:r>
              <a:rPr lang="en-US" sz="1200" dirty="0">
                <a:solidFill>
                  <a:schemeClr val="tx1"/>
                </a:solidFill>
              </a:rPr>
              <a:t>  </a:t>
            </a:r>
          </a:p>
        </p:txBody>
      </p:sp>
    </p:spTree>
    <p:extLst>
      <p:ext uri="{BB962C8B-B14F-4D97-AF65-F5344CB8AC3E}">
        <p14:creationId xmlns:p14="http://schemas.microsoft.com/office/powerpoint/2010/main" val="3822811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TotalTime>
  <Words>3349</Words>
  <Application>Microsoft Office PowerPoint</Application>
  <PresentationFormat>On-screen Show (4:3)</PresentationFormat>
  <Paragraphs>305</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Public health perspective</vt:lpstr>
      <vt:lpstr>Harms related to therapeutic use of opioids is a significant contributor to the opioid crisis</vt:lpstr>
      <vt:lpstr>PowerPoint Presentation</vt:lpstr>
      <vt:lpstr>Pain as a public health problem</vt:lpstr>
      <vt:lpstr>PowerPoint Presentation</vt:lpstr>
      <vt:lpstr>Findings and recommendations </vt:lpstr>
      <vt:lpstr>PowerPoint Presentation</vt:lpstr>
      <vt:lpstr>Framework</vt:lpstr>
      <vt:lpstr>Center for Disease Control Guidelines – March, 2017</vt:lpstr>
      <vt:lpstr>American College of Physicians Guidelines – Feb, 2017</vt:lpstr>
      <vt:lpstr>PowerPoint Presentation</vt:lpstr>
      <vt:lpstr>Massage Therapy:   Evidence for chronic pain management</vt:lpstr>
      <vt:lpstr>PowerPoint Presentation</vt:lpstr>
      <vt:lpstr>Federal Pain Research Strategy https://iprcc.nih.gov/FPRS/FPRS.htm </vt:lpstr>
      <vt:lpstr>Gap between evidence and practice</vt:lpstr>
      <vt:lpstr>Pain as a public health problem: Military Service Members and Veterans</vt:lpstr>
      <vt:lpstr>  Pain Management is a high priority for the Departments of Health and Human Services (HHS), Defense (DoD) and Veterans Affairs (VA)</vt:lpstr>
      <vt:lpstr>NIH-DoD-VA Pain Management Collaboratory</vt:lpstr>
      <vt:lpstr>Pragmatic Clinical Trials</vt:lpstr>
      <vt:lpstr>Outcomes</vt:lpstr>
      <vt:lpstr>Pragmatic Clinical Trials - NIH</vt:lpstr>
      <vt:lpstr>Pragmatic Clinical Trials - VA, DoD</vt:lpstr>
      <vt:lpstr>Chiropractic Care for Veterans:  A Pragmatic Randomized Trial Addressing Dose Effects for cLBP (Goertz and Long)</vt:lpstr>
      <vt:lpstr>Pain Management Collaboratory Coordinating Center (PMC3)</vt:lpstr>
      <vt:lpstr>PMC Working Groups</vt:lpstr>
      <vt:lpstr>PowerPoint Presentation</vt:lpstr>
      <vt:lpstr>PMC Progress</vt:lpstr>
      <vt:lpstr>PowerPoint Presentation</vt:lpstr>
    </vt:vector>
  </TitlesOfParts>
  <Company>raven + crow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Allister McVittes</dc:creator>
  <cp:lastModifiedBy>Julie Cwik</cp:lastModifiedBy>
  <cp:revision>34</cp:revision>
  <dcterms:created xsi:type="dcterms:W3CDTF">2019-03-07T19:00:49Z</dcterms:created>
  <dcterms:modified xsi:type="dcterms:W3CDTF">2019-04-18T17:09:43Z</dcterms:modified>
</cp:coreProperties>
</file>