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1" r:id="rId2"/>
    <p:sldId id="270" r:id="rId3"/>
    <p:sldId id="269" r:id="rId4"/>
    <p:sldId id="258" r:id="rId5"/>
    <p:sldId id="259" r:id="rId6"/>
    <p:sldId id="261" r:id="rId7"/>
    <p:sldId id="268" r:id="rId8"/>
    <p:sldId id="262" r:id="rId9"/>
    <p:sldId id="264" r:id="rId10"/>
    <p:sldId id="265" r:id="rId11"/>
    <p:sldId id="267" r:id="rId1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7" autoAdjust="0"/>
    <p:restoredTop sz="71131" autoAdjust="0"/>
  </p:normalViewPr>
  <p:slideViewPr>
    <p:cSldViewPr>
      <p:cViewPr varScale="1">
        <p:scale>
          <a:sx n="92" d="100"/>
          <a:sy n="92" d="100"/>
        </p:scale>
        <p:origin x="-9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687EE8-D16A-46E7-97A3-78F8137C2064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</dgm:pt>
    <dgm:pt modelId="{8A094A9E-5BCA-4DE1-9546-A3863A43C70B}">
      <dgm:prSet phldrT="[Text]"/>
      <dgm:spPr/>
      <dgm:t>
        <a:bodyPr/>
        <a:lstStyle/>
        <a:p>
          <a:r>
            <a:rPr lang="en-US" dirty="0"/>
            <a:t>Participate</a:t>
          </a:r>
        </a:p>
      </dgm:t>
    </dgm:pt>
    <dgm:pt modelId="{485C1DAB-37C2-490F-9729-7459041ADB7E}" type="parTrans" cxnId="{B115DE19-6B70-47CD-9E16-1817FC7B4861}">
      <dgm:prSet/>
      <dgm:spPr/>
      <dgm:t>
        <a:bodyPr/>
        <a:lstStyle/>
        <a:p>
          <a:endParaRPr lang="en-US"/>
        </a:p>
      </dgm:t>
    </dgm:pt>
    <dgm:pt modelId="{8FBBFFA4-8808-459B-B847-457FB99052EE}" type="sibTrans" cxnId="{B115DE19-6B70-47CD-9E16-1817FC7B4861}">
      <dgm:prSet/>
      <dgm:spPr/>
      <dgm:t>
        <a:bodyPr/>
        <a:lstStyle/>
        <a:p>
          <a:endParaRPr lang="en-US"/>
        </a:p>
      </dgm:t>
    </dgm:pt>
    <dgm:pt modelId="{2F66D237-3705-4873-9560-5CB117338443}">
      <dgm:prSet phldrT="[Text]"/>
      <dgm:spPr/>
      <dgm:t>
        <a:bodyPr/>
        <a:lstStyle/>
        <a:p>
          <a:r>
            <a:rPr lang="en-US" dirty="0"/>
            <a:t>Mentor</a:t>
          </a:r>
        </a:p>
      </dgm:t>
    </dgm:pt>
    <dgm:pt modelId="{C6F2E20D-789A-4811-8014-DE35E8CAA43F}" type="parTrans" cxnId="{E996A7BB-15C5-4C9D-8FF5-EA421CD31D9A}">
      <dgm:prSet/>
      <dgm:spPr/>
      <dgm:t>
        <a:bodyPr/>
        <a:lstStyle/>
        <a:p>
          <a:endParaRPr lang="en-US"/>
        </a:p>
      </dgm:t>
    </dgm:pt>
    <dgm:pt modelId="{43CA14B0-8870-4167-9DFF-F122EC7069A2}" type="sibTrans" cxnId="{E996A7BB-15C5-4C9D-8FF5-EA421CD31D9A}">
      <dgm:prSet/>
      <dgm:spPr/>
      <dgm:t>
        <a:bodyPr/>
        <a:lstStyle/>
        <a:p>
          <a:endParaRPr lang="en-US"/>
        </a:p>
      </dgm:t>
    </dgm:pt>
    <dgm:pt modelId="{67900B0C-1AB1-4580-A838-06E78E5BEC97}">
      <dgm:prSet phldrT="[Text]"/>
      <dgm:spPr/>
      <dgm:t>
        <a:bodyPr/>
        <a:lstStyle/>
        <a:p>
          <a:r>
            <a:rPr lang="en-US" dirty="0"/>
            <a:t>Share</a:t>
          </a:r>
        </a:p>
      </dgm:t>
    </dgm:pt>
    <dgm:pt modelId="{A5219AFF-BD1A-4370-98B4-E57819EF92C6}" type="parTrans" cxnId="{A35C6FA1-AAE5-4E73-A218-66F1DFF73E87}">
      <dgm:prSet/>
      <dgm:spPr/>
      <dgm:t>
        <a:bodyPr/>
        <a:lstStyle/>
        <a:p>
          <a:endParaRPr lang="en-US"/>
        </a:p>
      </dgm:t>
    </dgm:pt>
    <dgm:pt modelId="{B1047DD9-4B8D-4402-88A6-BB8A63BC3876}" type="sibTrans" cxnId="{A35C6FA1-AAE5-4E73-A218-66F1DFF73E87}">
      <dgm:prSet/>
      <dgm:spPr/>
      <dgm:t>
        <a:bodyPr/>
        <a:lstStyle/>
        <a:p>
          <a:endParaRPr lang="en-US"/>
        </a:p>
      </dgm:t>
    </dgm:pt>
    <dgm:pt modelId="{C316F99C-23F4-4758-B9A3-774AB40CB389}">
      <dgm:prSet/>
      <dgm:spPr/>
      <dgm:t>
        <a:bodyPr/>
        <a:lstStyle/>
        <a:p>
          <a:r>
            <a:rPr lang="en-US" dirty="0"/>
            <a:t>Document</a:t>
          </a:r>
        </a:p>
      </dgm:t>
    </dgm:pt>
    <dgm:pt modelId="{4AEB8A8F-9728-431A-AF30-80134E54E5DE}" type="parTrans" cxnId="{6097301B-3BCD-4A26-B457-1C14EAB5ED6F}">
      <dgm:prSet/>
      <dgm:spPr/>
      <dgm:t>
        <a:bodyPr/>
        <a:lstStyle/>
        <a:p>
          <a:endParaRPr lang="en-US"/>
        </a:p>
      </dgm:t>
    </dgm:pt>
    <dgm:pt modelId="{C0007960-E492-4665-8C22-DEA61E698AA9}" type="sibTrans" cxnId="{6097301B-3BCD-4A26-B457-1C14EAB5ED6F}">
      <dgm:prSet/>
      <dgm:spPr/>
      <dgm:t>
        <a:bodyPr/>
        <a:lstStyle/>
        <a:p>
          <a:endParaRPr lang="en-US"/>
        </a:p>
      </dgm:t>
    </dgm:pt>
    <dgm:pt modelId="{4E8951B2-8E83-4ABD-9F7A-BE7B966AF76A}" type="pres">
      <dgm:prSet presAssocID="{A0687EE8-D16A-46E7-97A3-78F8137C2064}" presName="Name0" presStyleCnt="0">
        <dgm:presLayoutVars>
          <dgm:dir/>
          <dgm:animLvl val="lvl"/>
          <dgm:resizeHandles/>
        </dgm:presLayoutVars>
      </dgm:prSet>
      <dgm:spPr/>
    </dgm:pt>
    <dgm:pt modelId="{286E59A7-109F-44D4-B084-9E549C6612B0}" type="pres">
      <dgm:prSet presAssocID="{8A094A9E-5BCA-4DE1-9546-A3863A43C70B}" presName="linNode" presStyleCnt="0"/>
      <dgm:spPr/>
    </dgm:pt>
    <dgm:pt modelId="{2E6726B6-1E87-4039-B198-2E1ED1F5AE18}" type="pres">
      <dgm:prSet presAssocID="{8A094A9E-5BCA-4DE1-9546-A3863A43C70B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241E1-F85F-4468-BF83-46D54411C42C}" type="pres">
      <dgm:prSet presAssocID="{8A094A9E-5BCA-4DE1-9546-A3863A43C70B}" presName="childShp" presStyleLbl="bgAccFollowNode1" presStyleIdx="0" presStyleCnt="4" custScaleX="62500">
        <dgm:presLayoutVars>
          <dgm:bulletEnabled val="1"/>
        </dgm:presLayoutVars>
      </dgm:prSet>
      <dgm:spPr/>
    </dgm:pt>
    <dgm:pt modelId="{BB00EBD0-7A77-4669-8B60-7C8E61F45B82}" type="pres">
      <dgm:prSet presAssocID="{8FBBFFA4-8808-459B-B847-457FB99052EE}" presName="spacing" presStyleCnt="0"/>
      <dgm:spPr/>
    </dgm:pt>
    <dgm:pt modelId="{F6AA90E6-9718-40B8-A941-AB478E5EE32C}" type="pres">
      <dgm:prSet presAssocID="{2F66D237-3705-4873-9560-5CB117338443}" presName="linNode" presStyleCnt="0"/>
      <dgm:spPr/>
    </dgm:pt>
    <dgm:pt modelId="{BDBECAB3-D762-4543-83C1-1C8780F4DF3B}" type="pres">
      <dgm:prSet presAssocID="{2F66D237-3705-4873-9560-5CB117338443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35C679-4E57-4821-8F16-F39DF3D7F667}" type="pres">
      <dgm:prSet presAssocID="{2F66D237-3705-4873-9560-5CB117338443}" presName="childShp" presStyleLbl="bgAccFollowNode1" presStyleIdx="1" presStyleCnt="4" custScaleX="62500">
        <dgm:presLayoutVars>
          <dgm:bulletEnabled val="1"/>
        </dgm:presLayoutVars>
      </dgm:prSet>
      <dgm:spPr/>
    </dgm:pt>
    <dgm:pt modelId="{BC9ECCA7-780E-4FD9-A73D-5C8E4892821A}" type="pres">
      <dgm:prSet presAssocID="{43CA14B0-8870-4167-9DFF-F122EC7069A2}" presName="spacing" presStyleCnt="0"/>
      <dgm:spPr/>
    </dgm:pt>
    <dgm:pt modelId="{68647BC3-5B9F-4D9C-9F39-441A9F54E71A}" type="pres">
      <dgm:prSet presAssocID="{C316F99C-23F4-4758-B9A3-774AB40CB389}" presName="linNode" presStyleCnt="0"/>
      <dgm:spPr/>
    </dgm:pt>
    <dgm:pt modelId="{FD1B7672-9A03-422F-85E6-7E1DEA8CD36D}" type="pres">
      <dgm:prSet presAssocID="{C316F99C-23F4-4758-B9A3-774AB40CB389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9EBA94-C6F5-4BA6-8E12-E1078D218ACF}" type="pres">
      <dgm:prSet presAssocID="{C316F99C-23F4-4758-B9A3-774AB40CB389}" presName="childShp" presStyleLbl="bgAccFollowNode1" presStyleIdx="2" presStyleCnt="4" custScaleX="62500">
        <dgm:presLayoutVars>
          <dgm:bulletEnabled val="1"/>
        </dgm:presLayoutVars>
      </dgm:prSet>
      <dgm:spPr/>
    </dgm:pt>
    <dgm:pt modelId="{EC3B2E90-237A-4C23-B8C8-177AE68A4181}" type="pres">
      <dgm:prSet presAssocID="{C0007960-E492-4665-8C22-DEA61E698AA9}" presName="spacing" presStyleCnt="0"/>
      <dgm:spPr/>
    </dgm:pt>
    <dgm:pt modelId="{23281B0E-53A6-4122-9DC2-EB252958AEB8}" type="pres">
      <dgm:prSet presAssocID="{67900B0C-1AB1-4580-A838-06E78E5BEC97}" presName="linNode" presStyleCnt="0"/>
      <dgm:spPr/>
    </dgm:pt>
    <dgm:pt modelId="{32AC594C-7867-49CE-B4B2-EEF55974E116}" type="pres">
      <dgm:prSet presAssocID="{67900B0C-1AB1-4580-A838-06E78E5BEC97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EC9541-7B41-4173-B38B-42EEC6D273C2}" type="pres">
      <dgm:prSet presAssocID="{67900B0C-1AB1-4580-A838-06E78E5BEC97}" presName="childShp" presStyleLbl="bgAccFollowNode1" presStyleIdx="3" presStyleCnt="4" custScaleX="62500">
        <dgm:presLayoutVars>
          <dgm:bulletEnabled val="1"/>
        </dgm:presLayoutVars>
      </dgm:prSet>
      <dgm:spPr/>
    </dgm:pt>
  </dgm:ptLst>
  <dgm:cxnLst>
    <dgm:cxn modelId="{E996A7BB-15C5-4C9D-8FF5-EA421CD31D9A}" srcId="{A0687EE8-D16A-46E7-97A3-78F8137C2064}" destId="{2F66D237-3705-4873-9560-5CB117338443}" srcOrd="1" destOrd="0" parTransId="{C6F2E20D-789A-4811-8014-DE35E8CAA43F}" sibTransId="{43CA14B0-8870-4167-9DFF-F122EC7069A2}"/>
    <dgm:cxn modelId="{4639C42D-842E-4BD2-B2C3-DC0F3B97B1DD}" type="presOf" srcId="{C316F99C-23F4-4758-B9A3-774AB40CB389}" destId="{FD1B7672-9A03-422F-85E6-7E1DEA8CD36D}" srcOrd="0" destOrd="0" presId="urn:microsoft.com/office/officeart/2005/8/layout/vList6"/>
    <dgm:cxn modelId="{B115DE19-6B70-47CD-9E16-1817FC7B4861}" srcId="{A0687EE8-D16A-46E7-97A3-78F8137C2064}" destId="{8A094A9E-5BCA-4DE1-9546-A3863A43C70B}" srcOrd="0" destOrd="0" parTransId="{485C1DAB-37C2-490F-9729-7459041ADB7E}" sibTransId="{8FBBFFA4-8808-459B-B847-457FB99052EE}"/>
    <dgm:cxn modelId="{6998447F-71B3-4577-9ACD-EB6DD5312E71}" type="presOf" srcId="{8A094A9E-5BCA-4DE1-9546-A3863A43C70B}" destId="{2E6726B6-1E87-4039-B198-2E1ED1F5AE18}" srcOrd="0" destOrd="0" presId="urn:microsoft.com/office/officeart/2005/8/layout/vList6"/>
    <dgm:cxn modelId="{65043914-3DB0-49D4-8515-AC8170898D2A}" type="presOf" srcId="{67900B0C-1AB1-4580-A838-06E78E5BEC97}" destId="{32AC594C-7867-49CE-B4B2-EEF55974E116}" srcOrd="0" destOrd="0" presId="urn:microsoft.com/office/officeart/2005/8/layout/vList6"/>
    <dgm:cxn modelId="{6097301B-3BCD-4A26-B457-1C14EAB5ED6F}" srcId="{A0687EE8-D16A-46E7-97A3-78F8137C2064}" destId="{C316F99C-23F4-4758-B9A3-774AB40CB389}" srcOrd="2" destOrd="0" parTransId="{4AEB8A8F-9728-431A-AF30-80134E54E5DE}" sibTransId="{C0007960-E492-4665-8C22-DEA61E698AA9}"/>
    <dgm:cxn modelId="{54E943F9-3CFD-4C94-A4E1-223ADD063450}" type="presOf" srcId="{2F66D237-3705-4873-9560-5CB117338443}" destId="{BDBECAB3-D762-4543-83C1-1C8780F4DF3B}" srcOrd="0" destOrd="0" presId="urn:microsoft.com/office/officeart/2005/8/layout/vList6"/>
    <dgm:cxn modelId="{A35C6FA1-AAE5-4E73-A218-66F1DFF73E87}" srcId="{A0687EE8-D16A-46E7-97A3-78F8137C2064}" destId="{67900B0C-1AB1-4580-A838-06E78E5BEC97}" srcOrd="3" destOrd="0" parTransId="{A5219AFF-BD1A-4370-98B4-E57819EF92C6}" sibTransId="{B1047DD9-4B8D-4402-88A6-BB8A63BC3876}"/>
    <dgm:cxn modelId="{BB4A95CE-2303-4FBA-9DC8-CF12B78D24B7}" type="presOf" srcId="{A0687EE8-D16A-46E7-97A3-78F8137C2064}" destId="{4E8951B2-8E83-4ABD-9F7A-BE7B966AF76A}" srcOrd="0" destOrd="0" presId="urn:microsoft.com/office/officeart/2005/8/layout/vList6"/>
    <dgm:cxn modelId="{15DF4CC7-9C8E-4A84-9E8C-91CC8A2C138A}" type="presParOf" srcId="{4E8951B2-8E83-4ABD-9F7A-BE7B966AF76A}" destId="{286E59A7-109F-44D4-B084-9E549C6612B0}" srcOrd="0" destOrd="0" presId="urn:microsoft.com/office/officeart/2005/8/layout/vList6"/>
    <dgm:cxn modelId="{8E8BB132-7386-4085-8DF3-F18DDE86567E}" type="presParOf" srcId="{286E59A7-109F-44D4-B084-9E549C6612B0}" destId="{2E6726B6-1E87-4039-B198-2E1ED1F5AE18}" srcOrd="0" destOrd="0" presId="urn:microsoft.com/office/officeart/2005/8/layout/vList6"/>
    <dgm:cxn modelId="{EEDC62F1-8433-4278-95A8-3707A63CF69F}" type="presParOf" srcId="{286E59A7-109F-44D4-B084-9E549C6612B0}" destId="{C10241E1-F85F-4468-BF83-46D54411C42C}" srcOrd="1" destOrd="0" presId="urn:microsoft.com/office/officeart/2005/8/layout/vList6"/>
    <dgm:cxn modelId="{A69E579F-5F2A-4D78-9301-0343C08E0850}" type="presParOf" srcId="{4E8951B2-8E83-4ABD-9F7A-BE7B966AF76A}" destId="{BB00EBD0-7A77-4669-8B60-7C8E61F45B82}" srcOrd="1" destOrd="0" presId="urn:microsoft.com/office/officeart/2005/8/layout/vList6"/>
    <dgm:cxn modelId="{BDC84C23-4FA0-4D34-9810-A4AC921DD333}" type="presParOf" srcId="{4E8951B2-8E83-4ABD-9F7A-BE7B966AF76A}" destId="{F6AA90E6-9718-40B8-A941-AB478E5EE32C}" srcOrd="2" destOrd="0" presId="urn:microsoft.com/office/officeart/2005/8/layout/vList6"/>
    <dgm:cxn modelId="{48CB1BD4-448C-4A5B-97EA-1BE273913338}" type="presParOf" srcId="{F6AA90E6-9718-40B8-A941-AB478E5EE32C}" destId="{BDBECAB3-D762-4543-83C1-1C8780F4DF3B}" srcOrd="0" destOrd="0" presId="urn:microsoft.com/office/officeart/2005/8/layout/vList6"/>
    <dgm:cxn modelId="{88ECB1B9-8BFB-48AA-AD83-948CB2ADFEAD}" type="presParOf" srcId="{F6AA90E6-9718-40B8-A941-AB478E5EE32C}" destId="{B535C679-4E57-4821-8F16-F39DF3D7F667}" srcOrd="1" destOrd="0" presId="urn:microsoft.com/office/officeart/2005/8/layout/vList6"/>
    <dgm:cxn modelId="{D52641D9-ECE1-4703-8672-1A9DCEA07743}" type="presParOf" srcId="{4E8951B2-8E83-4ABD-9F7A-BE7B966AF76A}" destId="{BC9ECCA7-780E-4FD9-A73D-5C8E4892821A}" srcOrd="3" destOrd="0" presId="urn:microsoft.com/office/officeart/2005/8/layout/vList6"/>
    <dgm:cxn modelId="{A719C712-BE5C-4CE0-8890-20682CBE2CB0}" type="presParOf" srcId="{4E8951B2-8E83-4ABD-9F7A-BE7B966AF76A}" destId="{68647BC3-5B9F-4D9C-9F39-441A9F54E71A}" srcOrd="4" destOrd="0" presId="urn:microsoft.com/office/officeart/2005/8/layout/vList6"/>
    <dgm:cxn modelId="{DC43AE4F-B44D-4863-8882-BB778CA48517}" type="presParOf" srcId="{68647BC3-5B9F-4D9C-9F39-441A9F54E71A}" destId="{FD1B7672-9A03-422F-85E6-7E1DEA8CD36D}" srcOrd="0" destOrd="0" presId="urn:microsoft.com/office/officeart/2005/8/layout/vList6"/>
    <dgm:cxn modelId="{BD5AA900-6FB4-4783-8024-87EA2AC3EA22}" type="presParOf" srcId="{68647BC3-5B9F-4D9C-9F39-441A9F54E71A}" destId="{839EBA94-C6F5-4BA6-8E12-E1078D218ACF}" srcOrd="1" destOrd="0" presId="urn:microsoft.com/office/officeart/2005/8/layout/vList6"/>
    <dgm:cxn modelId="{5715A43C-A500-452F-8D16-2FD79BE4E168}" type="presParOf" srcId="{4E8951B2-8E83-4ABD-9F7A-BE7B966AF76A}" destId="{EC3B2E90-237A-4C23-B8C8-177AE68A4181}" srcOrd="5" destOrd="0" presId="urn:microsoft.com/office/officeart/2005/8/layout/vList6"/>
    <dgm:cxn modelId="{4D412C05-10D6-4F5B-9936-2903C9B55118}" type="presParOf" srcId="{4E8951B2-8E83-4ABD-9F7A-BE7B966AF76A}" destId="{23281B0E-53A6-4122-9DC2-EB252958AEB8}" srcOrd="6" destOrd="0" presId="urn:microsoft.com/office/officeart/2005/8/layout/vList6"/>
    <dgm:cxn modelId="{6D57F26B-593A-4338-9291-E0DA6165E06C}" type="presParOf" srcId="{23281B0E-53A6-4122-9DC2-EB252958AEB8}" destId="{32AC594C-7867-49CE-B4B2-EEF55974E116}" srcOrd="0" destOrd="0" presId="urn:microsoft.com/office/officeart/2005/8/layout/vList6"/>
    <dgm:cxn modelId="{F02FF1AA-49BD-4673-AC2E-4E976015A203}" type="presParOf" srcId="{23281B0E-53A6-4122-9DC2-EB252958AEB8}" destId="{EEEC9541-7B41-4173-B38B-42EEC6D273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241E1-F85F-4468-BF83-46D54411C42C}">
      <dsp:nvSpPr>
        <dsp:cNvPr id="0" name=""/>
        <dsp:cNvSpPr/>
      </dsp:nvSpPr>
      <dsp:spPr>
        <a:xfrm>
          <a:off x="3124200" y="1190"/>
          <a:ext cx="22860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726B6-1E87-4039-B198-2E1ED1F5AE18}">
      <dsp:nvSpPr>
        <dsp:cNvPr id="0" name=""/>
        <dsp:cNvSpPr/>
      </dsp:nvSpPr>
      <dsp:spPr>
        <a:xfrm>
          <a:off x="685799" y="1190"/>
          <a:ext cx="2438400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Participate</a:t>
          </a:r>
        </a:p>
      </dsp:txBody>
      <dsp:txXfrm>
        <a:off x="731909" y="47300"/>
        <a:ext cx="2346180" cy="852342"/>
      </dsp:txXfrm>
    </dsp:sp>
    <dsp:sp modelId="{B535C679-4E57-4821-8F16-F39DF3D7F667}">
      <dsp:nvSpPr>
        <dsp:cNvPr id="0" name=""/>
        <dsp:cNvSpPr/>
      </dsp:nvSpPr>
      <dsp:spPr>
        <a:xfrm>
          <a:off x="3124200" y="1040209"/>
          <a:ext cx="22860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ECAB3-D762-4543-83C1-1C8780F4DF3B}">
      <dsp:nvSpPr>
        <dsp:cNvPr id="0" name=""/>
        <dsp:cNvSpPr/>
      </dsp:nvSpPr>
      <dsp:spPr>
        <a:xfrm>
          <a:off x="685799" y="1040209"/>
          <a:ext cx="2438400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Mentor</a:t>
          </a:r>
        </a:p>
      </dsp:txBody>
      <dsp:txXfrm>
        <a:off x="731909" y="1086319"/>
        <a:ext cx="2346180" cy="852342"/>
      </dsp:txXfrm>
    </dsp:sp>
    <dsp:sp modelId="{839EBA94-C6F5-4BA6-8E12-E1078D218ACF}">
      <dsp:nvSpPr>
        <dsp:cNvPr id="0" name=""/>
        <dsp:cNvSpPr/>
      </dsp:nvSpPr>
      <dsp:spPr>
        <a:xfrm>
          <a:off x="3124200" y="2079228"/>
          <a:ext cx="22860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B7672-9A03-422F-85E6-7E1DEA8CD36D}">
      <dsp:nvSpPr>
        <dsp:cNvPr id="0" name=""/>
        <dsp:cNvSpPr/>
      </dsp:nvSpPr>
      <dsp:spPr>
        <a:xfrm>
          <a:off x="685799" y="2079228"/>
          <a:ext cx="2438400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Document</a:t>
          </a:r>
        </a:p>
      </dsp:txBody>
      <dsp:txXfrm>
        <a:off x="731909" y="2125338"/>
        <a:ext cx="2346180" cy="852342"/>
      </dsp:txXfrm>
    </dsp:sp>
    <dsp:sp modelId="{EEEC9541-7B41-4173-B38B-42EEC6D273C2}">
      <dsp:nvSpPr>
        <dsp:cNvPr id="0" name=""/>
        <dsp:cNvSpPr/>
      </dsp:nvSpPr>
      <dsp:spPr>
        <a:xfrm>
          <a:off x="3124200" y="3118246"/>
          <a:ext cx="22860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C594C-7867-49CE-B4B2-EEF55974E116}">
      <dsp:nvSpPr>
        <dsp:cNvPr id="0" name=""/>
        <dsp:cNvSpPr/>
      </dsp:nvSpPr>
      <dsp:spPr>
        <a:xfrm>
          <a:off x="685799" y="3118246"/>
          <a:ext cx="2438400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Share</a:t>
          </a:r>
        </a:p>
      </dsp:txBody>
      <dsp:txXfrm>
        <a:off x="731909" y="3164356"/>
        <a:ext cx="2346180" cy="852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ADE573-85FB-4C1E-88CF-99871EBF8BEB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11804B-E048-4B28-B6FA-FA9D1884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75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6D8EB92-6068-496D-A208-68DC921C84F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E527157-E391-484F-BFCB-AED422367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6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uest.cvent.com/EVENTS/Info/Agenda.aspx?e=3f3002ae-dfa2-457a-af5b-787a5aad8a73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ntaschoolofmassage.com/the-program/massage-school-class-schedule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cbi.nlm.nih.gov/pmc/articles/PMC6279430/pdf/ijtmb-11-32.pdf" TargetMode="External"/><Relationship Id="rId4" Type="http://schemas.openxmlformats.org/officeDocument/2006/relationships/hyperlink" Target="https://www.ncbi.nlm.nih.gov/pmc/articles/PMC5988343/pdf/ijtmb-11-1.pdf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6279430/pdf/ijtmb-11-32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massagetherapyfoundation.org/e-books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jtmb.org/index.php/ijtmb/article/view/204/255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cbi.nlm.nih.gov/pmc/articles/PMC4051806/" TargetMode="External"/><Relationship Id="rId4" Type="http://schemas.openxmlformats.org/officeDocument/2006/relationships/hyperlink" Target="https://www.ncbi.nlm.nih.gov/pmc/articles/PMC6279430/pdf/ijtmb-11-32.pdf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Atlanta School of Massage. (2006). Atlanta School of Massage student binder. Atlanta, GA: Atlanta School of Massage.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Craig LH,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Svircev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Haber M, Juncos JL. Controlled pilot study of the effects of neuromuscular therapy in patients with Parkinson's disease.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2006 Dec;21(12):2127-33.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10.1002/mds.21132.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Fry T,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Xerogeanes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JW, Reeves WC.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 of ruptured quadriceps tendon complicated by a post-operative wound infection and delayed surgical repair.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Bodyw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Mov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2005 Apr 1;9(2):158-65.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10.1016/j.jbmt.2004.06.005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27157-E391-484F-BFCB-AED422367B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3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AMTA. Massage Therapy Foundation News.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Hands 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2008; 19(3): 11.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AMTA. Massage Therapy Foundation: Foundation News.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Hands 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2009 20(2):14.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27157-E391-484F-BFCB-AED422367B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58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AMTA. AMTA 2009 National Convention.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Massage Therapy Journal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2009a; 48 Suppl:6.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Massage Therapy Foundation.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http://guest.cvent.com/EVENTS/Info/Agenda.aspx?e=3f3002ae-dfa2-457a-af5b-787a5aad8a73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Accessed March 18, 2010.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27157-E391-484F-BFCB-AED422367B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1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Atlanta School of Massage.  Atlanta School of Massage. Atlanta School of Massage website.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http://www.atlantaschoolofmassage.com/the-program/massage-school-class-schedules/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c2016.  Accessed August 21, 2016.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Emory Healthcare. Brain Health Center – Emory Healthcare. https://www.emoryhealthcare.org/centers-programs/brain-health-center/index.html.c2017. Modified June 19, 2017. Accessed June 20, 2017.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Kennedy AB. From Skeptic to Vital Partner in Massage Therapy Research: an Interview with Mark Hyman Rapaport, MD.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 J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Massage Bodywork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2018;11(2):1.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https://www.ncbi.nlm.nih.gov/pmc/articles/PMC5988343/pdf/ijtmb-11-1.pdf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June 06,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Kinkead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Schettler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PJ, Larson ER, Carroll 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Sharenko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M, Nettles J, Edwards SA, Miller AH, Torres MA, Dunlop BW,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Rakofsky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JJ. Massage therapy decreases cancer-related fatigue: Results from a randomized early phase trial.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2018;124:546-54.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10.1002/cncr.31064.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Larson ER. Commentary on Operationalizing Partnership Between a Traditional Research Institution and a Massage School.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 J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Massage Bodywork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2018a Dec;11(4):32.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https://www.ncbi.nlm.nih.gov/pmc/articles/PMC6279430/pdf/ijtmb-11-32.pdf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December 10,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Rapaport MH,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Schettler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 Larson ER, Edwards SA, Dunlop BW,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Rakofsky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Kinkead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 Acute Swedish Massage Monotherapy Successfully Remediates Symptoms of Generalized Anxiety Disorder: A Proof-of-Concept, Randomized Controlled Study.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Clin Psychiatry.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2016;77:883-91.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10.4088/JCP.15m10151.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D8BE5-3ED6-45A2-957D-0DB6A08758E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7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Larson ER. Commentary on Operationalizing Partnership Between a Traditional Research Institution and a Massage School.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 J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Massage Bodywork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2018a Dec;11(4):32.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https://www.ncbi.nlm.nih.gov/pmc/articles/PMC6279430/pdf/ijtmb-11-32.pdf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December 10,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Larson ER,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Kinkead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Edwards SA,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Schettler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PJ, Dunlop BW,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Rakofsky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JJ, Rapaport MH. Model structure for protocol adherence utilizing a manualized therapeutic massage intervention.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Complement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2018b Oct 12.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10.1515/jcim-2016-0118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Larson ER. Rapaport MH,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Schettler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PJ, Edwards SA, Dunlop BW,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Rakofsky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Kinkead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Allen L, Alfieri M. Proposed model structure for protocol adherence utilizing a manualized therapeutic massage intervention. Poster session presented at: International Massage Therapy Research Conference. May 12-15, 2016; Seattle, WA, 2016.  Conference sponsored by American Massage Therapy Association.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Larson ER. Massage therapy effects in a long-term prosthetic user with fibular hemimelia.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Bodyw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Mov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2015;19:261-267.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10.1016/j.jbmt.2014.04.005.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Larson E. How will you further the profession? Hands On Georgia. 2012; 33(17):10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Werner R. How to Connect with a Researcher [Internet]. Massage Therapy Foundation; 2013 [cited March 8, 2014]. Available from: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http://massagetherapyfoundation.org/e-books/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27157-E391-484F-BFCB-AED422367B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4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Baskwill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A. Facilitating case studies in massage therapy clinical education.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 J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Massage Bodywork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2013; 6(2):20.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http://ijtmb.org/index.php/ijtmb/article/view/204/255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Accessed November 08, 2017.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Larson ER. Commentary on Operationalizing Partnership Between a Traditional Research Institution and a Massage School.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 J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Massage Bodywork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2018a Dec;11(4):32.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https://www.ncbi.nlm.nih.gov/pmc/articles/PMC6279430/pdf/ijtmb-11-32.pdf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December 10,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Larson ER,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Kinkead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Edwards SA,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Schettler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PJ, Dunlop BW,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Rakofsky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JJ, Rapaport MH. Model structure for protocol adherence utilizing a manualized therapeutic massage intervention.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Complement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2018b Oct 12.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10.1515/jcim-2016-0118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Munk N, Stewart K, Love MM, Carter E, Elder WG. The intersection of massage practice and research: community massage therapists as research personnel on an NIH-funded effectiveness study.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 J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Massage Bodywork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2014;7(2):10.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https://www.ncbi.nlm.nih.gov/pmc/articles/PMC4051806/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July 9,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Rapaport MH,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Schettler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PJ, Larson ER, Carroll 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Sharenko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M, Nettles J, et al. Massage therapy for psychiatric disorders.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2018;16:24–31. DOI: 10.1176/appi.focus.20170043.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27157-E391-484F-BFCB-AED422367B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18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D8BE5-3ED6-45A2-957D-0DB6A08758E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17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CB470-FB7F-4608-A19D-B92ADB6BF7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32D7A-B7D4-444B-AEBA-D7B90D6DA3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90483"/>
          </a:xfrm>
          <a:prstGeom prst="rect">
            <a:avLst/>
          </a:prstGeom>
          <a:solidFill>
            <a:srgbClr val="2338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424507"/>
            <a:ext cx="9144000" cy="103265"/>
          </a:xfrm>
          <a:prstGeom prst="rect">
            <a:avLst/>
          </a:prstGeom>
          <a:solidFill>
            <a:srgbClr val="487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MTRC PPT Slide Footer-0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745480"/>
            <a:ext cx="9144000" cy="1112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4051806/" TargetMode="External"/><Relationship Id="rId3" Type="http://schemas.openxmlformats.org/officeDocument/2006/relationships/hyperlink" Target="http://www.atlantaschoolofmassage.com/the-program/massage-school-class-schedules/" TargetMode="External"/><Relationship Id="rId7" Type="http://schemas.openxmlformats.org/officeDocument/2006/relationships/hyperlink" Target="http://guest.cvent.com/EVENTS/Info/Agenda.aspx?e=3f3002ae-dfa2-457a-af5b-787a5aad8a7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6279430/pdf/ijtmb-11-32.pdf" TargetMode="External"/><Relationship Id="rId5" Type="http://schemas.openxmlformats.org/officeDocument/2006/relationships/hyperlink" Target="https://www.ncbi.nlm.nih.gov/pmc/articles/PMC5988343/pdf/ijtmb-11-1.pdf" TargetMode="External"/><Relationship Id="rId4" Type="http://schemas.openxmlformats.org/officeDocument/2006/relationships/hyperlink" Target="http://ijtmb.org/index.php/ijtmb/article/view/204/255" TargetMode="External"/><Relationship Id="rId9" Type="http://schemas.openxmlformats.org/officeDocument/2006/relationships/hyperlink" Target="http://massagetherapyfoundation.org/e-book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PT Slid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IMTRC PPT Slide 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IMTRC PPT Slide 1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IMTRC PPT Slide 3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32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Pay it forward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400800"/>
            <a:ext cx="766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Baskwill</a:t>
            </a:r>
            <a:r>
              <a:rPr lang="en-US" dirty="0">
                <a:solidFill>
                  <a:srgbClr val="0070C0"/>
                </a:solidFill>
              </a:rPr>
              <a:t> 2013, Larson 2018a, Larson 2018b, </a:t>
            </a:r>
            <a:r>
              <a:rPr lang="en-US" dirty="0" err="1">
                <a:solidFill>
                  <a:srgbClr val="0070C0"/>
                </a:solidFill>
              </a:rPr>
              <a:t>Munk</a:t>
            </a:r>
            <a:r>
              <a:rPr lang="en-US" dirty="0">
                <a:solidFill>
                  <a:srgbClr val="0070C0"/>
                </a:solidFill>
              </a:rPr>
              <a:t> 2014, Rapaport 2018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25913518"/>
              </p:ext>
            </p:extLst>
          </p:nvPr>
        </p:nvGraphicFramePr>
        <p:xfrm>
          <a:off x="1371600" y="183118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6275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fontScale="25000" lnSpcReduction="20000"/>
          </a:bodyPr>
          <a:lstStyle/>
          <a:p>
            <a:r>
              <a:rPr lang="en-US" sz="3400" dirty="0"/>
              <a:t>AMTA. AMTA 2009 National Convention. </a:t>
            </a:r>
            <a:r>
              <a:rPr lang="en-US" sz="3400" i="1" dirty="0"/>
              <a:t>Massage Therapy Journal</a:t>
            </a:r>
            <a:r>
              <a:rPr lang="en-US" sz="3400" dirty="0"/>
              <a:t>. 2009; 48 Suppl:6.</a:t>
            </a:r>
          </a:p>
          <a:p>
            <a:r>
              <a:rPr lang="en-US" sz="3400" dirty="0"/>
              <a:t>AMTA. Massage Therapy Foundation: Foundation News. </a:t>
            </a:r>
            <a:r>
              <a:rPr lang="en-US" sz="3400" i="1" dirty="0"/>
              <a:t>Hands On</a:t>
            </a:r>
            <a:r>
              <a:rPr lang="en-US" sz="3400" dirty="0"/>
              <a:t>. 2009 20(2):14.</a:t>
            </a:r>
          </a:p>
          <a:p>
            <a:r>
              <a:rPr lang="en-US" sz="3400" dirty="0"/>
              <a:t>AMTA. Massage Therapy Foundation News. </a:t>
            </a:r>
            <a:r>
              <a:rPr lang="en-US" sz="3400" i="1" dirty="0"/>
              <a:t>Hands On</a:t>
            </a:r>
            <a:r>
              <a:rPr lang="en-US" sz="3400" dirty="0"/>
              <a:t>. 2008; 19(3): 11.</a:t>
            </a:r>
          </a:p>
          <a:p>
            <a:r>
              <a:rPr lang="en-US" sz="3400" dirty="0"/>
              <a:t>Atlanta School of Massage.  Atlanta School of Massage. Atlanta School of Massage website.  </a:t>
            </a:r>
            <a:r>
              <a:rPr lang="en-US" sz="3400" u="sng" dirty="0">
                <a:hlinkClick r:id="rId3"/>
              </a:rPr>
              <a:t>http://www.atlantaschoolofmassage.com/the-program/massage-school-class-schedules/</a:t>
            </a:r>
            <a:r>
              <a:rPr lang="en-US" sz="3400" dirty="0"/>
              <a:t>.  c2016.  Accessed August 21, 2016. </a:t>
            </a:r>
          </a:p>
          <a:p>
            <a:r>
              <a:rPr lang="en-US" sz="3400" dirty="0"/>
              <a:t>Atlanta School of Massage. (2006). Atlanta School of Massage student binder. Atlanta, GA: Atlanta School of Massage.</a:t>
            </a:r>
          </a:p>
          <a:p>
            <a:r>
              <a:rPr lang="en-US" sz="3400" dirty="0" err="1"/>
              <a:t>Baskwill</a:t>
            </a:r>
            <a:r>
              <a:rPr lang="en-US" sz="3400" dirty="0"/>
              <a:t> A. Facilitating case studies in massage therapy clinical education. </a:t>
            </a:r>
            <a:r>
              <a:rPr lang="en-US" sz="3400" i="1" dirty="0" err="1"/>
              <a:t>Int</a:t>
            </a:r>
            <a:r>
              <a:rPr lang="en-US" sz="3400" i="1" dirty="0"/>
              <a:t> J </a:t>
            </a:r>
            <a:r>
              <a:rPr lang="en-US" sz="3400" i="1" dirty="0" err="1"/>
              <a:t>Ther</a:t>
            </a:r>
            <a:r>
              <a:rPr lang="en-US" sz="3400" i="1" dirty="0"/>
              <a:t> Massage Bodywork</a:t>
            </a:r>
            <a:r>
              <a:rPr lang="en-US" sz="3400" dirty="0"/>
              <a:t>. 2013; 6(2):20. </a:t>
            </a:r>
            <a:r>
              <a:rPr lang="en-US" sz="3400" u="sng" dirty="0">
                <a:hlinkClick r:id="rId4"/>
              </a:rPr>
              <a:t>http://ijtmb.org/index.php/ijtmb/article/view/204/255</a:t>
            </a:r>
            <a:r>
              <a:rPr lang="en-US" sz="3400" dirty="0"/>
              <a:t>. Accessed November 08, 2017.</a:t>
            </a:r>
          </a:p>
          <a:p>
            <a:r>
              <a:rPr lang="en-US" sz="3400" dirty="0"/>
              <a:t>Craig LH, </a:t>
            </a:r>
            <a:r>
              <a:rPr lang="en-US" sz="3400" dirty="0" err="1"/>
              <a:t>Svircev</a:t>
            </a:r>
            <a:r>
              <a:rPr lang="en-US" sz="3400" dirty="0"/>
              <a:t> A, Haber M, Juncos JL. Controlled pilot study of the effects of neuromuscular therapy in patients with Parkinson's disease. </a:t>
            </a:r>
            <a:r>
              <a:rPr lang="en-US" sz="3400" i="1" dirty="0" err="1"/>
              <a:t>Mov</a:t>
            </a:r>
            <a:r>
              <a:rPr lang="en-US" sz="3400" i="1" dirty="0"/>
              <a:t> </a:t>
            </a:r>
            <a:r>
              <a:rPr lang="en-US" sz="3400" i="1" dirty="0" err="1"/>
              <a:t>Disord</a:t>
            </a:r>
            <a:r>
              <a:rPr lang="en-US" sz="3400" dirty="0"/>
              <a:t>. 2006 Dec;21(12):2127-33. </a:t>
            </a:r>
            <a:r>
              <a:rPr lang="en-US" sz="3400" dirty="0" err="1"/>
              <a:t>doi</a:t>
            </a:r>
            <a:r>
              <a:rPr lang="en-US" sz="3400" dirty="0"/>
              <a:t>: 10.1002/mds.21132.</a:t>
            </a:r>
          </a:p>
          <a:p>
            <a:r>
              <a:rPr lang="en-US" sz="3400" dirty="0"/>
              <a:t>Emory Healthcare. Brain Health Center – Emory Healthcare. https://www.emoryhealthcare.org/centers-programs/brain-health-center/index.html.c2017. Modified June 19, 2017. Accessed June 20, 2017.</a:t>
            </a:r>
          </a:p>
          <a:p>
            <a:r>
              <a:rPr lang="en-US" sz="3400" dirty="0"/>
              <a:t>Fry T, </a:t>
            </a:r>
            <a:r>
              <a:rPr lang="en-US" sz="3400" dirty="0" err="1"/>
              <a:t>Xerogeanes</a:t>
            </a:r>
            <a:r>
              <a:rPr lang="en-US" sz="3400" dirty="0"/>
              <a:t> JW, Reeves WC. Rehabilitation of ruptured quadriceps tendon complicated by a post-operative wound infection and delayed surgical repair. </a:t>
            </a:r>
            <a:r>
              <a:rPr lang="en-US" sz="3400" i="1" dirty="0"/>
              <a:t>J </a:t>
            </a:r>
            <a:r>
              <a:rPr lang="en-US" sz="3400" i="1" dirty="0" err="1"/>
              <a:t>Bodyw</a:t>
            </a:r>
            <a:r>
              <a:rPr lang="en-US" sz="3400" i="1" dirty="0"/>
              <a:t> </a:t>
            </a:r>
            <a:r>
              <a:rPr lang="en-US" sz="3400" i="1" dirty="0" err="1"/>
              <a:t>Mov</a:t>
            </a:r>
            <a:r>
              <a:rPr lang="en-US" sz="3400" i="1" dirty="0"/>
              <a:t> </a:t>
            </a:r>
            <a:r>
              <a:rPr lang="en-US" sz="3400" i="1" dirty="0" err="1"/>
              <a:t>Ther</a:t>
            </a:r>
            <a:r>
              <a:rPr lang="en-US" sz="3400" dirty="0"/>
              <a:t>. 2005 Apr 1;9(2):158-65. </a:t>
            </a:r>
            <a:r>
              <a:rPr lang="en-US" sz="3400" dirty="0" err="1"/>
              <a:t>doi</a:t>
            </a:r>
            <a:r>
              <a:rPr lang="en-US" sz="3400" dirty="0"/>
              <a:t>: 10.1016/j.jbmt.2004.06.005</a:t>
            </a:r>
          </a:p>
          <a:p>
            <a:r>
              <a:rPr lang="en-US" sz="3400" dirty="0"/>
              <a:t>Kennedy AB. From Skeptic to Vital Partner in Massage Therapy Research: an Interview with Mark Hyman Rapaport, MD. </a:t>
            </a:r>
            <a:r>
              <a:rPr lang="en-US" sz="3400" i="1" dirty="0" err="1"/>
              <a:t>Int</a:t>
            </a:r>
            <a:r>
              <a:rPr lang="en-US" sz="3400" i="1" dirty="0"/>
              <a:t> J </a:t>
            </a:r>
            <a:r>
              <a:rPr lang="en-US" sz="3400" i="1" dirty="0" err="1"/>
              <a:t>Ther</a:t>
            </a:r>
            <a:r>
              <a:rPr lang="en-US" sz="3400" i="1" dirty="0"/>
              <a:t> Massage Bodywork</a:t>
            </a:r>
            <a:r>
              <a:rPr lang="en-US" sz="3400" dirty="0"/>
              <a:t>. 2018;11(2):1. </a:t>
            </a:r>
            <a:r>
              <a:rPr lang="en-US" sz="3400" u="sng" dirty="0">
                <a:hlinkClick r:id="rId5"/>
              </a:rPr>
              <a:t>https://www.ncbi.nlm.nih.gov/pmc/articles/PMC5988343/pdf/ijtmb-11-1.pdf</a:t>
            </a:r>
            <a:r>
              <a:rPr lang="en-US" sz="3400" u="sng" dirty="0"/>
              <a:t>.</a:t>
            </a:r>
            <a:r>
              <a:rPr lang="en-US" sz="3400" dirty="0"/>
              <a:t> Accessed June 06, 2018.</a:t>
            </a:r>
          </a:p>
          <a:p>
            <a:r>
              <a:rPr lang="en-US" sz="3400" dirty="0" err="1"/>
              <a:t>Kinkead</a:t>
            </a:r>
            <a:r>
              <a:rPr lang="en-US" sz="3400" dirty="0"/>
              <a:t> B, </a:t>
            </a:r>
            <a:r>
              <a:rPr lang="en-US" sz="3400" dirty="0" err="1"/>
              <a:t>Schettler</a:t>
            </a:r>
            <a:r>
              <a:rPr lang="en-US" sz="3400" dirty="0"/>
              <a:t> PJ, Larson ER, Carroll D, </a:t>
            </a:r>
            <a:r>
              <a:rPr lang="en-US" sz="3400" dirty="0" err="1"/>
              <a:t>Sharenko</a:t>
            </a:r>
            <a:r>
              <a:rPr lang="en-US" sz="3400" dirty="0"/>
              <a:t> M, Nettles J, Edwards SA, Miller AH, Torres MA, Dunlop BW, </a:t>
            </a:r>
            <a:r>
              <a:rPr lang="en-US" sz="3400" dirty="0" err="1"/>
              <a:t>Rakofsky</a:t>
            </a:r>
            <a:r>
              <a:rPr lang="en-US" sz="3400" dirty="0"/>
              <a:t> JJ. Massage therapy decreases cancer-related fatigue: Results from a randomized early phase trial. </a:t>
            </a:r>
            <a:r>
              <a:rPr lang="en-US" sz="3400" i="1" dirty="0"/>
              <a:t>Cancer</a:t>
            </a:r>
            <a:r>
              <a:rPr lang="en-US" sz="3400" dirty="0"/>
              <a:t>. 2018;124:546-54. </a:t>
            </a:r>
            <a:r>
              <a:rPr lang="en-US" sz="3400" dirty="0" err="1"/>
              <a:t>doi</a:t>
            </a:r>
            <a:r>
              <a:rPr lang="en-US" sz="3400" dirty="0"/>
              <a:t>: 10.1002/cncr.31064. </a:t>
            </a:r>
          </a:p>
          <a:p>
            <a:r>
              <a:rPr lang="en-US" sz="3400" dirty="0"/>
              <a:t>Larson E. How will you further the profession? Hands On Georgia. 2012; 33(17):10</a:t>
            </a:r>
          </a:p>
          <a:p>
            <a:r>
              <a:rPr lang="en-US" sz="3400" dirty="0"/>
              <a:t>Larson ER. Commentary on Operationalizing Partnership Between a Traditional Research Institution and a Massage School. </a:t>
            </a:r>
            <a:r>
              <a:rPr lang="en-US" sz="3400" i="1" dirty="0" err="1"/>
              <a:t>Int</a:t>
            </a:r>
            <a:r>
              <a:rPr lang="en-US" sz="3400" i="1" dirty="0"/>
              <a:t> J </a:t>
            </a:r>
            <a:r>
              <a:rPr lang="en-US" sz="3400" i="1" dirty="0" err="1"/>
              <a:t>Ther</a:t>
            </a:r>
            <a:r>
              <a:rPr lang="en-US" sz="3400" i="1" dirty="0"/>
              <a:t> Massage Bodywork</a:t>
            </a:r>
            <a:r>
              <a:rPr lang="en-US" sz="3400" dirty="0"/>
              <a:t>. 2018a Dec;11(4):32. </a:t>
            </a:r>
            <a:r>
              <a:rPr lang="en-US" sz="3400" dirty="0">
                <a:hlinkClick r:id="rId6"/>
              </a:rPr>
              <a:t>https://www.ncbi.nlm.nih.gov/pmc/articles/PMC6279430/pdf/ijtmb-11-32.pdf</a:t>
            </a:r>
            <a:r>
              <a:rPr lang="en-US" sz="3400" dirty="0"/>
              <a:t> Accessed December 10, 2018.</a:t>
            </a:r>
          </a:p>
          <a:p>
            <a:r>
              <a:rPr lang="en-US" sz="3400" dirty="0"/>
              <a:t>Larson ER. Massage therapy effects in a long-term prosthetic user with fibular </a:t>
            </a:r>
            <a:r>
              <a:rPr lang="en-US" sz="3400" dirty="0" err="1"/>
              <a:t>hemimelia</a:t>
            </a:r>
            <a:r>
              <a:rPr lang="en-US" sz="3400" dirty="0"/>
              <a:t>. </a:t>
            </a:r>
            <a:r>
              <a:rPr lang="en-US" sz="3400" i="1" dirty="0"/>
              <a:t>J </a:t>
            </a:r>
            <a:r>
              <a:rPr lang="en-US" sz="3400" i="1" dirty="0" err="1"/>
              <a:t>Bodyw</a:t>
            </a:r>
            <a:r>
              <a:rPr lang="en-US" sz="3400" i="1" dirty="0"/>
              <a:t> </a:t>
            </a:r>
            <a:r>
              <a:rPr lang="en-US" sz="3400" i="1" dirty="0" err="1"/>
              <a:t>Mov</a:t>
            </a:r>
            <a:r>
              <a:rPr lang="en-US" sz="3400" i="1" dirty="0"/>
              <a:t> </a:t>
            </a:r>
            <a:r>
              <a:rPr lang="en-US" sz="3400" i="1" dirty="0" err="1"/>
              <a:t>Ther</a:t>
            </a:r>
            <a:r>
              <a:rPr lang="en-US" sz="3400" dirty="0"/>
              <a:t>. 2015;19:261-267. </a:t>
            </a:r>
            <a:r>
              <a:rPr lang="en-US" sz="3400" dirty="0" err="1"/>
              <a:t>doi</a:t>
            </a:r>
            <a:r>
              <a:rPr lang="en-US" sz="3400" dirty="0"/>
              <a:t>: 10.1016/j.jbmt.2014.04.005.</a:t>
            </a:r>
          </a:p>
          <a:p>
            <a:r>
              <a:rPr lang="en-US" sz="3400" dirty="0"/>
              <a:t>Larson ER. Massage therapy effects in a long-term prosthetic user with fibular </a:t>
            </a:r>
            <a:r>
              <a:rPr lang="en-US" sz="3400" dirty="0" err="1"/>
              <a:t>hemimelia</a:t>
            </a:r>
            <a:r>
              <a:rPr lang="en-US" sz="3400" dirty="0"/>
              <a:t>. Conference presentation: Highlighting Massage Therapy in CIM. 2010; Seattle, WA. </a:t>
            </a:r>
          </a:p>
          <a:p>
            <a:r>
              <a:rPr lang="en-US" sz="3400" dirty="0"/>
              <a:t>Larson ER. Massage therapy effects in a long-term prosthetic user with fibular </a:t>
            </a:r>
            <a:r>
              <a:rPr lang="en-US" sz="3400" dirty="0" err="1"/>
              <a:t>hemimelia</a:t>
            </a:r>
            <a:r>
              <a:rPr lang="en-US" sz="3400" dirty="0"/>
              <a:t>. Conference presentation: American Massage Therapy Association National Convention. 2009; Orlando, FL.</a:t>
            </a:r>
          </a:p>
          <a:p>
            <a:r>
              <a:rPr lang="en-US" sz="3400" dirty="0"/>
              <a:t>Larson ER. Massage therapy effects in a long-term prosthetic user with fibular </a:t>
            </a:r>
            <a:r>
              <a:rPr lang="en-US" sz="3400" dirty="0" err="1"/>
              <a:t>hemimelia</a:t>
            </a:r>
            <a:r>
              <a:rPr lang="en-US" sz="3400" dirty="0"/>
              <a:t>. Poster session presented at: American Massage Therapy Association National Convention. September 23-26, 2009; Orlando, FL.</a:t>
            </a:r>
          </a:p>
          <a:p>
            <a:r>
              <a:rPr lang="en-US" sz="3400" dirty="0"/>
              <a:t>Larson ER, </a:t>
            </a:r>
            <a:r>
              <a:rPr lang="en-US" sz="3400" dirty="0" err="1"/>
              <a:t>Kinkead</a:t>
            </a:r>
            <a:r>
              <a:rPr lang="en-US" sz="3400" dirty="0"/>
              <a:t> B, Edwards SA, </a:t>
            </a:r>
            <a:r>
              <a:rPr lang="en-US" sz="3400" dirty="0" err="1"/>
              <a:t>Schettler</a:t>
            </a:r>
            <a:r>
              <a:rPr lang="en-US" sz="3400" dirty="0"/>
              <a:t> PJ, Dunlop BW, </a:t>
            </a:r>
            <a:r>
              <a:rPr lang="en-US" sz="3400" dirty="0" err="1"/>
              <a:t>Rakofsky</a:t>
            </a:r>
            <a:r>
              <a:rPr lang="en-US" sz="3400" dirty="0"/>
              <a:t> JJ, Rapaport MH. Model structure for protocol adherence utilizing a manualized therapeutic massage intervention. </a:t>
            </a:r>
            <a:r>
              <a:rPr lang="en-US" sz="3400" i="1" dirty="0"/>
              <a:t>J Complement </a:t>
            </a:r>
            <a:r>
              <a:rPr lang="en-US" sz="3400" i="1" dirty="0" err="1"/>
              <a:t>Integr</a:t>
            </a:r>
            <a:r>
              <a:rPr lang="en-US" sz="3400" i="1" dirty="0"/>
              <a:t> Med</a:t>
            </a:r>
            <a:r>
              <a:rPr lang="en-US" sz="3400" dirty="0"/>
              <a:t>.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/>
              <a:t>2018b Oct 12.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/>
              <a:t>doi</a:t>
            </a:r>
            <a:r>
              <a:rPr lang="en-US" sz="3400" dirty="0"/>
              <a:t>: 10.1515/jcim-2016-0118</a:t>
            </a:r>
          </a:p>
          <a:p>
            <a:r>
              <a:rPr lang="en-US" sz="3400" dirty="0"/>
              <a:t>Larson ER. Rapaport MH, </a:t>
            </a:r>
            <a:r>
              <a:rPr lang="en-US" sz="3400" dirty="0" err="1"/>
              <a:t>Schettler</a:t>
            </a:r>
            <a:r>
              <a:rPr lang="en-US" sz="3400" dirty="0"/>
              <a:t> PJ, Edwards SA, Dunlop BW, </a:t>
            </a:r>
            <a:r>
              <a:rPr lang="en-US" sz="3400" dirty="0" err="1"/>
              <a:t>Rakofsky</a:t>
            </a:r>
            <a:r>
              <a:rPr lang="en-US" sz="3400" dirty="0"/>
              <a:t> JJ, </a:t>
            </a:r>
            <a:r>
              <a:rPr lang="en-US" sz="3400" dirty="0" err="1"/>
              <a:t>Kinkead</a:t>
            </a:r>
            <a:r>
              <a:rPr lang="en-US" sz="3400" dirty="0"/>
              <a:t> B, Allen L, Alfieri M. Proposed model structure for protocol adherence utilizing a manualized therapeutic massage intervention. Poster session presented at: International Massage Therapy Research Conference. May 12-15, 2016; Seattle, WA, 2016.  Conference sponsored by American Massage Therapy Association.</a:t>
            </a:r>
          </a:p>
          <a:p>
            <a:r>
              <a:rPr lang="en-US" sz="3400" dirty="0"/>
              <a:t>Massage Therapy Foundation. </a:t>
            </a:r>
            <a:r>
              <a:rPr lang="en-US" sz="3400" u="sng" dirty="0">
                <a:hlinkClick r:id="rId7"/>
              </a:rPr>
              <a:t>http://guest.cvent.com/EVENTS/Info/Agenda.aspx?e=3f3002ae-dfa2-457a-af5b-787a5aad8a73</a:t>
            </a:r>
            <a:r>
              <a:rPr lang="en-US" sz="3400" dirty="0"/>
              <a:t>. Accessed March 18, 2010.</a:t>
            </a:r>
          </a:p>
          <a:p>
            <a:r>
              <a:rPr lang="en-US" sz="3400" dirty="0" err="1"/>
              <a:t>Munk</a:t>
            </a:r>
            <a:r>
              <a:rPr lang="en-US" sz="3400" dirty="0"/>
              <a:t> N, Stewart K, Love MM, Carter E, Elder WG. The intersection of massage practice and research: community massage therapists as research personnel on an NIH-funded effectiveness study. </a:t>
            </a:r>
            <a:r>
              <a:rPr lang="en-US" sz="3400" i="1" dirty="0" err="1"/>
              <a:t>Int</a:t>
            </a:r>
            <a:r>
              <a:rPr lang="en-US" sz="3400" i="1" dirty="0"/>
              <a:t> J </a:t>
            </a:r>
            <a:r>
              <a:rPr lang="en-US" sz="3400" i="1" dirty="0" err="1"/>
              <a:t>Ther</a:t>
            </a:r>
            <a:r>
              <a:rPr lang="en-US" sz="3400" i="1" dirty="0"/>
              <a:t> Massage Bodywork</a:t>
            </a:r>
            <a:r>
              <a:rPr lang="en-US" sz="3400" dirty="0"/>
              <a:t>. 2014;7(2):10. </a:t>
            </a:r>
            <a:r>
              <a:rPr lang="en-US" sz="3400" u="sng" dirty="0">
                <a:hlinkClick r:id="rId8"/>
              </a:rPr>
              <a:t>https://www.ncbi.nlm.nih.gov/pmc/articles/PMC4051806/</a:t>
            </a:r>
            <a:r>
              <a:rPr lang="en-US" sz="3400" dirty="0"/>
              <a:t> Accessed July 9, 2018.</a:t>
            </a:r>
          </a:p>
          <a:p>
            <a:r>
              <a:rPr lang="en-US" sz="3400" dirty="0"/>
              <a:t>Rapaport MH, </a:t>
            </a:r>
            <a:r>
              <a:rPr lang="en-US" sz="3400" dirty="0" err="1"/>
              <a:t>Schettler</a:t>
            </a:r>
            <a:r>
              <a:rPr lang="en-US" sz="3400" dirty="0"/>
              <a:t> PJ, Larson ER, Carroll D, </a:t>
            </a:r>
            <a:r>
              <a:rPr lang="en-US" sz="3400" dirty="0" err="1"/>
              <a:t>Sharenko</a:t>
            </a:r>
            <a:r>
              <a:rPr lang="en-US" sz="3400" dirty="0"/>
              <a:t> M, Nettles J, et al. Massage therapy for psychiatric disorders. </a:t>
            </a:r>
            <a:r>
              <a:rPr lang="en-US" sz="3400" i="1" dirty="0"/>
              <a:t>Focus</a:t>
            </a:r>
            <a:r>
              <a:rPr lang="en-US" sz="3400" dirty="0"/>
              <a:t>. 2018;16:24–31. DOI: 10.1176/appi.focus.20170043.</a:t>
            </a:r>
          </a:p>
          <a:p>
            <a:r>
              <a:rPr lang="en-US" sz="3400" dirty="0"/>
              <a:t>Rapaport MH, </a:t>
            </a:r>
            <a:r>
              <a:rPr lang="en-US" sz="3400" dirty="0" err="1"/>
              <a:t>Schettler</a:t>
            </a:r>
            <a:r>
              <a:rPr lang="en-US" sz="3400" dirty="0"/>
              <a:t> P, Larson ER, Edwards SA, Dunlop BW, </a:t>
            </a:r>
            <a:r>
              <a:rPr lang="en-US" sz="3400" dirty="0" err="1"/>
              <a:t>Rakofsky</a:t>
            </a:r>
            <a:r>
              <a:rPr lang="en-US" sz="3400" dirty="0"/>
              <a:t> JJ, </a:t>
            </a:r>
            <a:r>
              <a:rPr lang="en-US" sz="3400" dirty="0" err="1"/>
              <a:t>Kinkead</a:t>
            </a:r>
            <a:r>
              <a:rPr lang="en-US" sz="3400" dirty="0"/>
              <a:t> B. Acute Swedish Massage Monotherapy Successfully Remediates Symptoms of Generalized Anxiety Disorder: A Proof-of-Concept, Randomized Controlled Study. </a:t>
            </a:r>
            <a:r>
              <a:rPr lang="en-US" sz="3400" i="1" dirty="0"/>
              <a:t>J </a:t>
            </a:r>
            <a:r>
              <a:rPr lang="en-US" sz="3400" i="1" dirty="0" err="1"/>
              <a:t>Clin</a:t>
            </a:r>
            <a:r>
              <a:rPr lang="en-US" sz="3400" i="1" dirty="0"/>
              <a:t> Psychiatry. </a:t>
            </a:r>
            <a:r>
              <a:rPr lang="en-US" sz="3400" dirty="0"/>
              <a:t>2016;77:883-91. </a:t>
            </a:r>
            <a:r>
              <a:rPr lang="en-US" sz="3400" dirty="0" err="1"/>
              <a:t>doi</a:t>
            </a:r>
            <a:r>
              <a:rPr lang="en-US" sz="3400" dirty="0"/>
              <a:t>: 10.4088/JCP.15m10151.</a:t>
            </a:r>
          </a:p>
          <a:p>
            <a:r>
              <a:rPr lang="en-US" sz="3400" dirty="0"/>
              <a:t>Werner R. How to Connect with a Researcher [Internet]. Massage Therapy Foundation; 2013 [cited March 8, 2014]. Available from: </a:t>
            </a:r>
            <a:r>
              <a:rPr lang="en-US" sz="3400" u="sng" dirty="0">
                <a:hlinkClick r:id="rId9"/>
              </a:rPr>
              <a:t>http://massagetherapyfoundation.org/e-books/</a:t>
            </a:r>
            <a:endParaRPr lang="en-US" sz="3400" dirty="0"/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4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CE85AD-2C7A-4433-8EFE-0A28D1B766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0001" r="8333" b="9999"/>
          <a:stretch/>
        </p:blipFill>
        <p:spPr>
          <a:xfrm>
            <a:off x="-880534" y="0"/>
            <a:ext cx="10905067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501775"/>
            <a:ext cx="7772400" cy="1470025"/>
          </a:xfrm>
        </p:spPr>
        <p:txBody>
          <a:bodyPr/>
          <a:lstStyle/>
          <a:p>
            <a:r>
              <a:rPr lang="en-US" dirty="0"/>
              <a:t>MTF, case reports, &amp; research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4267200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Erika Larson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LMT, MSBIOE, BSME</a:t>
            </a:r>
          </a:p>
        </p:txBody>
      </p:sp>
    </p:spTree>
    <p:extLst>
      <p:ext uri="{BB962C8B-B14F-4D97-AF65-F5344CB8AC3E}">
        <p14:creationId xmlns:p14="http://schemas.microsoft.com/office/powerpoint/2010/main" val="138549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MTF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dirty="0"/>
              <a:t>Massage therapy education</a:t>
            </a:r>
          </a:p>
          <a:p>
            <a:r>
              <a:rPr lang="en-US" dirty="0"/>
              <a:t>Science &amp; art</a:t>
            </a:r>
          </a:p>
          <a:p>
            <a:r>
              <a:rPr lang="en-US" dirty="0"/>
              <a:t>MTF resources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336268"/>
            <a:ext cx="766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ASM 2006, Craig 2006, Fry 2005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2500" y="18669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96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Life happens…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19974"/>
            <a:ext cx="3314552" cy="4525963"/>
          </a:xfrm>
        </p:spPr>
      </p:pic>
      <p:pic>
        <p:nvPicPr>
          <p:cNvPr id="5" name="Picture 3" descr="E:\research_champion\IMTRC\2019\MTF_presentation\24497_663936029839_7568668_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5231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19974"/>
            <a:ext cx="3017308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68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304800"/>
            <a:ext cx="8229600" cy="1143000"/>
          </a:xfrm>
        </p:spPr>
        <p:txBody>
          <a:bodyPr/>
          <a:lstStyle/>
          <a:p>
            <a:r>
              <a:rPr lang="en-US" dirty="0"/>
              <a:t>Case report contest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400800"/>
            <a:ext cx="766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AMTA 2008, AMTA 2009b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6072"/>
          <a:stretch/>
        </p:blipFill>
        <p:spPr bwMode="auto">
          <a:xfrm>
            <a:off x="391886" y="838200"/>
            <a:ext cx="4865914" cy="537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40"/>
          <a:stretch/>
        </p:blipFill>
        <p:spPr bwMode="auto">
          <a:xfrm>
            <a:off x="6161314" y="914400"/>
            <a:ext cx="2590800" cy="504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54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connections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70" y="3016513"/>
            <a:ext cx="3504621" cy="309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28924" r="26761" b="6401"/>
          <a:stretch/>
        </p:blipFill>
        <p:spPr bwMode="auto">
          <a:xfrm>
            <a:off x="4024144" y="1295400"/>
            <a:ext cx="4826338" cy="448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" y="6400800"/>
            <a:ext cx="766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AMTA 2009a, MTF 2010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33487" y="1351808"/>
            <a:ext cx="3325657" cy="1638580"/>
            <a:chOff x="533400" y="1394361"/>
            <a:chExt cx="2800350" cy="138391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36"/>
            <a:stretch/>
          </p:blipFill>
          <p:spPr bwMode="auto">
            <a:xfrm>
              <a:off x="533400" y="1848591"/>
              <a:ext cx="2800350" cy="92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90" b="64920"/>
            <a:stretch/>
          </p:blipFill>
          <p:spPr bwMode="auto">
            <a:xfrm>
              <a:off x="533400" y="1394361"/>
              <a:ext cx="2800350" cy="42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5" descr="E:\research_champion\IMTRC\2019\MTF_presentation\100_03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55" y="3542109"/>
            <a:ext cx="3357563" cy="25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00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Emory-ASM partnership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Collaborative partnership between </a:t>
            </a:r>
          </a:p>
          <a:p>
            <a:pPr lvl="1"/>
            <a:r>
              <a:rPr lang="en-US" dirty="0"/>
              <a:t>Emory University School of Medicine</a:t>
            </a:r>
          </a:p>
          <a:p>
            <a:pPr lvl="1"/>
            <a:r>
              <a:rPr lang="en-US" dirty="0"/>
              <a:t>Atlanta School of Massage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xmlns="" id="{2B67CE2C-1D3F-4AAD-BFDE-CDE459A87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250" y="4114800"/>
            <a:ext cx="4727475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626" descr="e5a">
            <a:extLst>
              <a:ext uri="{FF2B5EF4-FFF2-40B4-BE49-F238E27FC236}">
                <a16:creationId xmlns:a16="http://schemas.microsoft.com/office/drawing/2014/main" xmlns="" id="{9F4793AE-7B73-49B1-9F67-FFF16839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61" y="3431129"/>
            <a:ext cx="2703575" cy="2813631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6400800"/>
            <a:ext cx="766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ASM, Emory, Kennedy 2018, </a:t>
            </a:r>
            <a:r>
              <a:rPr lang="en-US" dirty="0" err="1">
                <a:solidFill>
                  <a:srgbClr val="0070C0"/>
                </a:solidFill>
              </a:rPr>
              <a:t>Kinkead</a:t>
            </a:r>
            <a:r>
              <a:rPr lang="en-US" dirty="0">
                <a:solidFill>
                  <a:srgbClr val="0070C0"/>
                </a:solidFill>
              </a:rPr>
              <a:t> 2018, Larson 2018a, Rapaport 2016 </a:t>
            </a:r>
          </a:p>
        </p:txBody>
      </p:sp>
    </p:spTree>
    <p:extLst>
      <p:ext uri="{BB962C8B-B14F-4D97-AF65-F5344CB8AC3E}">
        <p14:creationId xmlns:p14="http://schemas.microsoft.com/office/powerpoint/2010/main" val="438965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foot in front of the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709" t="20894" r="42699" b="105"/>
          <a:stretch/>
        </p:blipFill>
        <p:spPr>
          <a:xfrm>
            <a:off x="380999" y="1881648"/>
            <a:ext cx="3086501" cy="3962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29"/>
          <a:stretch/>
        </p:blipFill>
        <p:spPr bwMode="auto">
          <a:xfrm>
            <a:off x="248392" y="1279813"/>
            <a:ext cx="3726765" cy="44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 t="11834" r="12879" b="64667"/>
          <a:stretch/>
        </p:blipFill>
        <p:spPr bwMode="auto">
          <a:xfrm>
            <a:off x="4724400" y="1143000"/>
            <a:ext cx="3995170" cy="147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2278" r="6184" b="60430"/>
          <a:stretch/>
        </p:blipFill>
        <p:spPr bwMode="auto">
          <a:xfrm>
            <a:off x="1676400" y="4358244"/>
            <a:ext cx="3828852" cy="21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599" y="6488668"/>
            <a:ext cx="8116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Larson 2018a, Larson 2018b, Larson 2016, Larson 2015, Larson 2012, Werner 2013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t="15537" r="22726" b="65568"/>
          <a:stretch/>
        </p:blipFill>
        <p:spPr bwMode="auto">
          <a:xfrm>
            <a:off x="3733800" y="2641739"/>
            <a:ext cx="4611223" cy="164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E:\research_champion\IMTRC\2019\MTF_presentation\IMG_20160514_1101186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1" t="7633" r="22972" b="15327"/>
          <a:stretch/>
        </p:blipFill>
        <p:spPr bwMode="auto">
          <a:xfrm>
            <a:off x="5610151" y="4524780"/>
            <a:ext cx="299474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525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&amp; support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10037" r="68541" b="75008"/>
          <a:stretch/>
        </p:blipFill>
        <p:spPr bwMode="auto">
          <a:xfrm>
            <a:off x="838200" y="1665009"/>
            <a:ext cx="260684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research_champion\IMTRC\2019\MTF_presentation\IMG_20160513_1729464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r="4012"/>
          <a:stretch/>
        </p:blipFill>
        <p:spPr bwMode="auto">
          <a:xfrm>
            <a:off x="4114800" y="1605088"/>
            <a:ext cx="4095997" cy="21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D65277-50DC-404B-A2F7-75A9D2A739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8"/>
          <a:stretch/>
        </p:blipFill>
        <p:spPr>
          <a:xfrm>
            <a:off x="1219200" y="3944693"/>
            <a:ext cx="5514975" cy="25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23961"/>
      </p:ext>
    </p:extLst>
  </p:cSld>
  <p:clrMapOvr>
    <a:masterClrMapping/>
  </p:clrMapOvr>
</p:sld>
</file>

<file path=ppt/theme/theme1.xml><?xml version="1.0" encoding="utf-8"?>
<a:theme xmlns:a="http://schemas.openxmlformats.org/drawingml/2006/main" name="IMTRC PPT 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IMTRC PPT FINAL</Template>
  <TotalTime>613</TotalTime>
  <Words>1787</Words>
  <Application>Microsoft Office PowerPoint</Application>
  <PresentationFormat>On-screen Show (4:3)</PresentationFormat>
  <Paragraphs>85</Paragraphs>
  <Slides>11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IMTRC PPT FINAL</vt:lpstr>
      <vt:lpstr>PowerPoint Presentation</vt:lpstr>
      <vt:lpstr>MTF, case reports, &amp; research</vt:lpstr>
      <vt:lpstr>Finding MTF</vt:lpstr>
      <vt:lpstr>Life happens…</vt:lpstr>
      <vt:lpstr>Case report contest</vt:lpstr>
      <vt:lpstr>Making connections</vt:lpstr>
      <vt:lpstr>Emory-ASM partnership</vt:lpstr>
      <vt:lpstr>One foot in front of the other</vt:lpstr>
      <vt:lpstr>Collaboration &amp; support</vt:lpstr>
      <vt:lpstr>Pay it forward</vt:lpstr>
      <vt:lpstr>References</vt:lpstr>
    </vt:vector>
  </TitlesOfParts>
  <Company>CHOA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Erika Larson</dc:creator>
  <cp:lastModifiedBy>Edrea Briones</cp:lastModifiedBy>
  <cp:revision>43</cp:revision>
  <cp:lastPrinted>2019-04-17T16:59:49Z</cp:lastPrinted>
  <dcterms:created xsi:type="dcterms:W3CDTF">2019-04-16T16:24:31Z</dcterms:created>
  <dcterms:modified xsi:type="dcterms:W3CDTF">2019-04-18T15:03:04Z</dcterms:modified>
</cp:coreProperties>
</file>