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95" r:id="rId3"/>
    <p:sldId id="296" r:id="rId4"/>
    <p:sldId id="257" r:id="rId5"/>
    <p:sldId id="258" r:id="rId6"/>
    <p:sldId id="259" r:id="rId7"/>
    <p:sldId id="289" r:id="rId8"/>
    <p:sldId id="293" r:id="rId9"/>
    <p:sldId id="262" r:id="rId10"/>
    <p:sldId id="260" r:id="rId11"/>
    <p:sldId id="261" r:id="rId12"/>
    <p:sldId id="290" r:id="rId13"/>
    <p:sldId id="286" r:id="rId14"/>
    <p:sldId id="266" r:id="rId15"/>
    <p:sldId id="263" r:id="rId16"/>
    <p:sldId id="264" r:id="rId17"/>
    <p:sldId id="268" r:id="rId18"/>
    <p:sldId id="292" r:id="rId19"/>
    <p:sldId id="265" r:id="rId20"/>
    <p:sldId id="273" r:id="rId21"/>
    <p:sldId id="274" r:id="rId22"/>
    <p:sldId id="275" r:id="rId23"/>
    <p:sldId id="277" r:id="rId24"/>
    <p:sldId id="267" r:id="rId25"/>
    <p:sldId id="288" r:id="rId26"/>
    <p:sldId id="291" r:id="rId27"/>
    <p:sldId id="282" r:id="rId28"/>
    <p:sldId id="283" r:id="rId29"/>
    <p:sldId id="280" r:id="rId30"/>
    <p:sldId id="278" r:id="rId31"/>
    <p:sldId id="279" r:id="rId32"/>
    <p:sldId id="276" r:id="rId33"/>
    <p:sldId id="281" r:id="rId34"/>
    <p:sldId id="284" r:id="rId35"/>
    <p:sldId id="285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B4"/>
    <a:srgbClr val="C00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89985" autoAdjust="0"/>
  </p:normalViewPr>
  <p:slideViewPr>
    <p:cSldViewPr>
      <p:cViewPr>
        <p:scale>
          <a:sx n="72" d="100"/>
          <a:sy n="72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62C9-046B-416F-AA70-9568FA3AFA1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9B3F-DDB3-4952-99B8-1AF0253F1C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A855-1276-4B92-9B83-4B708636003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E5B7-3C8A-4B1D-BF6D-00B9B4D46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90483"/>
          </a:xfrm>
          <a:prstGeom prst="rect">
            <a:avLst/>
          </a:prstGeom>
          <a:solidFill>
            <a:srgbClr val="2338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24507"/>
            <a:ext cx="9144000" cy="103265"/>
          </a:xfrm>
          <a:prstGeom prst="rect">
            <a:avLst/>
          </a:prstGeom>
          <a:solidFill>
            <a:srgbClr val="4876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TRC PPT Slide Footer-0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745480"/>
            <a:ext cx="9144000" cy="1112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reastresearchawareness.com/breast-health/the-lymph-syste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m.edu/healthcare/care-centers/plastic-surgery/procedures/breast-reconstructio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292562116626792/?lp=tru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vmd.com/2013/09/08/complicated-breast-augmentation-surgery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ibolita.com/womens-diseases/40572-technique-of-radical-mastectomy.html#z499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Perihepatic_adhesions_2.jpg" TargetMode="External"/><Relationship Id="rId4" Type="http://schemas.openxmlformats.org/officeDocument/2006/relationships/hyperlink" Target="http://www.fascialfitness.net.au/articles/the-best-way-to-prevent-and-reduce-the-risk-of-postoperative-adhesions-is-to-be-proactive-both-before-and-after-surgery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godragoncenter.com/fascia-and-our-well-nes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05200"/>
            <a:ext cx="6248400" cy="1208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Massingill Method for post Breast surgery scar tissue Release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943600"/>
            <a:ext cx="6248400" cy="43132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Jeanne Massingill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8288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9B"/>
                </a:solidFill>
              </a:rPr>
              <a:t>MYOFASCIAL RELEASE / MANUAL LYMPHATIC DRAINAGE</a:t>
            </a:r>
          </a:p>
          <a:p>
            <a:pPr algn="ctr"/>
            <a:r>
              <a:rPr lang="en-US" sz="2000" b="1" dirty="0" smtClean="0">
                <a:solidFill>
                  <a:srgbClr val="C0009B"/>
                </a:solidFill>
              </a:rPr>
              <a:t>CROSS FIBER MASSAGE</a:t>
            </a:r>
          </a:p>
        </p:txBody>
      </p:sp>
      <p:pic>
        <p:nvPicPr>
          <p:cNvPr id="9" name="Picture 8" descr="Image result for breast cancer bow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8469">
            <a:off x="271269" y="1514137"/>
            <a:ext cx="2200664" cy="407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6959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600" b="1" dirty="0" smtClean="0">
                <a:solidFill>
                  <a:srgbClr val="C0009B"/>
                </a:solidFill>
              </a:rPr>
              <a:t>MASSAGE FOR POST BREAST SUR</a:t>
            </a:r>
            <a:r>
              <a:rPr lang="en-US" sz="2800" b="1" dirty="0" smtClean="0">
                <a:solidFill>
                  <a:srgbClr val="C0009B"/>
                </a:solidFill>
              </a:rPr>
              <a:t>GERY</a:t>
            </a:r>
            <a:endParaRPr lang="en-US" sz="2800" b="1" dirty="0">
              <a:solidFill>
                <a:srgbClr val="C000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Definition of Fascia:</a:t>
            </a:r>
          </a:p>
          <a:p>
            <a:pPr>
              <a:buNone/>
            </a:pPr>
            <a:r>
              <a:rPr lang="en-US" sz="1900" dirty="0" smtClean="0"/>
              <a:t> A sheet or broad band of fibrous connective tissue beneath the skin around muscles and other organs of the body. Fascia has three layers and it is a three dimensional network.   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Superficial:</a:t>
            </a:r>
          </a:p>
          <a:p>
            <a:pPr>
              <a:buNone/>
            </a:pPr>
            <a:r>
              <a:rPr lang="en-US" sz="1900" dirty="0" smtClean="0"/>
              <a:t> Covers the entire body, thicker and different regions contain fat for preventing heat loss. Between layers of fascia are arteries, veins, lymph, nerves and mammary glands.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b="1" dirty="0" smtClean="0"/>
              <a:t>Function: </a:t>
            </a:r>
          </a:p>
          <a:p>
            <a:pPr>
              <a:buNone/>
            </a:pPr>
            <a:r>
              <a:rPr lang="en-US" sz="1900" dirty="0" smtClean="0"/>
              <a:t>Stores fat, prevents heat loss, protects from blows and injuries and is a pathway for nerves and blood vessels.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Fascia:</a:t>
            </a:r>
          </a:p>
          <a:p>
            <a:pPr>
              <a:buNone/>
            </a:pPr>
            <a:r>
              <a:rPr lang="en-US" sz="1900" dirty="0" smtClean="0"/>
              <a:t>Lines walls of the body and extremities to hold tissue together. Separates muscle groups &amp;holds them together. Allows free movement, Carries nerves, blood vessels and fills spaces between the muscles.</a:t>
            </a:r>
          </a:p>
          <a:p>
            <a:pPr>
              <a:buNone/>
            </a:pP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1248"/>
            <a:ext cx="7467600" cy="48737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Fascia Contains no fat /  Dense connective tissue</a:t>
            </a:r>
          </a:p>
          <a:p>
            <a:pPr>
              <a:buNone/>
            </a:pPr>
            <a:endParaRPr lang="en-US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Muscles are wrapped in dense connective /called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Epymesium: </a:t>
            </a:r>
            <a:r>
              <a:rPr lang="en-US" dirty="0" smtClean="0"/>
              <a:t>Wraps around the entire muscle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Perimysium: </a:t>
            </a:r>
            <a:r>
              <a:rPr lang="en-US" dirty="0" smtClean="0"/>
              <a:t>Wraps around Fibers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Endomysium: </a:t>
            </a:r>
            <a:r>
              <a:rPr lang="en-US" dirty="0" smtClean="0"/>
              <a:t>Wraps around the fasciles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Subserous Fascia: </a:t>
            </a:r>
            <a:r>
              <a:rPr lang="en-US" dirty="0" smtClean="0"/>
              <a:t>Located in between layers of deep visceral Fascia made of loose connective tissue that covers and supports viscera and attached to the internal body wall.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three Components are continuous and attach muscle to the periostium of the bone.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685800"/>
            <a:ext cx="8534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r>
              <a:rPr lang="en-US" b="1" dirty="0" smtClean="0">
                <a:solidFill>
                  <a:srgbClr val="DE00B4"/>
                </a:solidFill>
              </a:rPr>
              <a:t>  Muscle fibers  and the  fascia</a:t>
            </a:r>
            <a:endParaRPr lang="en-US" b="1" dirty="0">
              <a:solidFill>
                <a:srgbClr val="DE00B4"/>
              </a:solidFill>
            </a:endParaRPr>
          </a:p>
        </p:txBody>
      </p:sp>
      <p:pic>
        <p:nvPicPr>
          <p:cNvPr id="12" name="Content Placeholder 11" descr="muscle-fibe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6" y="1371600"/>
            <a:ext cx="7251827" cy="4525963"/>
          </a:xfrm>
        </p:spPr>
      </p:pic>
      <p:sp>
        <p:nvSpPr>
          <p:cNvPr id="3" name="TextBox 2"/>
          <p:cNvSpPr txBox="1"/>
          <p:nvPr/>
        </p:nvSpPr>
        <p:spPr>
          <a:xfrm>
            <a:off x="914400" y="6096000"/>
            <a:ext cx="662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Marieb</a:t>
            </a:r>
            <a:r>
              <a:rPr lang="en-US" sz="1050" dirty="0" smtClean="0"/>
              <a:t>, EN and Hoehn, K. (2015). </a:t>
            </a:r>
            <a:r>
              <a:rPr lang="en-US" sz="1050" i="1" dirty="0" smtClean="0"/>
              <a:t>Human Anatomy &amp; Physiology </a:t>
            </a:r>
            <a:r>
              <a:rPr lang="en-US" sz="1050" dirty="0" smtClean="0"/>
              <a:t>(10</a:t>
            </a:r>
            <a:r>
              <a:rPr lang="en-US" sz="1050" baseline="30000" dirty="0" smtClean="0"/>
              <a:t>th</a:t>
            </a:r>
            <a:r>
              <a:rPr lang="en-US" sz="1050" dirty="0" smtClean="0"/>
              <a:t> ed.). New York, NY: Pearson Education, Inc.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56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emale+Reproductive+Syste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r="1939"/>
          <a:stretch>
            <a:fillRect/>
          </a:stretch>
        </p:blipFill>
        <p:spPr>
          <a:xfrm>
            <a:off x="914400" y="838200"/>
            <a:ext cx="6400800" cy="4994275"/>
          </a:xfrm>
        </p:spPr>
      </p:pic>
    </p:spTree>
    <p:extLst>
      <p:ext uri="{BB962C8B-B14F-4D97-AF65-F5344CB8AC3E}">
        <p14:creationId xmlns:p14="http://schemas.microsoft.com/office/powerpoint/2010/main" val="10029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81000"/>
            <a:ext cx="7467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Breast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anatomy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COOPERS LIGAMENT:  </a:t>
            </a:r>
            <a:r>
              <a:rPr lang="en-US" dirty="0" smtClean="0"/>
              <a:t>Strands of fascia found through out the breast which end at the skin  </a:t>
            </a:r>
          </a:p>
          <a:p>
            <a:r>
              <a:rPr lang="en-US" dirty="0" smtClean="0"/>
              <a:t>Helps give breast its shape and strength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INFRAMAMMARY FOLD:  </a:t>
            </a:r>
            <a:r>
              <a:rPr lang="en-US" dirty="0" smtClean="0"/>
              <a:t>(</a:t>
            </a:r>
            <a:r>
              <a:rPr lang="en-US" dirty="0" err="1" smtClean="0"/>
              <a:t>Wikapedia</a:t>
            </a:r>
            <a:r>
              <a:rPr lang="en-US" dirty="0" smtClean="0"/>
              <a:t>)Not mentioned in breast anatomy books / BUT  recognized by plastic surgeons</a:t>
            </a:r>
          </a:p>
          <a:p>
            <a:r>
              <a:rPr lang="en-US" dirty="0" smtClean="0"/>
              <a:t>The line where the breast and chest meet</a:t>
            </a:r>
            <a:r>
              <a:rPr lang="en-US" dirty="0"/>
              <a:t>,</a:t>
            </a:r>
            <a:r>
              <a:rPr lang="en-US" dirty="0" smtClean="0"/>
              <a:t> Immediately under the breast </a:t>
            </a:r>
          </a:p>
          <a:p>
            <a:r>
              <a:rPr lang="en-US" dirty="0" smtClean="0"/>
              <a:t>Composed of collagen and condensation of superficial fascia.  </a:t>
            </a:r>
            <a:endParaRPr lang="en-US" dirty="0"/>
          </a:p>
          <a:p>
            <a:r>
              <a:rPr lang="en-US" dirty="0" smtClean="0"/>
              <a:t>Helps to shape the breast and binds to the pectoral fascia.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 MAKES SENSE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1900" dirty="0" smtClean="0"/>
              <a:t>Since Fascia is everywhere and a main support, shape , movement and a pathway for blood, nerves</a:t>
            </a:r>
            <a:r>
              <a:rPr lang="en-US" sz="1900" dirty="0"/>
              <a:t>.</a:t>
            </a:r>
            <a:r>
              <a:rPr lang="en-US" sz="1900" dirty="0" smtClean="0"/>
              <a:t> Scaring of the tissue through surgery or injury affects the fascia.</a:t>
            </a:r>
          </a:p>
          <a:p>
            <a:pPr algn="ctr">
              <a:buNone/>
            </a:pPr>
            <a:r>
              <a:rPr lang="en-US" sz="1900" dirty="0" smtClean="0"/>
              <a:t>FIBROBLST WITHIN THE SYSTEM PRODUCE SCAR TISSUE </a:t>
            </a:r>
          </a:p>
          <a:p>
            <a:pPr algn="ctr">
              <a:buNone/>
            </a:pPr>
            <a:r>
              <a:rPr lang="en-US" sz="1900" dirty="0" err="1" smtClean="0"/>
              <a:t>Myofascial</a:t>
            </a:r>
            <a:r>
              <a:rPr lang="en-US" sz="1900" dirty="0" smtClean="0"/>
              <a:t> Release stretches the elastin and changes the viscosity of the </a:t>
            </a:r>
            <a:r>
              <a:rPr lang="en-US" sz="1900" dirty="0" err="1" smtClean="0"/>
              <a:t>gell</a:t>
            </a:r>
            <a:r>
              <a:rPr lang="en-US" sz="1900" dirty="0" smtClean="0"/>
              <a:t> substance to increase glide of the tissue.</a:t>
            </a:r>
          </a:p>
          <a:p>
            <a:pPr algn="ctr">
              <a:buNone/>
            </a:pPr>
            <a:endParaRPr lang="en-US" sz="1900" dirty="0"/>
          </a:p>
          <a:p>
            <a:pPr algn="ctr">
              <a:buNone/>
            </a:pPr>
            <a:r>
              <a:rPr lang="en-US" sz="1900" dirty="0" smtClean="0"/>
              <a:t>    With that  and understanding it is a perfect place to start when working with post breast cancer surgery issues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3648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MANUAL LYMPHATIC DRAINAGE</a:t>
            </a:r>
          </a:p>
          <a:p>
            <a:pPr algn="ctr"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900" dirty="0" err="1" smtClean="0"/>
              <a:t>Vodder</a:t>
            </a:r>
            <a:r>
              <a:rPr lang="en-US" sz="1900" dirty="0" smtClean="0"/>
              <a:t> MLD for Mastectomy: Reduce Edema, Fibrosis,</a:t>
            </a:r>
          </a:p>
          <a:p>
            <a:pPr algn="ctr">
              <a:buNone/>
            </a:pPr>
            <a:r>
              <a:rPr lang="en-US" sz="1900" dirty="0" smtClean="0"/>
              <a:t> relieve tension and pain</a:t>
            </a:r>
          </a:p>
          <a:p>
            <a:pPr algn="ctr">
              <a:buNone/>
            </a:pPr>
            <a:endParaRPr lang="en-US" sz="1900" dirty="0" smtClean="0"/>
          </a:p>
          <a:p>
            <a:pPr algn="ctr">
              <a:buNone/>
            </a:pPr>
            <a:r>
              <a:rPr lang="en-US" sz="1900" dirty="0" smtClean="0"/>
              <a:t>Lymph </a:t>
            </a:r>
            <a:r>
              <a:rPr lang="en-US" sz="1900" dirty="0"/>
              <a:t>S</a:t>
            </a:r>
            <a:r>
              <a:rPr lang="en-US" sz="1900" dirty="0" smtClean="0"/>
              <a:t>ystem promotes movement of lymphatic fluids to nodes, trunk ducts.</a:t>
            </a:r>
          </a:p>
          <a:p>
            <a:pPr algn="ctr">
              <a:buNone/>
            </a:pPr>
            <a:endParaRPr lang="en-US" sz="1900" dirty="0" smtClean="0"/>
          </a:p>
          <a:p>
            <a:pPr algn="ctr">
              <a:buNone/>
            </a:pPr>
            <a:r>
              <a:rPr lang="en-US" sz="1900" dirty="0" smtClean="0"/>
              <a:t>Facilities removal of metabolic waste, bacteria, foreign substances.</a:t>
            </a:r>
          </a:p>
          <a:p>
            <a:pPr algn="ctr">
              <a:buNone/>
            </a:pPr>
            <a:endParaRPr lang="en-US" sz="1900" dirty="0" smtClean="0"/>
          </a:p>
          <a:p>
            <a:pPr algn="ctr">
              <a:buNone/>
            </a:pPr>
            <a:endParaRPr lang="en-US" sz="1900" dirty="0" smtClean="0"/>
          </a:p>
          <a:p>
            <a:pPr algn="ctr">
              <a:buNone/>
            </a:pPr>
            <a:r>
              <a:rPr lang="en-US" sz="1900" dirty="0" smtClean="0"/>
              <a:t>Proven to relieve pain of  fractures, sprains, tendonitis, bruises, lymphedema, cosmetic surgery, and scars.</a:t>
            </a:r>
          </a:p>
          <a:p>
            <a:pPr algn="ctr">
              <a:buNone/>
            </a:pPr>
            <a:endParaRPr lang="en-US" sz="1900" dirty="0" smtClean="0"/>
          </a:p>
          <a:p>
            <a:pPr algn="ctr">
              <a:buNone/>
            </a:pPr>
            <a:r>
              <a:rPr lang="en-US" sz="1900" dirty="0" smtClean="0"/>
              <a:t>Lymph has no valves to prevent back flow</a:t>
            </a:r>
          </a:p>
          <a:p>
            <a:pPr algn="ctr">
              <a:buNone/>
            </a:pPr>
            <a:endParaRPr lang="en-US" sz="1900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east anatom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609600"/>
            <a:ext cx="7277100" cy="53787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6096000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©2011. Therese Winslow, LLC. US Govt. has certain </a:t>
            </a:r>
            <a:r>
              <a:rPr lang="en-US" sz="1000" dirty="0" err="1" smtClean="0"/>
              <a:t>rightsc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4572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              </a:t>
            </a:r>
            <a:r>
              <a:rPr lang="en-US" sz="3600" dirty="0" smtClean="0">
                <a:solidFill>
                  <a:srgbClr val="FF2BD8"/>
                </a:solidFill>
              </a:rPr>
              <a:t>   Breast lymph pathway  </a:t>
            </a:r>
            <a:endParaRPr lang="en-US" sz="3600" dirty="0">
              <a:solidFill>
                <a:srgbClr val="FF2BD8"/>
              </a:solidFill>
            </a:endParaRPr>
          </a:p>
        </p:txBody>
      </p:sp>
      <p:pic>
        <p:nvPicPr>
          <p:cNvPr id="11" name="Content Placeholder 10" descr="axillary_node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90800" y="1295400"/>
            <a:ext cx="3640935" cy="4525963"/>
          </a:xfrm>
        </p:spPr>
      </p:pic>
      <p:sp>
        <p:nvSpPr>
          <p:cNvPr id="3" name="TextBox 2"/>
          <p:cNvSpPr txBox="1"/>
          <p:nvPr/>
        </p:nvSpPr>
        <p:spPr>
          <a:xfrm>
            <a:off x="1868557" y="5943600"/>
            <a:ext cx="5675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Breast Research and Awareness LLC. (2019). </a:t>
            </a:r>
            <a:r>
              <a:rPr lang="en-US" sz="1000" i="1" dirty="0" smtClean="0"/>
              <a:t>The Lymph System and Your Breast Health. </a:t>
            </a:r>
            <a:r>
              <a:rPr lang="en-US" sz="1000" dirty="0" smtClean="0"/>
              <a:t>Retrieved from </a:t>
            </a:r>
            <a:r>
              <a:rPr lang="en-US" sz="1000" dirty="0">
                <a:hlinkClick r:id="rId3"/>
              </a:rPr>
              <a:t>http://breastresearchawareness.com/breast-health/the-lymph-system/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71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620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	</a:t>
            </a:r>
            <a:r>
              <a:rPr lang="en-US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VODDER METHOD OF LYMPHATIC DRAINAGE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  </a:t>
            </a:r>
            <a:r>
              <a:rPr lang="en-US" sz="2200" dirty="0" smtClean="0"/>
              <a:t>Light pressure repetitive movement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   </a:t>
            </a: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Massage Techniques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Stationary circles</a:t>
            </a:r>
          </a:p>
          <a:p>
            <a:pPr>
              <a:buNone/>
            </a:pPr>
            <a:r>
              <a:rPr lang="en-US" sz="2200" dirty="0" smtClean="0"/>
              <a:t>   Rotary Circles</a:t>
            </a:r>
          </a:p>
          <a:p>
            <a:pPr>
              <a:buNone/>
            </a:pPr>
            <a:r>
              <a:rPr lang="en-US" sz="2200" dirty="0" smtClean="0"/>
              <a:t>   Pumping</a:t>
            </a:r>
          </a:p>
          <a:p>
            <a:pPr>
              <a:buNone/>
            </a:pPr>
            <a:r>
              <a:rPr lang="en-US" sz="2200" dirty="0" smtClean="0"/>
              <a:t>   Scoop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   </a:t>
            </a:r>
            <a:r>
              <a:rPr lang="en-US" sz="2500" dirty="0" smtClean="0"/>
              <a:t>Do not slide over skin</a:t>
            </a:r>
          </a:p>
          <a:p>
            <a:pPr>
              <a:buNone/>
            </a:pPr>
            <a:r>
              <a:rPr lang="en-US" sz="2500" dirty="0" smtClean="0"/>
              <a:t>   5mm rhythmic movements</a:t>
            </a:r>
          </a:p>
          <a:p>
            <a:pPr>
              <a:buNone/>
            </a:pPr>
            <a:r>
              <a:rPr lang="en-US" sz="2500" dirty="0" smtClean="0"/>
              <a:t>   Slow rhythmic movements</a:t>
            </a:r>
          </a:p>
          <a:p>
            <a:pPr>
              <a:buNone/>
            </a:pPr>
            <a:r>
              <a:rPr lang="en-US" sz="2500" dirty="0" smtClean="0"/>
              <a:t>   20/30 minutes</a:t>
            </a:r>
          </a:p>
          <a:p>
            <a:pPr>
              <a:buNone/>
            </a:pPr>
            <a:r>
              <a:rPr lang="en-US" sz="2500" dirty="0" smtClean="0"/>
              <a:t>   Right lymphatic duct clears upper quadrant only</a:t>
            </a:r>
          </a:p>
          <a:p>
            <a:pPr>
              <a:buNone/>
            </a:pPr>
            <a:r>
              <a:rPr lang="en-US" sz="2500" dirty="0" smtClean="0"/>
              <a:t>   Left lymphatic drains right arms /legs and entire left side of</a:t>
            </a:r>
          </a:p>
          <a:p>
            <a:pPr>
              <a:buNone/>
            </a:pPr>
            <a:r>
              <a:rPr lang="en-US" sz="2500" dirty="0" smtClean="0"/>
              <a:t>   body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FF33CC"/>
                </a:solidFill>
                <a:cs typeface="Arial" panose="020B0604020202020204" pitchFamily="34" charset="0"/>
              </a:rPr>
              <a:t>Education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Vincent Institute of Massage Therapy: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(Dr. Arthenor) in  Los Angeles, California</a:t>
            </a:r>
          </a:p>
          <a:p>
            <a:pPr marL="0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Gheinziet Therapy 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Athenor 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Ohio College of Massotherapy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Akron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Neuromuscular: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Paul St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Myofascial Release: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Barnes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Cranial Sacral: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Dr. John Upledger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1371600"/>
            <a:ext cx="8229600" cy="5105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Lumpectomy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Mastectomy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 Sparing Mastectomy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Grafting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Tramflaps/ With or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without blood supply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Lymph Node Removal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Implants / Expanders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of Tramflaps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Stomach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Latissimus Dorsi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Tug Flap: Gluteal &amp;Thigh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Jenny PC\Desktop\Jeanes Presentation\mastectomy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480124" cy="2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04800" y="5334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Surgeries</a:t>
            </a:r>
            <a:endParaRPr kumimoji="0" lang="en-GB" sz="2800" b="1" i="0" u="none" strike="noStrike" kern="1200" cap="small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Users\Jenny PC\Desktop\Jeanes Presentation\tramflap reconstr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4691216" cy="17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066800"/>
            <a:ext cx="6934200" cy="4648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TRAM FREE FLAP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Involves the deep epigastric  blood vessels, part of the rectus abdominus muscle is used  along with the skin and  fat of the abdomen to create a breast . This will cause some abdominal weakness.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TRAM FLAP: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rectus abdominus muscle is cut at the pubic insertion and tunneled under the upper abdominal skin . A vascular so the tissue may become hard and necrotic from loss of blood supply.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Image result for tram fl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87757"/>
            <a:ext cx="5486400" cy="279218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Breast Reconstruction Surgery</a:t>
            </a:r>
            <a:endParaRPr kumimoji="0" lang="en-US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879945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Baylor College of </a:t>
            </a:r>
            <a:r>
              <a:rPr lang="en-US" sz="1000" dirty="0" smtClean="0"/>
              <a:t>Medicine. (2019). </a:t>
            </a:r>
            <a:r>
              <a:rPr lang="en-US" sz="1000" i="1" dirty="0" smtClean="0"/>
              <a:t>Breast reconstruction.</a:t>
            </a:r>
            <a:r>
              <a:rPr lang="en-US" sz="1000" dirty="0" smtClean="0"/>
              <a:t> Retrieved from </a:t>
            </a:r>
            <a:r>
              <a:rPr lang="en-US" sz="1000" dirty="0">
                <a:hlinkClick r:id="rId3"/>
              </a:rPr>
              <a:t>https://www.bcm.edu/healthcare/care-centers/plastic-surgery/procedures/breast-reconstruction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447800"/>
            <a:ext cx="7924800" cy="4876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DIEP FLAP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Inferior epigastric  perforator artery &amp; vein are taken from the bottom of the rectus abdominus  without removing the muscle  and attached to the chest wall blood vessels to provide a blood supply and the abdominal tissue is used to make a breast .   Less pain.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SIEA FLAP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Superior inferior epigastric blood vessels are used without incisions to muscles or deep incisions in abdomen  and the abdominal tissue is used to create a breast.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Not all patient’s are candidates to this surgery because these vessels are small , or if they have had a C section  or hysterectomy.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Breast Reconstruction Surge</a:t>
            </a:r>
            <a: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ry</a:t>
            </a: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92449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PRMA Plastic Surgery. (2019). </a:t>
            </a:r>
            <a:r>
              <a:rPr lang="en-US" sz="1000" i="1" dirty="0" smtClean="0"/>
              <a:t>DIEP Flap Breast Reconstruction. </a:t>
            </a:r>
            <a:r>
              <a:rPr lang="en-US" sz="1000" dirty="0" smtClean="0"/>
              <a:t>Retrieved from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://www.pinterest.com/pin/4292562116626792/?lp=true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Alloderm: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Derived from skin donated from cadavers.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Image result for alloderm mesh graf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983" y="1828800"/>
            <a:ext cx="495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Breast Reconstruction Surgery</a:t>
            </a:r>
            <a:endParaRPr kumimoji="0" lang="en-US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Tavallali</a:t>
            </a:r>
            <a:r>
              <a:rPr lang="en-US" sz="1000" dirty="0" smtClean="0"/>
              <a:t> Plastic Surgery. (2013). </a:t>
            </a:r>
            <a:r>
              <a:rPr lang="en-US" sz="1000" i="1" dirty="0" smtClean="0"/>
              <a:t>Complicated Breast Augmentation.</a:t>
            </a:r>
            <a:r>
              <a:rPr lang="en-US" sz="1000" dirty="0" smtClean="0"/>
              <a:t> Retrieved from </a:t>
            </a:r>
            <a:r>
              <a:rPr lang="en-US" sz="1000" dirty="0">
                <a:hlinkClick r:id="rId3"/>
              </a:rPr>
              <a:t>https://www.tavmd.com/2013/09/08/complicated-breast-augmentation-surgery/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AREAS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OF CONSIDERATI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NODE IN LYMPH REMOVAL SURGERY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Pectoral muscle</a:t>
            </a:r>
          </a:p>
          <a:p>
            <a:r>
              <a:rPr lang="en-US" dirty="0" err="1" smtClean="0"/>
              <a:t>Latissamus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r>
              <a:rPr lang="en-US" dirty="0" smtClean="0"/>
              <a:t>Axillary Vein</a:t>
            </a:r>
          </a:p>
          <a:p>
            <a:r>
              <a:rPr lang="en-US" dirty="0" smtClean="0"/>
              <a:t>Large Thoracic Nerve /inserts in </a:t>
            </a:r>
            <a:r>
              <a:rPr lang="en-US" dirty="0" err="1" smtClean="0"/>
              <a:t>Serratus</a:t>
            </a:r>
            <a:endParaRPr lang="en-US" dirty="0" smtClean="0"/>
          </a:p>
          <a:p>
            <a:r>
              <a:rPr lang="en-US" dirty="0" err="1" smtClean="0"/>
              <a:t>Thoraco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r>
              <a:rPr lang="en-US" dirty="0" smtClean="0"/>
              <a:t> Nerve / Innervates </a:t>
            </a:r>
            <a:r>
              <a:rPr lang="en-US" dirty="0" err="1" smtClean="0"/>
              <a:t>Latissamus</a:t>
            </a:r>
            <a:r>
              <a:rPr lang="en-US" dirty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r>
              <a:rPr lang="en-US" dirty="0" smtClean="0"/>
              <a:t>Intercostal Brachial Nerve  / Arm and Axilla</a:t>
            </a:r>
          </a:p>
          <a:p>
            <a:r>
              <a:rPr lang="en-US" dirty="0" smtClean="0"/>
              <a:t>Lateral Pectoral Nerve / Innervates Pectoral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q-74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4" t="-14661" r="-3328" b="-8142"/>
          <a:stretch/>
        </p:blipFill>
        <p:spPr>
          <a:xfrm>
            <a:off x="1219200" y="912167"/>
            <a:ext cx="6477000" cy="5019937"/>
          </a:xfrm>
        </p:spPr>
      </p:pic>
      <p:sp>
        <p:nvSpPr>
          <p:cNvPr id="5" name="TextBox 4"/>
          <p:cNvSpPr txBox="1"/>
          <p:nvPr/>
        </p:nvSpPr>
        <p:spPr>
          <a:xfrm>
            <a:off x="762000" y="681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E00B4"/>
                </a:solidFill>
              </a:rPr>
              <a:t>Muscles Considered in Mastectomy</a:t>
            </a:r>
            <a:endParaRPr lang="en-US" sz="2400" b="1" dirty="0">
              <a:solidFill>
                <a:srgbClr val="DE00B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819745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Aibolita.com. (</a:t>
            </a:r>
            <a:r>
              <a:rPr lang="en-US" sz="1000" dirty="0" err="1" smtClean="0"/>
              <a:t>n.d.</a:t>
            </a:r>
            <a:r>
              <a:rPr lang="en-US" sz="1000" dirty="0" smtClean="0"/>
              <a:t>). </a:t>
            </a:r>
            <a:r>
              <a:rPr lang="en-US" sz="1000" i="1" dirty="0" smtClean="0"/>
              <a:t>Technique of a Radical Mastectomy</a:t>
            </a:r>
            <a:r>
              <a:rPr lang="en-US" sz="1000" dirty="0" smtClean="0"/>
              <a:t>. Retrieved from </a:t>
            </a:r>
            <a:r>
              <a:rPr lang="en-US" sz="1000" dirty="0">
                <a:hlinkClick r:id="rId3"/>
              </a:rPr>
              <a:t>https://aibolita.com/womens-diseases/40572-technique-of-radical-mastectomy.html#z4992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69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55313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IS SCAR TISSUE ?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33477"/>
            <a:ext cx="822931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Scar tissue is a form  connective tissue.</a:t>
            </a:r>
          </a:p>
          <a:p>
            <a:endParaRPr lang="en-US" dirty="0" smtClean="0"/>
          </a:p>
          <a:p>
            <a:r>
              <a:rPr lang="en-US" dirty="0" smtClean="0"/>
              <a:t>Fibroblast generate collagen for tissue regeneration.</a:t>
            </a:r>
          </a:p>
          <a:p>
            <a:endParaRPr lang="en-US" dirty="0" smtClean="0"/>
          </a:p>
          <a:p>
            <a:r>
              <a:rPr lang="en-US" dirty="0" smtClean="0"/>
              <a:t>Scar tissue can attach to muscle fibers, prevent sliding ,causes mobility issues.</a:t>
            </a:r>
          </a:p>
          <a:p>
            <a:endParaRPr lang="en-US" dirty="0" smtClean="0"/>
          </a:p>
          <a:p>
            <a:r>
              <a:rPr lang="en-US" dirty="0" smtClean="0"/>
              <a:t>Adheres to nerves and blocks blood flow  causing pain.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AXILLARY WEB SYNDROME OR CORDING: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Traumatized hardened connective tissue near bundles of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vessels, nerves and lymph nodes. Generally travels down the arm, axillary region and pectoral area.  Causes chronic pain and immobility.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ADHESIONS: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 tissue that binds to parts of other organs or muscles. Cording, post tram-flap, ports, &amp; drainage tubes. Can cause obstructions/ mobility loss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&amp; chronic pain.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 descr="C:\Users\Jenny PC\Desktop\Jeanes Presentation\pic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399"/>
            <a:ext cx="5029200" cy="14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Scar Tissue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143000"/>
            <a:ext cx="8229600" cy="4876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ADHESIONS: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 tissue that binds to parts of other organs or muscles. Cording, post tram-flap, ports, &amp; drainage tubes. Can cause obstructions/ mobility loss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&amp; chronic pain.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www.fascialfitness.net.au/wp-content/uploads/2017/11/fascia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3810000" cy="2520950"/>
          </a:xfrm>
          <a:prstGeom prst="rect">
            <a:avLst/>
          </a:prstGeom>
          <a:noFill/>
        </p:spPr>
      </p:pic>
      <p:pic>
        <p:nvPicPr>
          <p:cNvPr id="4" name="Picture 3" descr="Abdominal Adhes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Scar Tissue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88913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Fascia &amp; Fitness. (</a:t>
            </a:r>
            <a:r>
              <a:rPr lang="en-US" sz="1000" dirty="0"/>
              <a:t>2018). </a:t>
            </a:r>
            <a:r>
              <a:rPr lang="en-US" sz="1000" i="1" dirty="0"/>
              <a:t>The </a:t>
            </a:r>
            <a:r>
              <a:rPr lang="en-US" sz="1000" i="1" dirty="0" smtClean="0"/>
              <a:t>Best Way </a:t>
            </a:r>
            <a:r>
              <a:rPr lang="en-US" sz="1000" i="1" dirty="0"/>
              <a:t>to </a:t>
            </a:r>
            <a:r>
              <a:rPr lang="en-US" sz="1000" i="1" dirty="0" smtClean="0"/>
              <a:t>Prevent </a:t>
            </a:r>
            <a:r>
              <a:rPr lang="en-US" sz="1000" i="1" dirty="0"/>
              <a:t>and </a:t>
            </a:r>
            <a:r>
              <a:rPr lang="en-US" sz="1000" i="1" dirty="0" smtClean="0"/>
              <a:t>Reduce </a:t>
            </a:r>
            <a:r>
              <a:rPr lang="en-US" sz="1000" i="1" dirty="0"/>
              <a:t>the </a:t>
            </a:r>
            <a:r>
              <a:rPr lang="en-US" sz="1000" i="1" dirty="0" smtClean="0"/>
              <a:t>Risk </a:t>
            </a:r>
            <a:r>
              <a:rPr lang="en-US" sz="1000" i="1" dirty="0"/>
              <a:t>of </a:t>
            </a:r>
            <a:r>
              <a:rPr lang="en-US" sz="1000" i="1" dirty="0" smtClean="0"/>
              <a:t>Postoperative Adhesions </a:t>
            </a:r>
            <a:r>
              <a:rPr lang="en-US" sz="1000" i="1" dirty="0"/>
              <a:t>is to be </a:t>
            </a:r>
            <a:r>
              <a:rPr lang="en-US" sz="1000" i="1" dirty="0" smtClean="0"/>
              <a:t>Proactive Both Before </a:t>
            </a:r>
            <a:r>
              <a:rPr lang="en-US" sz="1000" i="1" dirty="0"/>
              <a:t>and </a:t>
            </a:r>
            <a:r>
              <a:rPr lang="en-US" sz="1000" i="1" dirty="0" smtClean="0"/>
              <a:t>After Surgery.</a:t>
            </a:r>
            <a:r>
              <a:rPr lang="en-US" sz="1000" dirty="0" smtClean="0"/>
              <a:t> Retrieved from </a:t>
            </a:r>
            <a:r>
              <a:rPr lang="en-US" sz="1000" dirty="0">
                <a:hlinkClick r:id="rId4"/>
              </a:rPr>
              <a:t>http://www.fascialfitness.net.au/articles/the-best-way-to-prevent-and-reduce-the-risk-of-postoperative-adhesions-is-to-be-proactive-both-before-and-after-surgery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Wikimedia Commons. (2013). </a:t>
            </a:r>
            <a:r>
              <a:rPr lang="en-US" sz="1000" i="1" dirty="0" err="1" smtClean="0"/>
              <a:t>Perihepatic</a:t>
            </a:r>
            <a:r>
              <a:rPr lang="en-US" sz="1000" i="1" dirty="0" smtClean="0"/>
              <a:t> Adhesions</a:t>
            </a:r>
            <a:r>
              <a:rPr lang="en-US" sz="1000" dirty="0" smtClean="0"/>
              <a:t>. Retrieved from </a:t>
            </a:r>
            <a:r>
              <a:rPr lang="en-US" sz="1000" dirty="0">
                <a:hlinkClick r:id="rId5"/>
              </a:rPr>
              <a:t>https://commons.wikimedia.org/wiki/File:Perihepatic_adhesions_2.jpg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ATROPHIC  SCAR: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Sunken down into the skin where muscle is removed. Acne Scars.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CONTRACTURE: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 tissue pulls the skin toward the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injury site causing cramping, pinching and chronic pain.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9" descr="C:\Users\Jenny PC\Desktop\Jeanes Presentation\sero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438400"/>
            <a:ext cx="49951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77218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33CC"/>
                </a:solidFill>
              </a:rPr>
              <a:t>Types of Scar Tissue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563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0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 Lymphatic Drainage: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Vodder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Kushi Institute Of Macrobiotic / East West Center for Macrobiotics.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Thai / Shiatsu/ Cooking for healing/ Herbal Therapy/ Cupping.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Pressure Cupping: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Cross Country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Kinesio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Taping 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Akron U: Dr. Kenzo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Chirodontics: Dr Robert Walker LVI Institute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Ayurveda: Ohio/ Fairfield Iowa / Shirodhara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years research in Breast Cancer Scar Tissue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382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Scar Tissue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SCARS AND BURNS: 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 blood supply to normal skin causes hardening of tissue, discoloration change in color of skin redness, or brownish necrotic looking tissue.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:\Users\Jenny PC\Desktop\Jeanes Presentation\Radiation bu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3845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Scar Tissue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371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DRAINAGE TUBE and PORT SCARS: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insertion and removal of drainage tube and ports cause twisting of fascia.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C:\Users\Jenny PC\Desktop\Jeanes Presentation\drainage tube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4432"/>
            <a:ext cx="533400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1447800"/>
            <a:ext cx="8229600" cy="4876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Seromas: 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collection of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serous fluid under the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skin post surgery in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empty space created by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tissue removal.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Keloids: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Elevated red or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dark scar tissue that can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grow larger then than the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wound.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0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0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0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0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0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0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9" descr="C:\Users\Jenny PC\Desktop\Jeanes Presentation\sero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70197" cy="20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enny PC\Desktop\Jeanes Presentation\pic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2902608" cy="18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nny PC\Desktop\Jeanes Presentation\kelo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2743200" cy="18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Scar Tissue</a:t>
            </a:r>
            <a:endParaRPr kumimoji="0" lang="en-GB" sz="2800" b="1" i="0" u="none" strike="noStrike" kern="1200" cap="small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HYPERTROPHIC SCAR: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or purple coloring slightly raised from the skin but flattens and fades in time.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Scar Tissue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Image result for hypertrophic scar breast surg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7980218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181600"/>
            <a:ext cx="800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Physical trauma post surgery</a:t>
            </a:r>
            <a:endParaRPr kumimoji="0" lang="en-GB" sz="2800" b="1" i="0" u="none" strike="noStrike" kern="1200" cap="small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Fatigue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Lymphedema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Insomnia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Weakness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 Pain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5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Tightness in the chest and difficulty breathing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5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Burns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5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7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Axillary Web Syndrome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5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503238"/>
            <a:ext cx="54864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33CC"/>
                </a:solidFill>
              </a:rPr>
              <a:t>Contra Indications</a:t>
            </a:r>
            <a:endParaRPr lang="en-GB" sz="2800" b="1" dirty="0">
              <a:solidFill>
                <a:srgbClr val="FF33C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dirty="0" smtClean="0"/>
              <a:t>Skin burns from radiation</a:t>
            </a:r>
          </a:p>
          <a:p>
            <a:endParaRPr lang="en-US" sz="900" b="1" dirty="0" smtClean="0"/>
          </a:p>
          <a:p>
            <a:r>
              <a:rPr lang="en-US" sz="1700" dirty="0" smtClean="0"/>
              <a:t>Open incisions  ALWAYS PROTECT NEW INCISIONS</a:t>
            </a:r>
          </a:p>
          <a:p>
            <a:endParaRPr lang="en-US" sz="900" dirty="0" smtClean="0"/>
          </a:p>
          <a:p>
            <a:r>
              <a:rPr lang="en-US" sz="1700" dirty="0" smtClean="0"/>
              <a:t>Leakage of the areola </a:t>
            </a:r>
          </a:p>
          <a:p>
            <a:endParaRPr lang="en-US" sz="900" dirty="0" smtClean="0"/>
          </a:p>
          <a:p>
            <a:r>
              <a:rPr lang="en-US" sz="1700" dirty="0" smtClean="0"/>
              <a:t>No heat applied to radiated patients</a:t>
            </a:r>
          </a:p>
          <a:p>
            <a:endParaRPr lang="en-US" sz="900" dirty="0" smtClean="0"/>
          </a:p>
          <a:p>
            <a:r>
              <a:rPr lang="en-US" sz="1700" dirty="0" smtClean="0"/>
              <a:t>Separating tissue/ Petechiae</a:t>
            </a:r>
          </a:p>
          <a:p>
            <a:endParaRPr lang="en-US" sz="900" dirty="0" smtClean="0"/>
          </a:p>
          <a:p>
            <a:r>
              <a:rPr lang="en-US" sz="1700" dirty="0" smtClean="0"/>
              <a:t>Sores/Blisters</a:t>
            </a:r>
          </a:p>
          <a:p>
            <a:endParaRPr lang="en-US" sz="900" dirty="0" smtClean="0"/>
          </a:p>
          <a:p>
            <a:r>
              <a:rPr lang="en-US" sz="1700" dirty="0" smtClean="0"/>
              <a:t>Bruising</a:t>
            </a:r>
          </a:p>
          <a:p>
            <a:endParaRPr lang="en-US" sz="900" dirty="0" smtClean="0"/>
          </a:p>
          <a:p>
            <a:r>
              <a:rPr lang="en-US" sz="1700" dirty="0" smtClean="0"/>
              <a:t>Inflammation/Heat in tissue (dark red color of tissue)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18288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Sadness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Withdrawn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Protectiveness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Shyness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Emotional Trauma Post Surgery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019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21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sz="21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 300,00 WOMEN HAVE BREAST CANCER SURGERY PER YEAR</a:t>
            </a:r>
          </a:p>
          <a:p>
            <a:pPr algn="ctr">
              <a:buNone/>
            </a:pPr>
            <a:r>
              <a:rPr lang="en-US" sz="1800" dirty="0" smtClean="0"/>
              <a:t>20 to 50% experience persistent chest wall pain and more.</a:t>
            </a:r>
          </a:p>
          <a:p>
            <a:pPr algn="ctr">
              <a:buNone/>
            </a:pPr>
            <a:r>
              <a:rPr lang="en-US" sz="1800" dirty="0" smtClean="0"/>
              <a:t>Even after less aggressive surgeries / </a:t>
            </a:r>
            <a:r>
              <a:rPr lang="en-US" sz="1800" dirty="0" err="1" smtClean="0"/>
              <a:t>ie</a:t>
            </a:r>
            <a:r>
              <a:rPr lang="en-US" sz="1800" dirty="0" smtClean="0"/>
              <a:t>. Lymph node removal or biopsy </a:t>
            </a:r>
            <a:endParaRPr lang="en-US" sz="1900" dirty="0" smtClean="0"/>
          </a:p>
          <a:p>
            <a:pPr algn="ctr">
              <a:buNone/>
            </a:pPr>
            <a:endParaRPr lang="en-US" sz="1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COMMON ISSSUES POST BREAST SURGERY</a:t>
            </a:r>
          </a:p>
          <a:p>
            <a:r>
              <a:rPr lang="en-US" sz="2400" dirty="0" smtClean="0"/>
              <a:t>Loss of range of motion/ mobility painful</a:t>
            </a:r>
          </a:p>
          <a:p>
            <a:r>
              <a:rPr lang="en-US" sz="2400" dirty="0" smtClean="0"/>
              <a:t>Loss of </a:t>
            </a:r>
            <a:r>
              <a:rPr lang="en-US" dirty="0" smtClean="0"/>
              <a:t>feeling</a:t>
            </a:r>
            <a:endParaRPr lang="en-US" sz="2400" dirty="0" smtClean="0"/>
          </a:p>
          <a:p>
            <a:r>
              <a:rPr lang="en-US" sz="2400" dirty="0" smtClean="0"/>
              <a:t>Handgrip issues</a:t>
            </a:r>
          </a:p>
          <a:p>
            <a:r>
              <a:rPr lang="en-US" sz="2400" dirty="0" smtClean="0"/>
              <a:t>Axillary web Syndrome</a:t>
            </a:r>
          </a:p>
          <a:p>
            <a:r>
              <a:rPr lang="en-US" sz="2400" dirty="0" smtClean="0"/>
              <a:t>Trouble Sleeping</a:t>
            </a:r>
          </a:p>
          <a:p>
            <a:r>
              <a:rPr lang="en-US" sz="2400" dirty="0" smtClean="0"/>
              <a:t>Fatigue</a:t>
            </a:r>
          </a:p>
          <a:p>
            <a:r>
              <a:rPr lang="en-US" sz="2400" dirty="0" smtClean="0"/>
              <a:t>Numbness / </a:t>
            </a:r>
            <a:r>
              <a:rPr lang="en-US" dirty="0" smtClean="0"/>
              <a:t>T</a:t>
            </a:r>
            <a:r>
              <a:rPr lang="en-US" sz="2400" dirty="0" smtClean="0"/>
              <a:t>ingling</a:t>
            </a:r>
          </a:p>
          <a:p>
            <a:r>
              <a:rPr lang="en-US" sz="2400" dirty="0" smtClean="0"/>
              <a:t>Shooting Pain ( contractures)</a:t>
            </a:r>
          </a:p>
          <a:p>
            <a:r>
              <a:rPr lang="en-US" sz="2400" dirty="0" smtClean="0"/>
              <a:t>Throbbing</a:t>
            </a:r>
          </a:p>
          <a:p>
            <a:pPr>
              <a:buNone/>
            </a:pPr>
            <a:endParaRPr lang="en-US" sz="2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00" dirty="0" smtClean="0"/>
              <a:t>Studies show that chronic pain affects well being and quality of life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900" dirty="0" smtClean="0"/>
              <a:t> Some patients do not discuss the problems with their physician</a:t>
            </a:r>
            <a:endParaRPr lang="en-US" sz="1900" dirty="0"/>
          </a:p>
          <a:p>
            <a:pPr algn="ctr">
              <a:buNone/>
            </a:pPr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Women think its normal, this is there new life.</a:t>
            </a:r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1900" dirty="0" smtClean="0"/>
              <a:t>Current Treatment is medication, physical therapy and/or exercise to strengthen tissue and stretch to improve flexibility and mobility.</a:t>
            </a:r>
          </a:p>
          <a:p>
            <a:pPr algn="ctr">
              <a:buNone/>
            </a:pPr>
            <a:r>
              <a:rPr lang="en-US" sz="2000" dirty="0"/>
              <a:t>They may be told it may </a:t>
            </a:r>
            <a:r>
              <a:rPr lang="en-US" sz="2000" dirty="0" smtClean="0"/>
              <a:t>or mat </a:t>
            </a:r>
            <a:r>
              <a:rPr lang="en-US" sz="2000" dirty="0"/>
              <a:t>not go away.</a:t>
            </a:r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1900" dirty="0" smtClean="0"/>
              <a:t>MYOFASCIAL RELEASE : Another part of the puzzle since connective tissue is key component of structural stability.</a:t>
            </a:r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1900" dirty="0" smtClean="0"/>
              <a:t>Fascia Helps the body retain it’s shape and keeps  vital organs in place. Fascia also covers muscles, bones, nerves, vesicles and it continuous through out the body</a:t>
            </a:r>
          </a:p>
          <a:p>
            <a:pPr algn="ctr">
              <a:buNone/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MY FIRST DOUBLE BLIND POLOT STUDY  WITH CASE WESTERN RESERVE,</a:t>
            </a:r>
          </a:p>
          <a:p>
            <a:pPr algn="ctr">
              <a:buNone/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METRO HOSPITAL &amp; 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SUSAN G. KOMEN 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PROVED SUCESSFUL  </a:t>
            </a:r>
            <a:endParaRPr lang="en-US" sz="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sz="1900" dirty="0" smtClean="0"/>
              <a:t> Using modified Myofascial Techniques/ Manual Lymphatic Drainage and Cross fiber to help woman with chronic  pain and mobility issues post breast surgery.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467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         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Myofascial release?</a:t>
            </a:r>
          </a:p>
          <a:p>
            <a:pPr>
              <a:buNone/>
            </a:pPr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PART OF THE CONNECTIVE TISSUE SYSTEM</a:t>
            </a:r>
          </a:p>
          <a:p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Reduces Adhesions</a:t>
            </a:r>
          </a:p>
          <a:p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Releases Connective tissue</a:t>
            </a:r>
          </a:p>
          <a:p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Increases Muscle Mobility</a:t>
            </a:r>
          </a:p>
          <a:p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Reduces Stiffness </a:t>
            </a:r>
          </a:p>
          <a:p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Stimulates blood flow</a:t>
            </a:r>
          </a:p>
          <a:p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Encourages Lymphatic flow</a:t>
            </a:r>
          </a:p>
          <a:p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Releases Fascia Restrictions</a:t>
            </a:r>
          </a:p>
          <a:p>
            <a:endParaRPr lang="en-US" sz="1900" dirty="0" smtClean="0"/>
          </a:p>
          <a:p>
            <a:pPr algn="ctr">
              <a:buNone/>
            </a:pPr>
            <a:r>
              <a:rPr lang="en-US" sz="1900" dirty="0" smtClean="0"/>
              <a:t>Stretching fascia influences the change in the viscosity of the collagenous fibers ( scar tissue), and increases the glide  for more fluid movement of muscle</a:t>
            </a:r>
            <a:r>
              <a:rPr lang="en-US" sz="1900" dirty="0"/>
              <a:t> </a:t>
            </a:r>
            <a:r>
              <a:rPr lang="en-US" sz="1900" dirty="0" smtClean="0"/>
              <a:t>tissue</a:t>
            </a:r>
          </a:p>
          <a:p>
            <a:pPr algn="ctr">
              <a:buNone/>
            </a:pPr>
            <a:r>
              <a:rPr lang="en-US" sz="1900" dirty="0" smtClean="0"/>
              <a:t>Increases blood flow  encouraging release of toxins allowing phagocytes to clean bacteria guarding against infection.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18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DE00B4"/>
                </a:solidFill>
              </a:rPr>
              <a:t>                   fascia 3 dimensional</a:t>
            </a:r>
            <a:endParaRPr lang="en-US" b="1" dirty="0">
              <a:solidFill>
                <a:srgbClr val="DE00B4"/>
              </a:solidFill>
            </a:endParaRPr>
          </a:p>
        </p:txBody>
      </p:sp>
      <p:pic>
        <p:nvPicPr>
          <p:cNvPr id="4" name="Content Placeholder 3" descr="fascia pic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229600" cy="4114800"/>
          </a:xfrm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Acupuncture and Massage Indigo Dragon Center. (2019). </a:t>
            </a:r>
            <a:r>
              <a:rPr lang="en-US" sz="1050" i="1" dirty="0" smtClean="0"/>
              <a:t>Fascia and Our “Well-ness”.</a:t>
            </a:r>
            <a:r>
              <a:rPr lang="en-US" sz="1050" dirty="0" smtClean="0"/>
              <a:t> Retrieved from </a:t>
            </a:r>
            <a:r>
              <a:rPr lang="en-US" sz="1050" dirty="0">
                <a:hlinkClick r:id="rId3"/>
              </a:rPr>
              <a:t>https://www.indigodragoncenter.com/fascia-and-our-well-ness/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725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WITHIN THE CONNECTIVE TISSUE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Histocytes</a:t>
            </a:r>
            <a:r>
              <a:rPr lang="en-US" dirty="0" smtClean="0"/>
              <a:t> &amp; Phagocytes/ Macrophages defend against bacteria</a:t>
            </a:r>
          </a:p>
          <a:p>
            <a:r>
              <a:rPr lang="en-US" dirty="0" smtClean="0"/>
              <a:t>Mast cells develops what blood cell(Basophil) anticoagulant.</a:t>
            </a:r>
          </a:p>
          <a:p>
            <a:r>
              <a:rPr lang="en-US" dirty="0" smtClean="0"/>
              <a:t>Pigment cells/ melanocytes</a:t>
            </a:r>
          </a:p>
          <a:p>
            <a:r>
              <a:rPr lang="en-US" dirty="0" smtClean="0"/>
              <a:t>Fibroblast produce  collagen fibers ( scar tissue)</a:t>
            </a:r>
          </a:p>
          <a:p>
            <a:r>
              <a:rPr lang="en-US" dirty="0" smtClean="0"/>
              <a:t>Elastin, and </a:t>
            </a:r>
            <a:r>
              <a:rPr lang="en-US" dirty="0" err="1" smtClean="0"/>
              <a:t>viscus</a:t>
            </a:r>
            <a:r>
              <a:rPr lang="en-US" dirty="0" smtClean="0"/>
              <a:t> (</a:t>
            </a:r>
            <a:r>
              <a:rPr lang="en-US" dirty="0" err="1" smtClean="0"/>
              <a:t>gell</a:t>
            </a:r>
            <a:r>
              <a:rPr lang="en-US" dirty="0" smtClean="0"/>
              <a:t>) ground substance </a:t>
            </a:r>
          </a:p>
          <a:p>
            <a:r>
              <a:rPr lang="en-US" dirty="0"/>
              <a:t> </a:t>
            </a:r>
            <a:r>
              <a:rPr lang="en-US" dirty="0" smtClean="0"/>
              <a:t>to help heal injuries.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900" b="1" dirty="0" smtClean="0">
                <a:solidFill>
                  <a:srgbClr val="DE00B4"/>
                </a:solidFill>
              </a:rPr>
              <a:t>CHARISTERISTICS OF CONNECTIVE TISSUE</a:t>
            </a:r>
          </a:p>
          <a:p>
            <a:pPr>
              <a:buNone/>
            </a:pPr>
            <a:endParaRPr lang="en-US" sz="19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1900" dirty="0" smtClean="0"/>
              <a:t>Connective tissue is active,  fibroblast, release collagen fibers to provide strength and active growing of the tissue for wound repair. Loose/ dense made of collagen, elastin and .)</a:t>
            </a:r>
          </a:p>
          <a:p>
            <a:pPr>
              <a:buNone/>
            </a:pP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Collagen:</a:t>
            </a:r>
            <a:r>
              <a:rPr lang="en-US" sz="1900" dirty="0" smtClean="0"/>
              <a:t> provides strength to the </a:t>
            </a:r>
            <a:r>
              <a:rPr lang="en-US" sz="1900" dirty="0" err="1" smtClean="0"/>
              <a:t>fascial</a:t>
            </a:r>
            <a:r>
              <a:rPr lang="en-US" sz="1900" dirty="0" smtClean="0"/>
              <a:t> tissue for over extension.</a:t>
            </a:r>
          </a:p>
          <a:p>
            <a:pPr>
              <a:buNone/>
            </a:pP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Elastin: </a:t>
            </a:r>
            <a:r>
              <a:rPr lang="en-US" sz="1900" dirty="0" smtClean="0"/>
              <a:t>Extends runs parallel to give elasticity when needed/ found in skin/ arteries,  veins and tendons &amp; helps where elasticity is required.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Polysaccharide </a:t>
            </a:r>
            <a:r>
              <a:rPr lang="en-US" sz="1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gell</a:t>
            </a: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fills the spaces between fibers ,</a:t>
            </a:r>
            <a:r>
              <a:rPr lang="en-US" sz="1900" dirty="0" smtClean="0"/>
              <a:t>reduces friction in muscles helps them slide over one another, lubricates, helps absorb shock of trauma. Continual trauma Sports cause the polysaccharides break down. </a:t>
            </a:r>
          </a:p>
          <a:p>
            <a:pPr>
              <a:buNone/>
            </a:pPr>
            <a:r>
              <a:rPr lang="en-US" sz="1900" dirty="0" smtClean="0"/>
              <a:t>    </a:t>
            </a:r>
            <a:r>
              <a:rPr lang="en-US" sz="1900" dirty="0"/>
              <a:t>C</a:t>
            </a:r>
            <a:r>
              <a:rPr lang="en-US" sz="1900" dirty="0" smtClean="0"/>
              <a:t>omponents are hyaluronic acid and proteoglycans /lubrication.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TRC PPT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IMTRC PPT FINAL</Template>
  <TotalTime>23621</TotalTime>
  <Words>1973</Words>
  <Application>Microsoft Office PowerPoint</Application>
  <PresentationFormat>On-screen Show (4:3)</PresentationFormat>
  <Paragraphs>360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IMTRC PPT FINAL</vt:lpstr>
      <vt:lpstr>Massingill Method for post Breast surgery scar tissue Release</vt:lpstr>
      <vt:lpstr> Education </vt:lpstr>
      <vt:lpstr>PowerPoint Presentation</vt:lpstr>
      <vt:lpstr>PowerPoint Presentation</vt:lpstr>
      <vt:lpstr>PowerPoint Presentation</vt:lpstr>
      <vt:lpstr>PowerPoint Presentation</vt:lpstr>
      <vt:lpstr>                   fascia 3 dimensional</vt:lpstr>
      <vt:lpstr>       WITHIN THE CONNECTIVE TISSUE</vt:lpstr>
      <vt:lpstr>PowerPoint Presentation</vt:lpstr>
      <vt:lpstr> </vt:lpstr>
      <vt:lpstr>PowerPoint Presentation</vt:lpstr>
      <vt:lpstr>                Muscle fibers  and the  fascia</vt:lpstr>
      <vt:lpstr>PowerPoint Presentation</vt:lpstr>
      <vt:lpstr>                    Breast anatomy</vt:lpstr>
      <vt:lpstr>IT MAKES SENSE</vt:lpstr>
      <vt:lpstr>PowerPoint Presentation</vt:lpstr>
      <vt:lpstr>PowerPoint Presentation</vt:lpstr>
      <vt:lpstr>                 Breast lymph pathway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AREAS OF CONSIDERATINODE IN LYMPH REMOVAL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 Indications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Myofascial Release/Post Breast Surgery</dc:title>
  <dc:creator>Windows User</dc:creator>
  <cp:lastModifiedBy>Julie Cwik</cp:lastModifiedBy>
  <cp:revision>177</cp:revision>
  <dcterms:created xsi:type="dcterms:W3CDTF">2019-03-26T17:52:39Z</dcterms:created>
  <dcterms:modified xsi:type="dcterms:W3CDTF">2019-04-22T15:10:18Z</dcterms:modified>
</cp:coreProperties>
</file>