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5" r:id="rId4"/>
    <p:sldId id="276" r:id="rId5"/>
    <p:sldId id="262" r:id="rId6"/>
    <p:sldId id="264" r:id="rId7"/>
    <p:sldId id="265" r:id="rId8"/>
    <p:sldId id="274" r:id="rId9"/>
    <p:sldId id="263" r:id="rId10"/>
    <p:sldId id="271" r:id="rId11"/>
    <p:sldId id="272" r:id="rId12"/>
    <p:sldId id="266" r:id="rId13"/>
    <p:sldId id="267" r:id="rId14"/>
    <p:sldId id="268" r:id="rId15"/>
    <p:sldId id="269" r:id="rId16"/>
    <p:sldId id="270" r:id="rId17"/>
    <p:sldId id="260" r:id="rId18"/>
    <p:sldId id="259" r:id="rId19"/>
    <p:sldId id="277" r:id="rId20"/>
    <p:sldId id="273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843"/>
    <a:srgbClr val="48765F"/>
    <a:srgbClr val="04342A"/>
    <a:srgbClr val="64B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68" autoAdjust="0"/>
  </p:normalViewPr>
  <p:slideViewPr>
    <p:cSldViewPr snapToGrid="0" snapToObjects="1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35280-5E13-DC47-A30F-A9864D8F95A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8B011-E40D-5749-AC31-6A16E81FD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5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47BCA-8506-614C-A20C-732F724F8948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D7DB0-A8D5-3242-8272-489386D06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490483"/>
          </a:xfrm>
          <a:prstGeom prst="rect">
            <a:avLst/>
          </a:prstGeom>
          <a:solidFill>
            <a:srgbClr val="2338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24507"/>
            <a:ext cx="9144000" cy="103265"/>
          </a:xfrm>
          <a:prstGeom prst="rect">
            <a:avLst/>
          </a:prstGeom>
          <a:solidFill>
            <a:srgbClr val="487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MTRC PPT Slide Footer-01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745480"/>
            <a:ext cx="9144000" cy="1112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Bangla Sangam MN"/>
          <a:ea typeface="+mj-ea"/>
          <a:cs typeface="Bangla Sangam M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Bangla Sangam MN"/>
          <a:ea typeface="+mn-ea"/>
          <a:cs typeface="Bangla Sangam M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Bangla Sangam MN"/>
          <a:ea typeface="+mn-ea"/>
          <a:cs typeface="Bangla Sangam M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Bangla Sangam MN"/>
          <a:ea typeface="+mn-ea"/>
          <a:cs typeface="Bangla Sangam M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Bangla Sangam MN"/>
          <a:ea typeface="+mn-ea"/>
          <a:cs typeface="Bangla Sangam M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Bangla Sangam MN"/>
          <a:ea typeface="+mn-ea"/>
          <a:cs typeface="Bangla Sangam M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PT Slid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IMTRC PPT Slide 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IMTRC PPT Slide 1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IMTRC PPT Slide 3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DOWNGRADING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726569"/>
              </p:ext>
            </p:extLst>
          </p:nvPr>
        </p:nvGraphicFramePr>
        <p:xfrm>
          <a:off x="457200" y="1129772"/>
          <a:ext cx="8229600" cy="4632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latin typeface="Bangla Sangam MN"/>
                          <a:cs typeface="Bangla Sangam MN"/>
                        </a:rPr>
                        <a:t> CRITERIA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latin typeface="Bangla Sangam MN"/>
                          <a:cs typeface="Bangla Sangam MN"/>
                        </a:rPr>
                        <a:t> OUR </a:t>
                      </a:r>
                      <a:r>
                        <a:rPr lang="en-US" sz="2000" b="1" i="0" baseline="0" dirty="0" smtClean="0">
                          <a:latin typeface="Bangla Sangam MN"/>
                          <a:cs typeface="Bangla Sangam MN"/>
                        </a:rPr>
                        <a:t>INTERPRETION:</a:t>
                      </a:r>
                      <a:endParaRPr lang="en-US" sz="2000" b="1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RISK OF BIAS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MAJORITY OF STUDIES RECEIVED &lt;6 ON THE </a:t>
                      </a:r>
                      <a:r>
                        <a:rPr lang="en-US" b="0" i="0" dirty="0" err="1" smtClean="0">
                          <a:latin typeface="Bangla Sangam MN"/>
                          <a:cs typeface="Bangla Sangam MN"/>
                        </a:rPr>
                        <a:t>PEDro</a:t>
                      </a: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 SCALE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INDIRECTNESS OF EVIDENCE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THE STUDY POPULATION AND MASSAGE DELIVERY METHOD DID NOT DIRECTLY ADDRESS</a:t>
                      </a:r>
                      <a:r>
                        <a:rPr lang="en-US" b="0" i="0" baseline="0" dirty="0" smtClean="0">
                          <a:latin typeface="Bangla Sangam MN"/>
                          <a:cs typeface="Bangla Sangam MN"/>
                        </a:rPr>
                        <a:t> OUR QUESTION</a:t>
                      </a:r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INCONSISTENCY OF RESULTS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CONFLICTING RESULTS</a:t>
                      </a:r>
                      <a:r>
                        <a:rPr lang="en-US" b="0" i="0" baseline="0" dirty="0" smtClean="0">
                          <a:latin typeface="Bangla Sangam MN"/>
                          <a:cs typeface="Bangla Sangam MN"/>
                        </a:rPr>
                        <a:t> FOR THE OUTCOME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IMPRECISION OF RESULTS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SMALL</a:t>
                      </a:r>
                      <a:r>
                        <a:rPr lang="en-US" b="0" i="0" baseline="0" dirty="0" smtClean="0">
                          <a:latin typeface="Bangla Sangam MN"/>
                          <a:cs typeface="Bangla Sangam MN"/>
                        </a:rPr>
                        <a:t> # OF EVENTS AND THRESHOLD OF SIGNIFICANCE (P&lt;0.05).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baseline="0" dirty="0" smtClean="0">
                          <a:latin typeface="Bangla Sangam MN"/>
                          <a:cs typeface="Bangla Sangam MN"/>
                        </a:rPr>
                        <a:t>WHAT DOES THAT MEAN???  WITH ADDITION OF 1-2 MORE PARTICIPANTS; POTENTIAL FOR A VERY DIFFERENT REPORTED RESULT.</a:t>
                      </a:r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  <a:p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9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MT VS. NON-ACTIVE </a:t>
            </a:r>
            <a:r>
              <a:rPr lang="en-US" dirty="0" smtClean="0"/>
              <a:t>CONTROL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840852"/>
              </p:ext>
            </p:extLst>
          </p:nvPr>
        </p:nvGraphicFramePr>
        <p:xfrm>
          <a:off x="694267" y="1501986"/>
          <a:ext cx="7315200" cy="3931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Bangla Sangam MN"/>
                          <a:cs typeface="Bangla Sangam MN"/>
                        </a:rPr>
                        <a:t>OUTCOME:</a:t>
                      </a:r>
                      <a:r>
                        <a:rPr lang="en-US" sz="2400" b="1" i="0" baseline="0" dirty="0" smtClean="0">
                          <a:latin typeface="Bangla Sangam MN"/>
                          <a:cs typeface="Bangla Sangam MN"/>
                        </a:rPr>
                        <a:t>  PAIN</a:t>
                      </a:r>
                    </a:p>
                    <a:p>
                      <a:pPr algn="ctr"/>
                      <a:endParaRPr lang="en-US" sz="2400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TRIALS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6 TRIALS</a:t>
                      </a:r>
                      <a:r>
                        <a:rPr lang="en-US" sz="1800" b="0" i="0" baseline="30000" dirty="0" smtClean="0">
                          <a:latin typeface="Bangla Sangam MN"/>
                          <a:cs typeface="Bangla Sangam MN"/>
                        </a:rPr>
                        <a:t>1-3,5-7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332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KEY FINDINGS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Low evidence that MT is superior to a non-active therapy for reducing pain in those w/arthritis.</a:t>
                      </a:r>
                    </a:p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 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WHY THE DOWNGRADE?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Risk of bias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Imprecision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7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3304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MT VS. NON-ACTIVE CONTROL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00200"/>
            <a:ext cx="8585200" cy="4525963"/>
          </a:xfrm>
        </p:spPr>
        <p:txBody>
          <a:bodyPr/>
          <a:lstStyle/>
          <a:p>
            <a:pPr marL="400050" lvl="1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378782"/>
              </p:ext>
            </p:extLst>
          </p:nvPr>
        </p:nvGraphicFramePr>
        <p:xfrm>
          <a:off x="770468" y="1349586"/>
          <a:ext cx="7298265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6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Bangla Sangam MN"/>
                          <a:cs typeface="Bangla Sangam MN"/>
                        </a:rPr>
                        <a:t>OUTCOME:</a:t>
                      </a:r>
                      <a:r>
                        <a:rPr lang="en-US" sz="2400" b="1" i="0" baseline="0" dirty="0" smtClean="0">
                          <a:latin typeface="Bangla Sangam MN"/>
                          <a:cs typeface="Bangla Sangam MN"/>
                        </a:rPr>
                        <a:t>  ROM</a:t>
                      </a:r>
                    </a:p>
                    <a:p>
                      <a:pPr algn="ctr"/>
                      <a:endParaRPr lang="en-US" sz="2400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TRIALS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5 TRIALS</a:t>
                      </a:r>
                      <a:r>
                        <a:rPr lang="en-US" sz="1800" b="0" i="0" baseline="30000" dirty="0" smtClean="0">
                          <a:latin typeface="Bangla Sangam MN"/>
                          <a:cs typeface="Bangla Sangam MN"/>
                        </a:rPr>
                        <a:t>1-2,5-7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310</a:t>
                      </a:r>
                      <a:r>
                        <a:rPr lang="en-US" sz="1800" b="0" i="0" baseline="0" dirty="0" smtClean="0">
                          <a:latin typeface="Bangla Sangam MN"/>
                          <a:cs typeface="Bangla Sangam MN"/>
                        </a:rPr>
                        <a:t> </a:t>
                      </a: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KEY FINDINGS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Low evidence that massage is superior to non-active therapy for improving ROM.</a:t>
                      </a:r>
                    </a:p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 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WHY THE DOWNGRADE?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Risk of Bias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Imprecision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0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9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MT VS. NON-ACTIVE CONTROL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4" y="5383105"/>
            <a:ext cx="7408333" cy="814495"/>
          </a:xfrm>
          <a:solidFill>
            <a:srgbClr val="DCE6F2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*WOMAC Physical Function Subscale (e.g., degree of difficulty climbing stairs, etc.)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87413"/>
              </p:ext>
            </p:extLst>
          </p:nvPr>
        </p:nvGraphicFramePr>
        <p:xfrm>
          <a:off x="524934" y="1349586"/>
          <a:ext cx="729826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6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1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Bangla Sangam MN"/>
                          <a:cs typeface="Bangla Sangam MN"/>
                        </a:rPr>
                        <a:t>OUTCOME:</a:t>
                      </a:r>
                      <a:r>
                        <a:rPr lang="en-US" sz="2400" b="1" i="0" baseline="0" dirty="0" smtClean="0">
                          <a:latin typeface="Bangla Sangam MN"/>
                          <a:cs typeface="Bangla Sangam MN"/>
                        </a:rPr>
                        <a:t>  *WOMAC FUNCTIONAL SCORES</a:t>
                      </a:r>
                    </a:p>
                    <a:p>
                      <a:pPr algn="ctr"/>
                      <a:endParaRPr lang="en-US" sz="2400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TRIALS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3 TRIALS</a:t>
                      </a:r>
                      <a:r>
                        <a:rPr lang="en-US" sz="1800" b="0" i="0" baseline="30000" dirty="0" smtClean="0">
                          <a:latin typeface="Bangla Sangam MN"/>
                          <a:cs typeface="Bangla Sangam MN"/>
                        </a:rPr>
                        <a:t>1,6-7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233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KEY FINDINGS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Moderate quality evidence that MT is superior to non-active therapies in improving WOMAC functional subscales.</a:t>
                      </a:r>
                    </a:p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 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WHY THE DOWNGRADE?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Imprecision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2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1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MT VS. NON-ACTIVE CONTROL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46053"/>
              </p:ext>
            </p:extLst>
          </p:nvPr>
        </p:nvGraphicFramePr>
        <p:xfrm>
          <a:off x="829734" y="1465052"/>
          <a:ext cx="7179733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Bangla Sangam MN"/>
                          <a:cs typeface="Bangla Sangam MN"/>
                        </a:rPr>
                        <a:t>OUTCOME:</a:t>
                      </a:r>
                      <a:r>
                        <a:rPr lang="en-US" sz="2400" b="1" i="0" baseline="0" dirty="0" smtClean="0">
                          <a:latin typeface="Bangla Sangam MN"/>
                          <a:cs typeface="Bangla Sangam MN"/>
                        </a:rPr>
                        <a:t>  PERCEIVED GRIP STRENGTH</a:t>
                      </a:r>
                    </a:p>
                    <a:p>
                      <a:pPr algn="ctr"/>
                      <a:endParaRPr lang="en-US" sz="2400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TRIALS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1 TRIAL</a:t>
                      </a:r>
                      <a:r>
                        <a:rPr lang="en-US" sz="1800" b="0" i="0" baseline="30000" dirty="0" smtClean="0">
                          <a:latin typeface="Bangla Sangam MN"/>
                          <a:cs typeface="Bangla Sangam MN"/>
                        </a:rPr>
                        <a:t>3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22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KEY FINDINGS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 smtClean="0">
                          <a:latin typeface="Bangla Sangam MN"/>
                          <a:cs typeface="Bangla Sangam MN"/>
                        </a:rPr>
                        <a:t>Low quality evidence that MT is superior to a non-active therapy for improving perceived (0-10 scale; 5 s fist clench) grip strength.</a:t>
                      </a:r>
                    </a:p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 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WHY THE DOWNGRADE?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Risk of bias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Imprecision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6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2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MT VS. NON-ACTIVE CONTROL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32266"/>
              </p:ext>
            </p:extLst>
          </p:nvPr>
        </p:nvGraphicFramePr>
        <p:xfrm>
          <a:off x="829734" y="1265240"/>
          <a:ext cx="7357534" cy="3811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Bangla Sangam MN"/>
                          <a:cs typeface="Bangla Sangam MN"/>
                        </a:rPr>
                        <a:t>OUTCOME:</a:t>
                      </a:r>
                      <a:r>
                        <a:rPr lang="en-US" sz="2400" b="1" i="0" baseline="0" dirty="0" smtClean="0">
                          <a:latin typeface="Bangla Sangam MN"/>
                          <a:cs typeface="Bangla Sangam MN"/>
                        </a:rPr>
                        <a:t>  WALKING</a:t>
                      </a:r>
                    </a:p>
                    <a:p>
                      <a:pPr algn="ctr"/>
                      <a:endParaRPr lang="en-US" sz="2400" b="1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TRIALS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3 TRIALS</a:t>
                      </a:r>
                      <a:r>
                        <a:rPr lang="en-US" sz="1800" b="0" i="0" baseline="30000" dirty="0" smtClean="0">
                          <a:latin typeface="Bangla Sangam MN"/>
                          <a:cs typeface="Bangla Sangam MN"/>
                        </a:rPr>
                        <a:t>2,6,7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233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173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KEY FINDINGS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 smtClean="0">
                          <a:latin typeface="Bangla Sangam MN"/>
                          <a:cs typeface="Bangla Sangam MN"/>
                        </a:rPr>
                        <a:t>Moderate quality evidence that MT is superior to a non-active control for improving walking function.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WHY THE DOWNGRADE?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Imprecision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solidFill>
                            <a:srgbClr val="FF0000"/>
                          </a:solidFill>
                          <a:latin typeface="Bangla Sangam MN"/>
                          <a:cs typeface="Bangla Sangam MN"/>
                        </a:rPr>
                        <a:t>Inconsistency</a:t>
                      </a:r>
                      <a:endParaRPr lang="en-US" b="0" i="0" dirty="0">
                        <a:solidFill>
                          <a:srgbClr val="FF0000"/>
                        </a:solidFill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2733" y="5308600"/>
            <a:ext cx="6798734" cy="923330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angla Sangam MN"/>
                <a:cs typeface="Bangla Sangam MN"/>
              </a:rPr>
              <a:t>HOW WAS WALKING ASSESSED?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Bangla Sangam MN"/>
                <a:cs typeface="Bangla Sangam MN"/>
              </a:rPr>
              <a:t>50-FT </a:t>
            </a:r>
            <a:r>
              <a:rPr lang="en-US">
                <a:latin typeface="Bangla Sangam MN"/>
                <a:cs typeface="Bangla Sangam MN"/>
              </a:rPr>
              <a:t>walk </a:t>
            </a:r>
            <a:r>
              <a:rPr lang="en-US" smtClean="0">
                <a:latin typeface="Bangla Sangam MN"/>
                <a:cs typeface="Bangla Sangam MN"/>
              </a:rPr>
              <a:t>time</a:t>
            </a:r>
            <a:r>
              <a:rPr lang="en-US" baseline="30000" smtClean="0">
                <a:latin typeface="Bangla Sangam MN"/>
                <a:cs typeface="Bangla Sangam MN"/>
              </a:rPr>
              <a:t>6,7</a:t>
            </a:r>
            <a:endParaRPr lang="en-US" dirty="0" smtClean="0">
              <a:latin typeface="Bangla Sangam MN"/>
              <a:cs typeface="Bangla Sangam M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Bangla Sangam MN"/>
                <a:cs typeface="Bangla Sangam MN"/>
              </a:rPr>
              <a:t>8</a:t>
            </a:r>
            <a:r>
              <a:rPr lang="en-US" dirty="0">
                <a:latin typeface="Bangla Sangam MN"/>
                <a:cs typeface="Bangla Sangam MN"/>
              </a:rPr>
              <a:t>-FT walk </a:t>
            </a:r>
            <a:r>
              <a:rPr lang="en-US" dirty="0" smtClean="0">
                <a:latin typeface="Bangla Sangam MN"/>
                <a:cs typeface="Bangla Sangam MN"/>
              </a:rPr>
              <a:t>time</a:t>
            </a:r>
            <a:r>
              <a:rPr lang="en-US" baseline="30000" dirty="0" smtClean="0">
                <a:latin typeface="Bangla Sangam MN"/>
                <a:cs typeface="Bangla Sangam MN"/>
              </a:rPr>
              <a:t>2</a:t>
            </a:r>
            <a:endParaRPr lang="en-US" dirty="0">
              <a:latin typeface="Bangla Sangam MN"/>
              <a:cs typeface="Bangla Sangam MN"/>
            </a:endParaRPr>
          </a:p>
        </p:txBody>
      </p:sp>
    </p:spTree>
    <p:extLst>
      <p:ext uri="{BB962C8B-B14F-4D97-AF65-F5344CB8AC3E}">
        <p14:creationId xmlns:p14="http://schemas.microsoft.com/office/powerpoint/2010/main" val="59883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467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MT VS ACTIVE CONTROL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536844"/>
              </p:ext>
            </p:extLst>
          </p:nvPr>
        </p:nvGraphicFramePr>
        <p:xfrm>
          <a:off x="719665" y="1260996"/>
          <a:ext cx="7298268" cy="425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57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Bangla Sangam MN"/>
                          <a:cs typeface="Bangla Sangam MN"/>
                        </a:rPr>
                        <a:t>OUTCOME:</a:t>
                      </a:r>
                      <a:r>
                        <a:rPr lang="en-US" sz="2400" b="1" i="0" baseline="0" dirty="0" smtClean="0">
                          <a:latin typeface="Bangla Sangam MN"/>
                          <a:cs typeface="Bangla Sangam MN"/>
                        </a:rPr>
                        <a:t>  PAIN AND MORNING STIFFNESS</a:t>
                      </a:r>
                    </a:p>
                    <a:p>
                      <a:pPr algn="ctr"/>
                      <a:endParaRPr lang="en-US" sz="2400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3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TRIALS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1 TRIAL</a:t>
                      </a:r>
                      <a:r>
                        <a:rPr lang="en-US" sz="1800" b="0" i="0" baseline="30000" dirty="0" smtClean="0">
                          <a:latin typeface="Bangla Sangam MN"/>
                          <a:cs typeface="Bangla Sangam MN"/>
                        </a:rPr>
                        <a:t>4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3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NUMBER OF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20 PARTICIPANTS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978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KEY FINDINGS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 smtClean="0">
                          <a:latin typeface="Bangla Sangam MN"/>
                          <a:cs typeface="Bangla Sangam MN"/>
                        </a:rPr>
                        <a:t>Very low-quality evidence that parent</a:t>
                      </a:r>
                      <a:r>
                        <a:rPr lang="en-US" sz="1800" baseline="0" dirty="0" smtClean="0">
                          <a:latin typeface="Bangla Sangam MN"/>
                          <a:cs typeface="Bangla Sangam MN"/>
                        </a:rPr>
                        <a:t> delivered </a:t>
                      </a:r>
                      <a:r>
                        <a:rPr lang="en-US" sz="1800" dirty="0" smtClean="0">
                          <a:latin typeface="Bangla Sangam MN"/>
                          <a:cs typeface="Bangla Sangam MN"/>
                        </a:rPr>
                        <a:t>MT is superior to PRT for pain and morning stiffness among children</a:t>
                      </a:r>
                      <a:r>
                        <a:rPr lang="en-US" sz="1800" baseline="0" dirty="0" smtClean="0">
                          <a:latin typeface="Bangla Sangam MN"/>
                          <a:cs typeface="Bangla Sangam MN"/>
                        </a:rPr>
                        <a:t> with juvenile RA.  </a:t>
                      </a:r>
                      <a:endParaRPr lang="en-US" sz="180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1934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WHY THE DOWNGRADE?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Risk of bias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Imprecision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b="0" i="0" dirty="0" smtClean="0">
                          <a:latin typeface="Bangla Sangam MN"/>
                          <a:cs typeface="Bangla Sangam MN"/>
                        </a:rPr>
                        <a:t>Indirectness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9665" y="5666732"/>
            <a:ext cx="6426200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angla Sangam MN"/>
                <a:cs typeface="Bangla Sangam MN"/>
              </a:rPr>
              <a:t>What is PRT? Progressive relaxation </a:t>
            </a:r>
            <a:r>
              <a:rPr lang="en-US" dirty="0" smtClean="0">
                <a:latin typeface="Bangla Sangam MN"/>
                <a:cs typeface="Bangla Sangam MN"/>
              </a:rPr>
              <a:t>therapy</a:t>
            </a:r>
            <a:endParaRPr lang="en-US" dirty="0">
              <a:latin typeface="Bangla Sangam MN"/>
              <a:cs typeface="Bangla Sangam MN"/>
            </a:endParaRPr>
          </a:p>
        </p:txBody>
      </p:sp>
    </p:spTree>
    <p:extLst>
      <p:ext uri="{BB962C8B-B14F-4D97-AF65-F5344CB8AC3E}">
        <p14:creationId xmlns:p14="http://schemas.microsoft.com/office/powerpoint/2010/main" val="2661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LIMITATIONS TO THIS REVIEW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4" y="1820333"/>
            <a:ext cx="4453466" cy="3210179"/>
          </a:xfrm>
          <a:solidFill>
            <a:srgbClr val="DCE6F2"/>
          </a:solidFill>
          <a:ln>
            <a:solidFill>
              <a:srgbClr val="000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Yep, it’s imperfect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r>
              <a:rPr lang="en-US" sz="2400" dirty="0" smtClean="0"/>
              <a:t>Did we get all the data?</a:t>
            </a:r>
          </a:p>
          <a:p>
            <a:r>
              <a:rPr lang="en-US" sz="2400" dirty="0" smtClean="0"/>
              <a:t>Small number of studies (only 7)</a:t>
            </a:r>
          </a:p>
          <a:p>
            <a:pPr lvl="1"/>
            <a:r>
              <a:rPr lang="en-US" dirty="0" smtClean="0"/>
              <a:t>4 from the same research group</a:t>
            </a:r>
          </a:p>
          <a:p>
            <a:r>
              <a:rPr lang="en-US" sz="2400" dirty="0" smtClean="0"/>
              <a:t>Subjectivity of grading the evidence</a:t>
            </a:r>
          </a:p>
          <a:p>
            <a:r>
              <a:rPr lang="en-US" dirty="0" smtClean="0"/>
              <a:t>No data pooling or statistical </a:t>
            </a:r>
            <a:r>
              <a:rPr lang="en-US" dirty="0"/>
              <a:t>analysis </a:t>
            </a:r>
            <a:endParaRPr lang="en-US" dirty="0" smtClean="0"/>
          </a:p>
          <a:p>
            <a:pPr lvl="1"/>
            <a:r>
              <a:rPr lang="en-US" dirty="0" smtClean="0"/>
              <a:t>Heterogeneity of investigations </a:t>
            </a:r>
          </a:p>
          <a:p>
            <a:pPr lvl="1"/>
            <a:r>
              <a:rPr lang="en-US" dirty="0" smtClean="0"/>
              <a:t>small #  of studies per outcome</a:t>
            </a:r>
            <a:endParaRPr lang="en-US" dirty="0"/>
          </a:p>
        </p:txBody>
      </p:sp>
      <p:pic>
        <p:nvPicPr>
          <p:cNvPr id="4" name="Picture 3" descr="Screen Shot 2019-03-16 at 9.39.28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3"/>
          <a:stretch/>
        </p:blipFill>
        <p:spPr>
          <a:xfrm>
            <a:off x="5274733" y="1820333"/>
            <a:ext cx="2540000" cy="2875744"/>
          </a:xfrm>
          <a:prstGeom prst="rect">
            <a:avLst/>
          </a:prstGeom>
          <a:ln w="28575" cmpd="sng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7272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CERTAIN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933" y="1896535"/>
            <a:ext cx="3623734" cy="3234266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72A376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/>
              <a:t>Not OR, but AND</a:t>
            </a:r>
            <a:r>
              <a:rPr lang="mr-IN" sz="2400" dirty="0"/>
              <a:t>…</a:t>
            </a:r>
            <a:r>
              <a:rPr lang="en-US" sz="2400" dirty="0"/>
              <a:t> combining MT with other modalities (e.g., exercise, explain pain)</a:t>
            </a:r>
            <a:r>
              <a:rPr lang="en-US" sz="2400" dirty="0" smtClean="0"/>
              <a:t>?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Dose?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Cost effectiveness?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Long-term effectiveness?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4132" y="1896534"/>
            <a:ext cx="4588933" cy="323426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Is MT effectiveness dependent upon the culprit?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Central and peripheral sensitization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Psychosocial </a:t>
            </a:r>
            <a:r>
              <a:rPr lang="en-US" dirty="0"/>
              <a:t>factors e.g., pain beliefs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Joint space narrowing and osteophyte </a:t>
            </a:r>
            <a:r>
              <a:rPr lang="en-US" dirty="0" smtClean="0"/>
              <a:t>formation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Obesity</a:t>
            </a:r>
            <a:r>
              <a:rPr lang="en-US" dirty="0">
                <a:sym typeface="Wingdings"/>
              </a:rPr>
              <a:t>/overweight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ym typeface="Wingdings"/>
              </a:rPr>
              <a:t>Age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ym typeface="Wingdings"/>
              </a:rPr>
              <a:t>Physical activity or inactivity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ym typeface="Wingdings"/>
              </a:rPr>
              <a:t>Sleep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ym typeface="Wingdings"/>
              </a:rPr>
              <a:t>Genetics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0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1868"/>
            <a:ext cx="5748867" cy="34798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THREE WISHES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Large rigorously performed RCTS including subgroup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Position Stand: MT AND OA, RA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Improved dissemination of research to MT schools and CE providers</a:t>
            </a:r>
          </a:p>
          <a:p>
            <a:endParaRPr lang="en-US" dirty="0"/>
          </a:p>
        </p:txBody>
      </p:sp>
      <p:pic>
        <p:nvPicPr>
          <p:cNvPr id="4" name="Picture 3" descr="Screen Shot 2019-03-20 at 9.13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7" y="2529365"/>
            <a:ext cx="1998132" cy="13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4305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MASSAGE THERAPY FOR PAIN AND FUNCTION IN PATIENTS WITH ARTHRITIS: A SYSTEMATIC REVIEW OF RCTs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4" y="2311401"/>
            <a:ext cx="8373533" cy="3081866"/>
          </a:xfrm>
          <a:noFill/>
          <a:ln>
            <a:noFill/>
          </a:ln>
        </p:spPr>
        <p:txBody>
          <a:bodyPr/>
          <a:lstStyle/>
          <a:p>
            <a:pPr marL="457200" lvl="1" indent="0">
              <a:buNone/>
            </a:pPr>
            <a:r>
              <a:rPr lang="en-US" sz="2800" b="1" dirty="0" smtClean="0"/>
              <a:t>Plan for Today: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Why did we pick this topic?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Our process of gathering and grading evidence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What did we find?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Limitations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Certain uncertainties: Our journey is just beginning!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4066" y="5740400"/>
            <a:ext cx="7552267" cy="523220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angla Sangam MN"/>
                <a:cs typeface="Bangla Sangam MN"/>
              </a:rPr>
              <a:t>Nelson, N.L., </a:t>
            </a:r>
            <a:r>
              <a:rPr lang="en-US" sz="1400" dirty="0" err="1" smtClean="0">
                <a:latin typeface="Bangla Sangam MN"/>
                <a:cs typeface="Bangla Sangam MN"/>
              </a:rPr>
              <a:t>Churilla</a:t>
            </a:r>
            <a:r>
              <a:rPr lang="en-US" sz="1400" dirty="0" smtClean="0">
                <a:latin typeface="Bangla Sangam MN"/>
                <a:cs typeface="Bangla Sangam MN"/>
              </a:rPr>
              <a:t>, J.R. Massage Therapy for Pain and Function in Patients with Arthritis:  A Systematic Review of Randomized Controlled Trials. Am J </a:t>
            </a:r>
            <a:r>
              <a:rPr lang="en-US" sz="1400" dirty="0" err="1" smtClean="0">
                <a:latin typeface="Bangla Sangam MN"/>
                <a:cs typeface="Bangla Sangam MN"/>
              </a:rPr>
              <a:t>Phys</a:t>
            </a:r>
            <a:r>
              <a:rPr lang="en-US" sz="1400" dirty="0" smtClean="0">
                <a:latin typeface="Bangla Sangam MN"/>
                <a:cs typeface="Bangla Sangam MN"/>
              </a:rPr>
              <a:t> Med </a:t>
            </a:r>
            <a:r>
              <a:rPr lang="en-US" sz="1400" dirty="0" err="1" smtClean="0">
                <a:latin typeface="Bangla Sangam MN"/>
                <a:cs typeface="Bangla Sangam MN"/>
              </a:rPr>
              <a:t>Rehabil</a:t>
            </a:r>
            <a:r>
              <a:rPr lang="en-US" sz="1400" dirty="0" smtClean="0">
                <a:latin typeface="Bangla Sangam MN"/>
                <a:cs typeface="Bangla Sangam MN"/>
              </a:rPr>
              <a:t> 2017; 36(5): 665-673</a:t>
            </a:r>
            <a:endParaRPr lang="en-US" sz="1400" dirty="0">
              <a:latin typeface="Bangla Sangam MN"/>
              <a:cs typeface="Bangla Sangam M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THANK YOU!!!</a:t>
            </a:r>
          </a:p>
          <a:p>
            <a:pPr marL="0" indent="0" algn="ctr">
              <a:buNone/>
            </a:pPr>
            <a:r>
              <a:rPr lang="en-US" dirty="0" smtClean="0"/>
              <a:t>I HOPE YOU HAVE SOME QUESTIONS FOR 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9-03-16 at 9.30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33" y="2748916"/>
            <a:ext cx="3433233" cy="2364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23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REFERENCES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44601"/>
            <a:ext cx="8534400" cy="473763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700" dirty="0" smtClean="0"/>
              <a:t>1.  Atkins </a:t>
            </a:r>
            <a:r>
              <a:rPr lang="en-US" sz="1700" dirty="0"/>
              <a:t>DV, </a:t>
            </a:r>
            <a:r>
              <a:rPr lang="en-US" sz="1700" dirty="0" err="1"/>
              <a:t>Eichler</a:t>
            </a:r>
            <a:r>
              <a:rPr lang="en-US" sz="1700" dirty="0"/>
              <a:t> DA. The effects of self-massage on osteoarthritis of the knee: a randomized, controlled trial. </a:t>
            </a:r>
            <a:r>
              <a:rPr lang="en-US" sz="1700" dirty="0" err="1"/>
              <a:t>Int</a:t>
            </a:r>
            <a:r>
              <a:rPr lang="en-US" sz="1700" dirty="0"/>
              <a:t> J </a:t>
            </a:r>
            <a:r>
              <a:rPr lang="en-US" sz="1700" dirty="0" err="1"/>
              <a:t>Ther</a:t>
            </a:r>
            <a:r>
              <a:rPr lang="en-US" sz="1700" dirty="0"/>
              <a:t> Massage Bodywork Res </a:t>
            </a:r>
            <a:r>
              <a:rPr lang="en-US" sz="1700" dirty="0" err="1"/>
              <a:t>Educ</a:t>
            </a:r>
            <a:r>
              <a:rPr lang="en-US" sz="1700" dirty="0"/>
              <a:t> </a:t>
            </a:r>
            <a:r>
              <a:rPr lang="en-US" sz="1700" dirty="0" err="1"/>
              <a:t>Prac</a:t>
            </a:r>
            <a:r>
              <a:rPr lang="en-US" sz="1700" dirty="0"/>
              <a:t>.. 2013; 6(1):4,14 11p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2.  Field </a:t>
            </a:r>
            <a:r>
              <a:rPr lang="en-US" sz="1700" dirty="0"/>
              <a:t>T, Diego M, Gonzalez G, Funk CG. Knee arthritis pain is reduced and range of motion is increased following moderate pressure massage therapy. </a:t>
            </a:r>
            <a:r>
              <a:rPr lang="en-US" sz="1700" i="1" dirty="0"/>
              <a:t>Complementary Therapies in Clinical Practice</a:t>
            </a:r>
            <a:r>
              <a:rPr lang="en-US" sz="1700" dirty="0"/>
              <a:t>. 2015; 21:233-7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3.  Field </a:t>
            </a:r>
            <a:r>
              <a:rPr lang="en-US" sz="1700" dirty="0"/>
              <a:t>T, Diego M, Hernandez-</a:t>
            </a:r>
            <a:r>
              <a:rPr lang="en-US" sz="1700" dirty="0" err="1"/>
              <a:t>Reif</a:t>
            </a:r>
            <a:r>
              <a:rPr lang="en-US" sz="1700" dirty="0"/>
              <a:t> M, Shea J. Hand arthritis pain is reduced by massage therapy. </a:t>
            </a:r>
            <a:r>
              <a:rPr lang="en-US" sz="1700" i="1" dirty="0"/>
              <a:t>Journal of Bodywork and Movement Therapies</a:t>
            </a:r>
            <a:r>
              <a:rPr lang="en-US" sz="1700" dirty="0"/>
              <a:t>. 2007; 11:21-4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4.  Field </a:t>
            </a:r>
            <a:r>
              <a:rPr lang="en-US" sz="1700" dirty="0"/>
              <a:t>T, Hernandez-</a:t>
            </a:r>
            <a:r>
              <a:rPr lang="en-US" sz="1700" dirty="0" err="1"/>
              <a:t>Reif</a:t>
            </a:r>
            <a:r>
              <a:rPr lang="en-US" sz="1700" dirty="0"/>
              <a:t> M, Seligman S, et al. Juvenile rheumatoid arthritis: benefits from massage therapy. </a:t>
            </a:r>
            <a:r>
              <a:rPr lang="en-US" sz="1700" i="1" dirty="0"/>
              <a:t>J </a:t>
            </a:r>
            <a:r>
              <a:rPr lang="en-US" sz="1700" i="1" dirty="0" err="1"/>
              <a:t>Pediatr</a:t>
            </a:r>
            <a:r>
              <a:rPr lang="en-US" sz="1700" i="1" dirty="0"/>
              <a:t> Psychol</a:t>
            </a:r>
            <a:r>
              <a:rPr lang="en-US" sz="1700" dirty="0"/>
              <a:t>. 1997; 22(5):607-17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5.  Field </a:t>
            </a:r>
            <a:r>
              <a:rPr lang="en-US" sz="1700" dirty="0"/>
              <a:t>T, Diego M, Gonzalez G, Funk CG. Neck arthritis pain is reduced and range of motion is increased by massage therapy. </a:t>
            </a:r>
            <a:r>
              <a:rPr lang="en-US" sz="1700" i="1" dirty="0"/>
              <a:t>Complementary Therapies in Clinical Practice</a:t>
            </a:r>
            <a:r>
              <a:rPr lang="en-US" sz="1700" dirty="0"/>
              <a:t>. 2014; 20:219-23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6.  Perlman </a:t>
            </a:r>
            <a:r>
              <a:rPr lang="en-US" sz="1700" dirty="0"/>
              <a:t>AI, Ali A, </a:t>
            </a:r>
            <a:r>
              <a:rPr lang="en-US" sz="1700" dirty="0" err="1"/>
              <a:t>Njike</a:t>
            </a:r>
            <a:r>
              <a:rPr lang="en-US" sz="1700" dirty="0"/>
              <a:t> VY, et al. Massage Therapy for Osteoarthritis of the Knee: A Randomized Dose-Finding Trial. </a:t>
            </a:r>
            <a:r>
              <a:rPr lang="en-US" sz="1700" i="1" dirty="0" err="1"/>
              <a:t>PLoS</a:t>
            </a:r>
            <a:r>
              <a:rPr lang="en-US" sz="1700" i="1" dirty="0"/>
              <a:t> ONE</a:t>
            </a:r>
            <a:r>
              <a:rPr lang="en-US" sz="1700" dirty="0"/>
              <a:t>. 2012; 7(2):1-9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7.  Perlman </a:t>
            </a:r>
            <a:r>
              <a:rPr lang="en-US" sz="1700" dirty="0"/>
              <a:t>AI, Sabina A, Williams A, </a:t>
            </a:r>
            <a:r>
              <a:rPr lang="en-US" sz="1700" dirty="0" err="1"/>
              <a:t>Njike</a:t>
            </a:r>
            <a:r>
              <a:rPr lang="en-US" sz="1700" dirty="0"/>
              <a:t> VY, Katz DL. Massage therapy for osteoarthritis of the knee: A randomized controlled trial. </a:t>
            </a:r>
            <a:r>
              <a:rPr lang="en-US" sz="1700" i="1" dirty="0"/>
              <a:t>Archives of Internal Medicine</a:t>
            </a:r>
            <a:r>
              <a:rPr lang="en-US" sz="1700" dirty="0"/>
              <a:t>. 2006; 166(22):2533-8.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14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AND ARTHRITIS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Our Goal:  Synthesize and appraise the current evidence regarding MT and arthritis symptoms.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0000" y="3429000"/>
            <a:ext cx="965201" cy="558800"/>
          </a:xfrm>
          <a:prstGeom prst="straightConnector1">
            <a:avLst/>
          </a:prstGeom>
          <a:ln w="66675" cmpd="sng">
            <a:tailEnd type="triangle"/>
          </a:ln>
          <a:effectLst>
            <a:glow rad="101600">
              <a:schemeClr val="accent5">
                <a:lumMod val="40000"/>
                <a:lumOff val="60000"/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27" idx="2"/>
          </p:cNvCxnSpPr>
          <p:nvPr/>
        </p:nvCxnSpPr>
        <p:spPr>
          <a:xfrm>
            <a:off x="5359400" y="3429000"/>
            <a:ext cx="801740" cy="645583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  <a:effectLst>
            <a:glow rad="101600">
              <a:schemeClr val="accent3">
                <a:lumMod val="60000"/>
                <a:lumOff val="40000"/>
                <a:alpha val="75000"/>
              </a:schemeClr>
            </a:glow>
            <a:outerShdw blurRad="40000" dist="20000" dir="5400000" rotWithShape="0">
              <a:schemeClr val="accent3">
                <a:lumMod val="60000"/>
                <a:lumOff val="4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79799" y="2836332"/>
            <a:ext cx="187960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angla Sangam MN"/>
                <a:cs typeface="Bangla Sangam MN"/>
              </a:rPr>
              <a:t>Why MT and Arthritis?</a:t>
            </a:r>
            <a:endParaRPr lang="en-US" sz="3200" b="1" dirty="0">
              <a:latin typeface="Bangla Sangam MN"/>
              <a:cs typeface="Bangla Sangam MN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11666" y="3018366"/>
            <a:ext cx="2328333" cy="21928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halkboard"/>
                <a:cs typeface="Chalkboard"/>
              </a:rPr>
              <a:t>Epi</a:t>
            </a:r>
            <a:r>
              <a:rPr lang="en-US" b="1" dirty="0" smtClean="0">
                <a:solidFill>
                  <a:schemeClr val="tx1"/>
                </a:solidFill>
                <a:latin typeface="Chalkboard"/>
                <a:cs typeface="Chalkboard"/>
              </a:rPr>
              <a:t> </a:t>
            </a:r>
            <a:r>
              <a:rPr lang="en-US" b="1" u="sng" dirty="0" smtClean="0">
                <a:solidFill>
                  <a:schemeClr val="tx1"/>
                </a:solidFill>
                <a:latin typeface="Chalkboard"/>
                <a:cs typeface="Chalkboard"/>
              </a:rPr>
              <a:t>Perspective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Chalkboard"/>
                <a:cs typeface="Chalkboard"/>
              </a:rPr>
              <a:t>The statistics are staggering!</a:t>
            </a:r>
            <a:endParaRPr lang="en-US" b="1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6153970" y="3018366"/>
            <a:ext cx="2311399" cy="2112434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Practitioner </a:t>
            </a:r>
            <a:r>
              <a:rPr lang="en-US" b="1" u="sng" dirty="0" smtClean="0">
                <a:solidFill>
                  <a:srgbClr val="000090"/>
                </a:solidFill>
                <a:latin typeface="Chalkboard"/>
                <a:cs typeface="Chalkboard"/>
              </a:rPr>
              <a:t>Perspective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Mercurial relationship with MT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1563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65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COLLECTION AND APPRAISAL PLAN AT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357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SEARCH </a:t>
            </a:r>
          </a:p>
          <a:p>
            <a:pPr marL="400050" lvl="1" indent="0">
              <a:buNone/>
            </a:pPr>
            <a:r>
              <a:rPr lang="en-US" dirty="0" smtClean="0"/>
              <a:t>Google Scholar, MEDLINE, and </a:t>
            </a:r>
            <a:r>
              <a:rPr lang="en-US" dirty="0" err="1" smtClean="0"/>
              <a:t>PEDro</a:t>
            </a:r>
            <a:r>
              <a:rPr lang="en-US" dirty="0" smtClean="0"/>
              <a:t> Databases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APPRAISAL</a:t>
            </a:r>
          </a:p>
          <a:p>
            <a:pPr marL="400050" lvl="1" indent="0">
              <a:buNone/>
            </a:pPr>
            <a:r>
              <a:rPr lang="en-US" dirty="0" smtClean="0"/>
              <a:t>Risk of Bias Assessment:  </a:t>
            </a:r>
            <a:r>
              <a:rPr lang="en-US" dirty="0" err="1" smtClean="0"/>
              <a:t>PEDro</a:t>
            </a:r>
            <a:r>
              <a:rPr lang="en-US" dirty="0" smtClean="0"/>
              <a:t> scale</a:t>
            </a:r>
          </a:p>
          <a:p>
            <a:pPr marL="400050" lvl="1" indent="0">
              <a:buNone/>
            </a:pPr>
            <a:r>
              <a:rPr lang="en-US" dirty="0" smtClean="0"/>
              <a:t>Quality of Evidence: GRADE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INCLUSION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734"/>
            <a:ext cx="8229600" cy="491543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Participants-Studies involving individuals with osteoarthritis or rheumatoid arthritis, with no limitations on participant age, sex, or nationality were included.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Intervention</a:t>
            </a:r>
            <a:r>
              <a:rPr lang="en-US" dirty="0" smtClean="0"/>
              <a:t>-Massage therapy </a:t>
            </a:r>
            <a:r>
              <a:rPr lang="en-US" dirty="0"/>
              <a:t>(MT) was used as the sole </a:t>
            </a:r>
            <a:r>
              <a:rPr lang="en-US" dirty="0" smtClean="0"/>
              <a:t>intervention.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MT </a:t>
            </a:r>
            <a:r>
              <a:rPr lang="en-US" dirty="0"/>
              <a:t>was defined as the intentional and systematic manipulation of the soft tissues of the body to enhance health and </a:t>
            </a:r>
            <a:r>
              <a:rPr lang="en-US" dirty="0" smtClean="0"/>
              <a:t>healing.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Studies </a:t>
            </a:r>
            <a:r>
              <a:rPr lang="en-US" dirty="0"/>
              <a:t>using energy manipulation (e.g., Reiki), or mechanical devices were excluded. 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Control</a:t>
            </a:r>
            <a:r>
              <a:rPr lang="en-US" dirty="0" smtClean="0"/>
              <a:t>-comparison groups involved </a:t>
            </a:r>
            <a:r>
              <a:rPr lang="en-US" dirty="0"/>
              <a:t>either no treatment, or an intervention not involving a form of massage </a:t>
            </a:r>
            <a:r>
              <a:rPr lang="en-US" dirty="0" smtClean="0"/>
              <a:t>therapy.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Outcomes- Studies were included if the main outcomes of interest included pain and physical function </a:t>
            </a:r>
            <a:r>
              <a:rPr lang="en-US" dirty="0" smtClean="0"/>
              <a:t>outcomes (e.g., ROM).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Study Design- </a:t>
            </a:r>
            <a:r>
              <a:rPr lang="en-US" dirty="0" smtClean="0"/>
              <a:t>RCTs </a:t>
            </a:r>
            <a:r>
              <a:rPr lang="en-US" dirty="0"/>
              <a:t>reported in </a:t>
            </a:r>
            <a:r>
              <a:rPr lang="en-US" dirty="0" smtClean="0"/>
              <a:t>English.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RISK OF BIAS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533" y="1417638"/>
            <a:ext cx="7035800" cy="3933294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err="1" smtClean="0"/>
              <a:t>PEDro</a:t>
            </a:r>
            <a:r>
              <a:rPr lang="en-US" sz="2000" u="sng" dirty="0" smtClean="0"/>
              <a:t> Scale (0-10)</a:t>
            </a:r>
          </a:p>
          <a:p>
            <a:pPr marL="0" indent="0">
              <a:buNone/>
            </a:pPr>
            <a:r>
              <a:rPr lang="en-US" sz="2000" dirty="0" smtClean="0"/>
              <a:t>2 Trials</a:t>
            </a:r>
            <a:r>
              <a:rPr lang="en-US" sz="2000" baseline="30000" dirty="0" smtClean="0"/>
              <a:t>6,7</a:t>
            </a:r>
            <a:r>
              <a:rPr lang="en-US" sz="2000" dirty="0" smtClean="0"/>
              <a:t>  	HIGH QUALITY (≥ 6)</a:t>
            </a:r>
          </a:p>
          <a:p>
            <a:pPr marL="0" indent="0">
              <a:buNone/>
            </a:pPr>
            <a:r>
              <a:rPr lang="en-US" sz="2000" dirty="0" smtClean="0"/>
              <a:t>5 Trials</a:t>
            </a:r>
            <a:r>
              <a:rPr lang="en-US" sz="2000" baseline="30000" dirty="0" smtClean="0"/>
              <a:t>1-5</a:t>
            </a:r>
            <a:r>
              <a:rPr lang="en-US" sz="2000" dirty="0" smtClean="0"/>
              <a:t>  	LOW QUALITY (&lt;6)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u="sng" dirty="0" smtClean="0"/>
              <a:t>OBSTACLES IN MT RESEARCH</a:t>
            </a:r>
          </a:p>
          <a:p>
            <a:pPr marL="0" indent="0">
              <a:buNone/>
            </a:pPr>
            <a:r>
              <a:rPr lang="en-US" sz="2000" dirty="0" smtClean="0"/>
              <a:t>Blinding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Concealed allocation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Blinding of therapists, subjects, and assessors</a:t>
            </a:r>
          </a:p>
          <a:p>
            <a:pPr marL="0" indent="0">
              <a:buNone/>
            </a:pPr>
            <a:r>
              <a:rPr lang="en-US" sz="2000" dirty="0"/>
              <a:t>F</a:t>
            </a:r>
            <a:r>
              <a:rPr lang="en-US" sz="2000" dirty="0" smtClean="0"/>
              <a:t>ollow-up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215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OUR COMPARISONS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537382"/>
              </p:ext>
            </p:extLst>
          </p:nvPr>
        </p:nvGraphicFramePr>
        <p:xfrm>
          <a:off x="457200" y="2216575"/>
          <a:ext cx="7831666" cy="2834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8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3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MT VS. NON-ACTIVE CONTROL GP: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SIX TRIALS</a:t>
                      </a:r>
                      <a:r>
                        <a:rPr lang="en-US" sz="1400" b="0" i="0" baseline="30000" dirty="0" smtClean="0">
                          <a:latin typeface="Bangla Sangam MN"/>
                          <a:cs typeface="Bangla Sangam MN"/>
                        </a:rPr>
                        <a:t>1-3,5-7 </a:t>
                      </a: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(332 PARTICIPANTS)</a:t>
                      </a:r>
                    </a:p>
                    <a:p>
                      <a:pPr algn="ctr"/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MT VS. ACTIVE CONTROL GP:</a:t>
                      </a:r>
                    </a:p>
                    <a:p>
                      <a:pPr algn="ctr"/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ONE TRIAL</a:t>
                      </a:r>
                      <a:r>
                        <a:rPr lang="en-US" b="0" i="0" baseline="30000" dirty="0" smtClean="0">
                          <a:latin typeface="Bangla Sangam MN"/>
                          <a:cs typeface="Bangla Sangam MN"/>
                        </a:rPr>
                        <a:t>4</a:t>
                      </a:r>
                      <a:r>
                        <a:rPr lang="en-US" b="0" i="0" baseline="0" dirty="0" smtClean="0">
                          <a:latin typeface="Bangla Sangam MN"/>
                          <a:cs typeface="Bangla Sangam MN"/>
                        </a:rPr>
                        <a:t> (20 PARTICIPANTS)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Wait list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Anything that participants received/perceived as attention.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Usual</a:t>
                      </a:r>
                      <a:r>
                        <a:rPr lang="en-US" b="0" i="0" baseline="0" dirty="0" smtClean="0">
                          <a:latin typeface="Bangla Sangam MN"/>
                          <a:cs typeface="Bangla Sangam MN"/>
                        </a:rPr>
                        <a:t> care (e.g., cold packs, medications)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No treatment</a:t>
                      </a:r>
                    </a:p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1519238"/>
            <a:ext cx="650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ngla Sangam MN"/>
                <a:cs typeface="Bangla Sangam MN"/>
              </a:rPr>
              <a:t>We divided the studies based upon control group</a:t>
            </a:r>
            <a:endParaRPr lang="en-US" sz="2400" dirty="0">
              <a:latin typeface="Bangla Sangam MN"/>
              <a:cs typeface="Bangla Sangam MN"/>
            </a:endParaRPr>
          </a:p>
        </p:txBody>
      </p:sp>
    </p:spTree>
    <p:extLst>
      <p:ext uri="{BB962C8B-B14F-4D97-AF65-F5344CB8AC3E}">
        <p14:creationId xmlns:p14="http://schemas.microsoft.com/office/powerpoint/2010/main" val="23071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OF INTEREST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85933"/>
              </p:ext>
            </p:extLst>
          </p:nvPr>
        </p:nvGraphicFramePr>
        <p:xfrm>
          <a:off x="643467" y="2059094"/>
          <a:ext cx="7831666" cy="329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5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3655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Bangla Sangam MN"/>
                          <a:cs typeface="Bangla Sangam MN"/>
                        </a:rPr>
                        <a:t>MT VS NON</a:t>
                      </a:r>
                      <a:r>
                        <a:rPr lang="en-US" b="1" i="0" baseline="0" dirty="0" smtClean="0">
                          <a:latin typeface="Bangla Sangam MN"/>
                          <a:cs typeface="Bangla Sangam MN"/>
                        </a:rPr>
                        <a:t> ACTIVE CONTROL</a:t>
                      </a:r>
                    </a:p>
                    <a:p>
                      <a:pPr algn="ctr"/>
                      <a:endParaRPr lang="en-US" b="1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latin typeface="Bangla Sangam MN"/>
                          <a:cs typeface="Bangla Sangam MN"/>
                        </a:rPr>
                        <a:t>MT VS ACTIVE CONTROL</a:t>
                      </a:r>
                      <a:endParaRPr lang="en-US" b="1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655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PAIN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VAS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WOMAC Subscale</a:t>
                      </a:r>
                    </a:p>
                    <a:p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PAIN AND MORNING STIFFNESS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VAS</a:t>
                      </a:r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8100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FUNCTIONAL OUTCOMES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GRIP STRENGTH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WALKING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b="0" i="0" dirty="0" smtClean="0">
                          <a:latin typeface="Bangla Sangam MN"/>
                          <a:cs typeface="Bangla Sangam MN"/>
                        </a:rPr>
                        <a:t>ROM</a:t>
                      </a:r>
                    </a:p>
                    <a:p>
                      <a:endParaRPr lang="en-US" b="0" i="0" dirty="0" smtClean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3466" y="1417638"/>
            <a:ext cx="756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ngla Sangam MN"/>
                <a:cs typeface="Bangla Sangam MN"/>
              </a:rPr>
              <a:t>Among the groups, we looked at individual outcomes</a:t>
            </a:r>
            <a:endParaRPr lang="en-US" sz="2400" dirty="0">
              <a:latin typeface="Bangla Sangam MN"/>
              <a:cs typeface="Bangla Sangam MN"/>
            </a:endParaRPr>
          </a:p>
        </p:txBody>
      </p:sp>
    </p:spTree>
    <p:extLst>
      <p:ext uri="{BB962C8B-B14F-4D97-AF65-F5344CB8AC3E}">
        <p14:creationId xmlns:p14="http://schemas.microsoft.com/office/powerpoint/2010/main" val="410625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THE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6" y="1336677"/>
            <a:ext cx="8449733" cy="5004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For each outcome, we graded the evidence using a modified GRADE approach.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RCTs considered high quality evidence, until</a:t>
            </a:r>
            <a:r>
              <a:rPr lang="mr-IN" sz="2400" dirty="0" smtClean="0"/>
              <a:t>…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648247"/>
              </p:ext>
            </p:extLst>
          </p:nvPr>
        </p:nvGraphicFramePr>
        <p:xfrm>
          <a:off x="237066" y="2195408"/>
          <a:ext cx="8576733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1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41">
                <a:tc>
                  <a:txBody>
                    <a:bodyPr/>
                    <a:lstStyle/>
                    <a:p>
                      <a:endParaRPr lang="en-US" sz="1800" dirty="0" smtClean="0">
                        <a:latin typeface="Bangla Sangam MN"/>
                        <a:cs typeface="Bangla Sangam MN"/>
                      </a:endParaRPr>
                    </a:p>
                    <a:p>
                      <a:r>
                        <a:rPr lang="en-US" sz="1800" dirty="0" smtClean="0">
                          <a:latin typeface="Bangla Sangam MN"/>
                          <a:cs typeface="Bangla Sangam MN"/>
                        </a:rPr>
                        <a:t>GRADE</a:t>
                      </a:r>
                    </a:p>
                    <a:p>
                      <a:endParaRPr lang="en-US" sz="18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600" dirty="0" smtClean="0">
                        <a:latin typeface="Bangla Sangam MN"/>
                        <a:cs typeface="Bangla Sangam MN"/>
                      </a:endParaRPr>
                    </a:p>
                    <a:p>
                      <a:r>
                        <a:rPr lang="en-US" sz="1800" dirty="0" smtClean="0">
                          <a:latin typeface="Bangla Sangam MN"/>
                          <a:cs typeface="Bangla Sangam MN"/>
                        </a:rPr>
                        <a:t>OUR</a:t>
                      </a:r>
                      <a:r>
                        <a:rPr lang="en-US" sz="1800" baseline="0" dirty="0" smtClean="0">
                          <a:latin typeface="Bangla Sangam MN"/>
                          <a:cs typeface="Bangla Sangam MN"/>
                        </a:rPr>
                        <a:t> INTERPETATION:  </a:t>
                      </a:r>
                    </a:p>
                    <a:p>
                      <a:r>
                        <a:rPr lang="en-US" sz="1800" baseline="0" dirty="0" smtClean="0">
                          <a:latin typeface="Bangla Sangam MN"/>
                          <a:cs typeface="Bangla Sangam MN"/>
                        </a:rPr>
                        <a:t>“ACCORDING TO THE EVIDENCE, </a:t>
                      </a:r>
                      <a:r>
                        <a:rPr lang="en-US" sz="1800" baseline="0" dirty="0" smtClean="0">
                          <a:latin typeface="+mj-lt"/>
                          <a:cs typeface="Bangla Sangam MN"/>
                        </a:rPr>
                        <a:t>________________________.”</a:t>
                      </a:r>
                    </a:p>
                    <a:p>
                      <a:endParaRPr lang="en-US" sz="1600" dirty="0">
                        <a:latin typeface="+mj-lt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704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Bangla Sangam MN"/>
                          <a:cs typeface="Bangla Sangam MN"/>
                        </a:rPr>
                        <a:t>HIGH</a:t>
                      </a:r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latin typeface="Bangla Sangam MN"/>
                          <a:cs typeface="Bangla Sangam MN"/>
                        </a:rPr>
                        <a:t>WE ARE VERY CONFIDENT MT WAS RESPONSIBLE FOR THE EFFECT</a:t>
                      </a:r>
                      <a:endParaRPr lang="en-US" sz="1600" dirty="0" smtClean="0">
                        <a:latin typeface="Bangla Sangam MN"/>
                        <a:cs typeface="Bangla Sangam MN"/>
                      </a:endParaRPr>
                    </a:p>
                    <a:p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latin typeface="Bangla Sangam MN"/>
                          <a:cs typeface="Bangla Sangam MN"/>
                        </a:rPr>
                        <a:t>MODERATE </a:t>
                      </a:r>
                    </a:p>
                    <a:p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Bangla Sangam MN"/>
                          <a:cs typeface="Bangla Sangam MN"/>
                        </a:rPr>
                        <a:t>THE EFFECT WAS THE PROBABLY THE RESULT OF MT</a:t>
                      </a:r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04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latin typeface="Bangla Sangam MN"/>
                          <a:cs typeface="Bangla Sangam MN"/>
                        </a:rPr>
                        <a:t>LOW </a:t>
                      </a:r>
                    </a:p>
                    <a:p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Bangla Sangam MN"/>
                          <a:cs typeface="Bangla Sangam MN"/>
                        </a:rPr>
                        <a:t>OUR</a:t>
                      </a:r>
                      <a:r>
                        <a:rPr lang="en-US" sz="1600" baseline="0" dirty="0" smtClean="0">
                          <a:latin typeface="Bangla Sangam MN"/>
                          <a:cs typeface="Bangla Sangam MN"/>
                        </a:rPr>
                        <a:t> CONFIDENCE IS LIMITED.  </a:t>
                      </a:r>
                      <a:r>
                        <a:rPr lang="en-US" sz="1600" dirty="0" smtClean="0">
                          <a:latin typeface="Bangla Sangam MN"/>
                          <a:cs typeface="Bangla Sangam MN"/>
                        </a:rPr>
                        <a:t>MAYBE??</a:t>
                      </a:r>
                      <a:r>
                        <a:rPr lang="en-US" sz="1600" baseline="0" dirty="0" smtClean="0">
                          <a:latin typeface="Bangla Sangam MN"/>
                          <a:cs typeface="Bangla Sangam MN"/>
                        </a:rPr>
                        <a:t>  MAYBE NOT??</a:t>
                      </a:r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4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latin typeface="Bangla Sangam MN"/>
                          <a:cs typeface="Bangla Sangam MN"/>
                        </a:rPr>
                        <a:t>VERY LOW</a:t>
                      </a:r>
                    </a:p>
                    <a:p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Bangla Sangam MN"/>
                          <a:cs typeface="Bangla Sangam MN"/>
                        </a:rPr>
                        <a:t>WE</a:t>
                      </a:r>
                      <a:r>
                        <a:rPr lang="en-US" sz="1600" baseline="0" dirty="0" smtClean="0">
                          <a:latin typeface="Bangla Sangam MN"/>
                          <a:cs typeface="Bangla Sangam MN"/>
                        </a:rPr>
                        <a:t> ARE NOT VERY CONFIDENT</a:t>
                      </a:r>
                      <a:r>
                        <a:rPr lang="en-US" sz="1600" dirty="0" smtClean="0">
                          <a:latin typeface="Bangla Sangam MN"/>
                          <a:cs typeface="Bangla Sangam MN"/>
                        </a:rPr>
                        <a:t>, THE EVIDENCE IS NOT THERE</a:t>
                      </a:r>
                      <a:endParaRPr lang="en-US" sz="1600" dirty="0">
                        <a:latin typeface="Bangla Sangam MN"/>
                        <a:cs typeface="Bangla Sangam M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6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15952</TotalTime>
  <Words>1175</Words>
  <Application>Microsoft Office PowerPoint</Application>
  <PresentationFormat>On-screen Show (4:3)</PresentationFormat>
  <Paragraphs>231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Bangla Sangam MN</vt:lpstr>
      <vt:lpstr>Calibri</vt:lpstr>
      <vt:lpstr>Chalkboard</vt:lpstr>
      <vt:lpstr>Palatino Linotype</vt:lpstr>
      <vt:lpstr>Wingdings</vt:lpstr>
      <vt:lpstr>Office Theme</vt:lpstr>
      <vt:lpstr>PowerPoint Presentation</vt:lpstr>
      <vt:lpstr>MASSAGE THERAPY FOR PAIN AND FUNCTION IN PATIENTS WITH ARTHRITIS: A SYSTEMATIC REVIEW OF RCTs</vt:lpstr>
      <vt:lpstr>MT AND ARTHRITIS</vt:lpstr>
      <vt:lpstr>COLLECTION AND APPRAISAL PLAN AT A GLANCE</vt:lpstr>
      <vt:lpstr>INCLUSION CRITERIA</vt:lpstr>
      <vt:lpstr>RISK OF BIAS</vt:lpstr>
      <vt:lpstr>OUR COMPARISONS</vt:lpstr>
      <vt:lpstr>OUTCOMES OF INTEREST </vt:lpstr>
      <vt:lpstr>GRADING THE EVIDENCE</vt:lpstr>
      <vt:lpstr>DOWNGRADING</vt:lpstr>
      <vt:lpstr>MT VS. NON-ACTIVE CONTROL  </vt:lpstr>
      <vt:lpstr>MT VS. NON-ACTIVE CONTROL  </vt:lpstr>
      <vt:lpstr>MT VS. NON-ACTIVE CONTROL  </vt:lpstr>
      <vt:lpstr>MT VS. NON-ACTIVE CONTROL  </vt:lpstr>
      <vt:lpstr>MT VS. NON-ACTIVE CONTROL  </vt:lpstr>
      <vt:lpstr>MT VS ACTIVE CONTROL </vt:lpstr>
      <vt:lpstr>LIMITATIONS TO THIS REVIEW</vt:lpstr>
      <vt:lpstr>CERTAIN UNCERTAINTIES</vt:lpstr>
      <vt:lpstr>WRAP UP</vt:lpstr>
      <vt:lpstr>PowerPoint Presentation</vt:lpstr>
      <vt:lpstr>REFERENCES</vt:lpstr>
    </vt:vector>
  </TitlesOfParts>
  <Company>raven + crow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Allister McVittes</dc:creator>
  <cp:lastModifiedBy>Julie Cwik</cp:lastModifiedBy>
  <cp:revision>106</cp:revision>
  <dcterms:created xsi:type="dcterms:W3CDTF">2019-03-07T19:00:49Z</dcterms:created>
  <dcterms:modified xsi:type="dcterms:W3CDTF">2019-04-23T14:43:20Z</dcterms:modified>
</cp:coreProperties>
</file>