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FF0BC-CE38-46C4-A6F7-7A15D56F94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7CD904-AB93-4035-A759-99C8EA5BA7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37CCA-909F-4CFE-9B47-3D26DB770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4EC5F-4C2A-4FD8-9858-9B592BC25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66AE9-E5D2-4C5F-A938-C5F0454C4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7A9EE-C0B4-4F18-BB21-DBDDDCC23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B66666-9A4C-4B26-B879-98ED18932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12908-DAE9-4879-B74A-5B65AD923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E5210-07D4-45D4-98D9-52CC7C138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8EA84-9EBA-41AF-B61D-2845EEEA8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556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C6F441-F047-45C1-A8DE-4DA5980F24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C8D05F-86E9-4A97-9B98-9479EDBA5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DB444-1975-4ADE-91FE-490D78C79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0B8AD-4025-4842-B510-F15565FDF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CEFC9-83A6-47D4-85B5-82EB2E752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80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4660B-409B-4BA9-BC6D-75B0400D2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35DCE-F8D7-4A60-936A-5BD8921B8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8BE6D-E87A-44C3-907C-942A1BAB5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42916-1B7C-4DAA-AE8A-D592AADDC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FFF29-7FC7-40D2-9EBD-B9830C058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32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01998-E7A1-45B5-8853-6A1781CD9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BEFE7F-DBD1-4D55-9BC1-1731AEC5F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5A08E-DC2B-4AD4-82AC-8B45C1A7A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6D94A-E484-43AC-AEC9-4BA7BD97A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952B8-717A-4E72-B6ED-5790D0F0B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40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176AF-FAC8-4842-AFB8-AD96AD0FD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212F9-1B77-4C98-BF28-EC35A87905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BD2185-D472-4E63-9F77-5F160330B7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DCB3A5-681E-47E7-8AD5-3036B41D8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B42654-1BA3-4F86-B91A-220A6B20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FDFE77-4AAB-4054-8C8E-BA7B75C11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484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3EDA1-6CCB-4151-89C4-7354888BA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C2542B-90D2-4B89-ACEE-0AC74E508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0B08A-083B-4B4E-9CBC-C0EFF22B8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C80261-D5B6-4A29-9A5A-8D9AEAEE81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6B7C28-B7DC-484D-8647-9EB3055F5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E2A4C3-596D-4FF3-AEFB-C040695B3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64755F-53A8-45AD-92BD-31938D2DE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78ED1A-EA19-4979-A1D4-B3866634D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29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9603C-934E-4F56-B5F7-488777D57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846033-D1CC-4880-91B8-6A4850056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E263F3-592C-418D-8E69-9211ADBF4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CABE2E-190E-4095-A9C1-5A275AE61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66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8C2A82-CDF3-4188-AC91-5D6B242F9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4D217E-4A5B-4250-86E0-2A0F2668F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0CCF1A-058E-41E8-96AF-98488B70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318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67B63-BB3F-42A4-8516-61043D2DD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05E7A-8652-4DC8-B4D5-903572A34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0A468D-5F36-4C16-9B9B-117B226247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304B1A-129C-48C6-8675-990E7204B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58B27F-0DE8-40EC-A6BB-271E75B47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6DCEDA-8B22-4B82-B899-002DAB9CD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484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06028-D90A-4FBF-AF63-D1112C033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5A3079-1D08-4F08-AC69-5093AAF95A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B1F4E0-E71A-4930-A171-46FFC7395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B6845-B057-4181-AFD0-CA9D2C90F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1C8029-B1EE-48D8-BCC1-B88DEB51B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EF71D9-5BF3-4BE0-A879-BBECCEA6E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81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14FD76-2E66-4A36-9F98-CF8264FA8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BF62FC-782C-449C-B46E-D7951B5E4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EC707-7867-4CE6-9785-814BFC2615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0C632-3687-4113-8F99-D5A961CE36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8B5F1-E64C-4190-80DB-623DD7036E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613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lumenlearning.com/wmopen-biology2/chapter/introduction-to-structure-and-function-of-blood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F7684-238F-4385-A095-3BE6C4F0D7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290" y="1828799"/>
            <a:ext cx="8555421" cy="179677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b="1" dirty="0" smtClean="0">
                <a:latin typeface="+mn-lt"/>
              </a:rPr>
              <a:t>Overview of the Cardiovascular System</a:t>
            </a:r>
            <a:endParaRPr lang="en-US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D54C18-4871-4DC9-81C7-4EE2F9D58E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80107"/>
            <a:ext cx="9543393" cy="1012003"/>
          </a:xfrm>
        </p:spPr>
        <p:txBody>
          <a:bodyPr/>
          <a:lstStyle/>
          <a:p>
            <a:r>
              <a:rPr lang="en-US" dirty="0"/>
              <a:t>Anatomy Supplement to </a:t>
            </a:r>
            <a:r>
              <a:rPr lang="en-US" dirty="0" smtClean="0"/>
              <a:t>the MTF </a:t>
            </a:r>
            <a:r>
              <a:rPr lang="en-US" i="1" dirty="0"/>
              <a:t>Research </a:t>
            </a:r>
            <a:r>
              <a:rPr lang="en-US" i="1" dirty="0" smtClean="0"/>
              <a:t>Perch </a:t>
            </a:r>
            <a:r>
              <a:rPr lang="en-US" dirty="0" smtClean="0"/>
              <a:t>podcast episode, </a:t>
            </a:r>
            <a:r>
              <a:rPr lang="en-US" i="1" dirty="0"/>
              <a:t>Massage Therapy Restores Peripheral Vascular Function Following </a:t>
            </a:r>
            <a:r>
              <a:rPr lang="en-US" i="1" dirty="0" smtClean="0"/>
              <a:t>Exertion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81159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228FF-843A-4437-8C67-393D8D8E8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+mn-lt"/>
              </a:rPr>
              <a:t>Objectives: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3C0F7-F399-4B21-AA11-250E36E28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90237"/>
          </a:xfrm>
        </p:spPr>
        <p:txBody>
          <a:bodyPr>
            <a:normAutofit/>
          </a:bodyPr>
          <a:lstStyle/>
          <a:p>
            <a:r>
              <a:rPr lang="en-US" sz="2400" dirty="0"/>
              <a:t>Identify the functions of the cardiovascular system</a:t>
            </a:r>
          </a:p>
          <a:p>
            <a:r>
              <a:rPr lang="en-US" sz="2400" dirty="0"/>
              <a:t>Describe the layers of blood vessels </a:t>
            </a:r>
          </a:p>
          <a:p>
            <a:r>
              <a:rPr lang="en-US" sz="2400" dirty="0"/>
              <a:t>Identify arteries of the body</a:t>
            </a:r>
          </a:p>
        </p:txBody>
      </p:sp>
    </p:spTree>
    <p:extLst>
      <p:ext uri="{BB962C8B-B14F-4D97-AF65-F5344CB8AC3E}">
        <p14:creationId xmlns:p14="http://schemas.microsoft.com/office/powerpoint/2010/main" val="4243506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62F57-A098-40CF-A3D0-07B94D2D7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93" y="764519"/>
            <a:ext cx="6046538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Major </a:t>
            </a:r>
            <a:r>
              <a:rPr lang="en-US" sz="4000" b="1" dirty="0" smtClean="0">
                <a:latin typeface="+mn-lt"/>
              </a:rPr>
              <a:t>Functions </a:t>
            </a:r>
            <a:r>
              <a:rPr lang="en-US" sz="4000" b="1" dirty="0">
                <a:latin typeface="+mn-lt"/>
              </a:rPr>
              <a:t>of </a:t>
            </a:r>
            <a:r>
              <a:rPr lang="en-US" sz="4000" b="1" dirty="0" smtClean="0">
                <a:latin typeface="+mn-lt"/>
              </a:rPr>
              <a:t>the</a:t>
            </a:r>
            <a:br>
              <a:rPr lang="en-US" sz="4000" b="1" dirty="0" smtClean="0">
                <a:latin typeface="+mn-lt"/>
              </a:rPr>
            </a:br>
            <a:r>
              <a:rPr lang="en-US" sz="4000" b="1" dirty="0" smtClean="0">
                <a:latin typeface="+mn-lt"/>
              </a:rPr>
              <a:t>C</a:t>
            </a:r>
            <a:r>
              <a:rPr lang="en-US" sz="4000" b="1" dirty="0" smtClean="0">
                <a:latin typeface="+mn-lt"/>
              </a:rPr>
              <a:t>ardiovascular </a:t>
            </a:r>
            <a:r>
              <a:rPr lang="en-US" sz="4000" b="1" dirty="0" smtClean="0">
                <a:latin typeface="+mn-lt"/>
              </a:rPr>
              <a:t>S</a:t>
            </a:r>
            <a:r>
              <a:rPr lang="en-US" sz="4000" b="1" dirty="0" smtClean="0">
                <a:latin typeface="+mn-lt"/>
              </a:rPr>
              <a:t>ystem: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20748-638D-44FD-A981-1E468C343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1533"/>
            <a:ext cx="5699234" cy="3797409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Transport gases and nutrients through the body via a system of blood vessels and via red blood cells (erythrocytes)</a:t>
            </a:r>
          </a:p>
          <a:p>
            <a:endParaRPr lang="en-US" sz="2400" dirty="0"/>
          </a:p>
          <a:p>
            <a:r>
              <a:rPr lang="en-US" sz="2400" dirty="0"/>
              <a:t>Help combat pathogens via immunity through various white blood cells (leukocytes)</a:t>
            </a:r>
          </a:p>
          <a:p>
            <a:endParaRPr lang="en-US" sz="2400" dirty="0"/>
          </a:p>
          <a:p>
            <a:r>
              <a:rPr lang="en-US" sz="2400" dirty="0"/>
              <a:t>Combat hemorrhage via platelets (thrombocytes) and coagulation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70B042-1338-4468-B175-D6FA95B93A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6884738" y="2481533"/>
            <a:ext cx="4775319" cy="248559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7F637B-990E-4153-87CB-AA9B6CE51A7F}"/>
              </a:ext>
            </a:extLst>
          </p:cNvPr>
          <p:cNvSpPr txBox="1"/>
          <p:nvPr/>
        </p:nvSpPr>
        <p:spPr>
          <a:xfrm>
            <a:off x="7936937" y="4503577"/>
            <a:ext cx="62423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s://courses.lumenlearning.com/wmopen-biology2/chapter/introduction-to-structure-and-function-of-blood/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/3.0/"/>
              </a:rPr>
              <a:t>CC BY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8068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93608-9C35-42B2-9CB3-369816709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Basic Layers of Blood </a:t>
            </a:r>
            <a:r>
              <a:rPr lang="en-US" sz="4000" b="1" dirty="0" smtClean="0">
                <a:latin typeface="+mn-lt"/>
              </a:rPr>
              <a:t>Vessels:</a:t>
            </a:r>
            <a:endParaRPr lang="en-US" sz="4000" b="1" dirty="0">
              <a:latin typeface="+mn-lt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4FFB836-AD97-4184-99F2-B1BE3D9CF7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5324" y="1309803"/>
            <a:ext cx="5261352" cy="493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223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17545-C62B-4401-81AB-374CD68E3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Blood </a:t>
            </a:r>
            <a:r>
              <a:rPr lang="en-US" sz="4000" b="1" dirty="0" smtClean="0">
                <a:latin typeface="+mn-lt"/>
              </a:rPr>
              <a:t>Vessels: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A8AD5-FDD7-4F56-A8EE-22A72E097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Arteries </a:t>
            </a:r>
          </a:p>
          <a:p>
            <a:pPr lvl="1"/>
            <a:r>
              <a:rPr lang="en-US" dirty="0"/>
              <a:t>Vessels that transport blood from the heart to the capillaries</a:t>
            </a:r>
          </a:p>
          <a:p>
            <a:pPr lvl="1"/>
            <a:r>
              <a:rPr lang="en-US" dirty="0"/>
              <a:t>Arterioles are smaller branches of arteries</a:t>
            </a:r>
          </a:p>
          <a:p>
            <a:pPr lvl="1"/>
            <a:r>
              <a:rPr lang="en-US" dirty="0"/>
              <a:t>Typically have the thickest walls of the types of vessels due to higher pressure</a:t>
            </a:r>
          </a:p>
          <a:p>
            <a:r>
              <a:rPr lang="en-US" b="1" dirty="0"/>
              <a:t>Capillary beds</a:t>
            </a:r>
          </a:p>
          <a:p>
            <a:pPr lvl="1"/>
            <a:r>
              <a:rPr lang="en-US" dirty="0"/>
              <a:t>Typically have thinnest walls to aid in transfer of nutrients</a:t>
            </a:r>
          </a:p>
          <a:p>
            <a:pPr lvl="1"/>
            <a:r>
              <a:rPr lang="en-US" dirty="0"/>
              <a:t>Site of internal respiration in tissues</a:t>
            </a:r>
          </a:p>
          <a:p>
            <a:r>
              <a:rPr lang="en-US" b="1" dirty="0"/>
              <a:t>Veins</a:t>
            </a:r>
          </a:p>
          <a:p>
            <a:pPr lvl="1"/>
            <a:r>
              <a:rPr lang="en-US" dirty="0"/>
              <a:t>Vessels that transport blood from the capillaries back to the heart</a:t>
            </a:r>
          </a:p>
          <a:p>
            <a:pPr lvl="1"/>
            <a:r>
              <a:rPr lang="en-US" dirty="0"/>
              <a:t>Equipped with one-way valves to prohibit back flow</a:t>
            </a:r>
          </a:p>
        </p:txBody>
      </p:sp>
    </p:spTree>
    <p:extLst>
      <p:ext uri="{BB962C8B-B14F-4D97-AF65-F5344CB8AC3E}">
        <p14:creationId xmlns:p14="http://schemas.microsoft.com/office/powerpoint/2010/main" val="2658307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6BC97-1FDF-4A8A-BAAE-1CC2F20B9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Cardiovascular </a:t>
            </a:r>
            <a:r>
              <a:rPr lang="en-US" sz="4000" b="1" dirty="0" smtClean="0">
                <a:latin typeface="+mn-lt"/>
              </a:rPr>
              <a:t>Circuits: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F26C3-BEF4-4649-AFA7-D4F06B218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Systemic Circuit </a:t>
            </a:r>
          </a:p>
          <a:p>
            <a:pPr lvl="1"/>
            <a:r>
              <a:rPr lang="en-US" dirty="0"/>
              <a:t>transports blood from the heart to the tissues throughout the body</a:t>
            </a:r>
          </a:p>
          <a:p>
            <a:pPr lvl="1"/>
            <a:endParaRPr lang="en-US" dirty="0"/>
          </a:p>
          <a:p>
            <a:r>
              <a:rPr lang="en-US" b="1" dirty="0"/>
              <a:t>Pulmonary Circuit</a:t>
            </a:r>
          </a:p>
          <a:p>
            <a:pPr lvl="1"/>
            <a:r>
              <a:rPr lang="en-US" dirty="0"/>
              <a:t>Transports blood from the heart through the lungs to aid in external respiration and gas exchange with the external environment</a:t>
            </a:r>
          </a:p>
          <a:p>
            <a:pPr lvl="1"/>
            <a:endParaRPr lang="en-US" dirty="0"/>
          </a:p>
          <a:p>
            <a:r>
              <a:rPr lang="en-US" b="1" dirty="0"/>
              <a:t>Coronary Circuit</a:t>
            </a:r>
          </a:p>
          <a:p>
            <a:pPr lvl="1"/>
            <a:r>
              <a:rPr lang="en-US" dirty="0"/>
              <a:t>Transports blood through the tissues of the heart such as the myocardium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23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C6577-326C-4DB9-A921-958788FD5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85912"/>
            <a:ext cx="10515600" cy="3196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/>
              <a:t>Image Copyright</a:t>
            </a:r>
            <a:r>
              <a:rPr lang="en-US" sz="1600" dirty="0"/>
              <a:t> </a:t>
            </a:r>
            <a:r>
              <a:rPr lang="en-US" sz="1600" b="1" dirty="0"/>
              <a:t>2019</a:t>
            </a:r>
            <a:r>
              <a:rPr lang="en-US" sz="1600" dirty="0"/>
              <a:t> </a:t>
            </a:r>
            <a:r>
              <a:rPr lang="en-US" sz="1600" b="1" dirty="0"/>
              <a:t>Books of </a:t>
            </a:r>
            <a:r>
              <a:rPr lang="en-US" sz="1600" b="1" dirty="0" smtClean="0"/>
              <a:t>Discovery</a:t>
            </a:r>
            <a:endParaRPr lang="en-US" sz="1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55C2F5-0E62-4F37-A3DC-4315F68F67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3589" b="-1"/>
          <a:stretch/>
        </p:blipFill>
        <p:spPr>
          <a:xfrm>
            <a:off x="2911311" y="252241"/>
            <a:ext cx="6369379" cy="61737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909F1C1-B716-4F21-9352-75F261D0B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4703"/>
            <a:ext cx="2535621" cy="1177158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+mn-lt"/>
              </a:rPr>
              <a:t>Arteries of the Body</a:t>
            </a:r>
          </a:p>
        </p:txBody>
      </p:sp>
    </p:spTree>
    <p:extLst>
      <p:ext uri="{BB962C8B-B14F-4D97-AF65-F5344CB8AC3E}">
        <p14:creationId xmlns:p14="http://schemas.microsoft.com/office/powerpoint/2010/main" val="3239161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244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Overview of the Cardiovascular System</vt:lpstr>
      <vt:lpstr>Objectives:</vt:lpstr>
      <vt:lpstr>Major Functions of the Cardiovascular System:</vt:lpstr>
      <vt:lpstr>Basic Layers of Blood Vessels:</vt:lpstr>
      <vt:lpstr>Blood Vessels:</vt:lpstr>
      <vt:lpstr>Cardiovascular Circuits:</vt:lpstr>
      <vt:lpstr>Arteries of the Body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Cardiovascular System</dc:title>
  <dc:creator>Instructor</dc:creator>
  <cp:lastModifiedBy>Helen Courtney</cp:lastModifiedBy>
  <cp:revision>9</cp:revision>
  <dcterms:created xsi:type="dcterms:W3CDTF">2020-04-24T15:31:45Z</dcterms:created>
  <dcterms:modified xsi:type="dcterms:W3CDTF">2020-08-21T19:59:10Z</dcterms:modified>
</cp:coreProperties>
</file>