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handoutMasterIdLst>
    <p:handoutMasterId r:id="rId3"/>
  </p:handoutMasterIdLst>
  <p:sldIdLst>
    <p:sldId id="256" r:id="rId2"/>
  </p:sldIdLst>
  <p:sldSz cx="51206400" cy="32918400"/>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333" autoAdjust="0"/>
  </p:normalViewPr>
  <p:slideViewPr>
    <p:cSldViewPr snapToGrid="0">
      <p:cViewPr>
        <p:scale>
          <a:sx n="75" d="100"/>
          <a:sy n="75" d="100"/>
        </p:scale>
        <p:origin x="12672" y="10960"/>
      </p:cViewPr>
      <p:guideLst>
        <p:guide orient="horz" pos="10368"/>
        <p:guide pos="1612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da-DK"/>
          </a:p>
        </p:txBody>
      </p:sp>
      <p:sp>
        <p:nvSpPr>
          <p:cNvPr id="133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da-DK"/>
          </a:p>
        </p:txBody>
      </p:sp>
      <p:sp>
        <p:nvSpPr>
          <p:cNvPr id="133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da-DK"/>
          </a:p>
        </p:txBody>
      </p:sp>
      <p:sp>
        <p:nvSpPr>
          <p:cNvPr id="133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F065CB5-62E0-422E-9939-7F6540DDEA18}" type="slidenum">
              <a:rPr lang="da-DK"/>
              <a:pPr>
                <a:defRPr/>
              </a:pPr>
              <a:t>‹#›</a:t>
            </a:fld>
            <a:endParaRPr lang="da-DK"/>
          </a:p>
        </p:txBody>
      </p:sp>
    </p:spTree>
    <p:extLst>
      <p:ext uri="{BB962C8B-B14F-4D97-AF65-F5344CB8AC3E}">
        <p14:creationId xmlns:p14="http://schemas.microsoft.com/office/powerpoint/2010/main" val="39999771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20DFF3-32B7-4460-9871-9029CBA022A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6CFB58-9650-4EF0-B6A9-968CC5A9708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1317625"/>
            <a:ext cx="11520488" cy="28087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638" y="1317625"/>
            <a:ext cx="34412237" cy="28087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C110F2-8011-4ED3-AD56-E7C35FE7A0C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B7C453-B2FA-4A0E-ABEA-8EB45E5304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FF492E-72BA-4142-81B6-6A9D9EEF82E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638" y="7680325"/>
            <a:ext cx="22966362"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7680325"/>
            <a:ext cx="22966363"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6094E1-B43B-4CC3-9BE6-5C32A635B4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D4B5798-B175-422C-A8D6-984678576B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865B67B-C814-43FC-952C-A678B459F0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DA2DB42-3541-43A1-9C77-7E9E618B254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FDA5B5-DE93-428E-B420-5D82B8CFAF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097B23-E58A-414E-9E7B-136FA049E04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60638" y="1317625"/>
            <a:ext cx="46085125" cy="5486400"/>
          </a:xfrm>
          <a:prstGeom prst="rect">
            <a:avLst/>
          </a:prstGeom>
          <a:noFill/>
          <a:ln w="9525">
            <a:noFill/>
            <a:miter lim="800000"/>
            <a:headEnd/>
            <a:tailEnd/>
          </a:ln>
        </p:spPr>
        <p:txBody>
          <a:bodyPr vert="horz" wrap="square" lIns="480709" tIns="240355" rIns="480709" bIns="240355"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560638" y="7680325"/>
            <a:ext cx="46085125" cy="21724938"/>
          </a:xfrm>
          <a:prstGeom prst="rect">
            <a:avLst/>
          </a:prstGeom>
          <a:noFill/>
          <a:ln w="9525">
            <a:noFill/>
            <a:miter lim="800000"/>
            <a:headEnd/>
            <a:tailEnd/>
          </a:ln>
        </p:spPr>
        <p:txBody>
          <a:bodyPr vert="horz" wrap="square" lIns="480709" tIns="240355" rIns="480709" bIns="24035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2" name="Rectangle 4"/>
          <p:cNvSpPr>
            <a:spLocks noGrp="1" noChangeArrowheads="1"/>
          </p:cNvSpPr>
          <p:nvPr>
            <p:ph type="dt" sz="half" idx="2"/>
          </p:nvPr>
        </p:nvSpPr>
        <p:spPr bwMode="auto">
          <a:xfrm>
            <a:off x="2560638" y="29976763"/>
            <a:ext cx="11947525" cy="2286000"/>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defRPr sz="7400">
                <a:latin typeface="Arial" charset="0"/>
                <a:ea typeface="ＭＳ Ｐゴシック" charset="0"/>
                <a:cs typeface="+mn-cs"/>
              </a:defRPr>
            </a:lvl1pPr>
          </a:lstStyle>
          <a:p>
            <a:pPr>
              <a:defRPr/>
            </a:pPr>
            <a:endParaRPr lang="en-US"/>
          </a:p>
        </p:txBody>
      </p:sp>
      <p:sp>
        <p:nvSpPr>
          <p:cNvPr id="7173" name="Rectangle 5"/>
          <p:cNvSpPr>
            <a:spLocks noGrp="1" noChangeArrowheads="1"/>
          </p:cNvSpPr>
          <p:nvPr>
            <p:ph type="ftr" sz="quarter" idx="3"/>
          </p:nvPr>
        </p:nvSpPr>
        <p:spPr bwMode="auto">
          <a:xfrm>
            <a:off x="17495838" y="29976763"/>
            <a:ext cx="16214725" cy="2286000"/>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lgn="ctr">
              <a:defRPr sz="7400">
                <a:latin typeface="Arial" charset="0"/>
                <a:ea typeface="ＭＳ Ｐゴシック" charset="0"/>
                <a:cs typeface="+mn-cs"/>
              </a:defRPr>
            </a:lvl1pPr>
          </a:lstStyle>
          <a:p>
            <a:pPr>
              <a:defRPr/>
            </a:pPr>
            <a:endParaRPr lang="en-US"/>
          </a:p>
        </p:txBody>
      </p:sp>
      <p:sp>
        <p:nvSpPr>
          <p:cNvPr id="7174" name="Rectangle 6"/>
          <p:cNvSpPr>
            <a:spLocks noGrp="1" noChangeArrowheads="1"/>
          </p:cNvSpPr>
          <p:nvPr>
            <p:ph type="sldNum" sz="quarter" idx="4"/>
          </p:nvPr>
        </p:nvSpPr>
        <p:spPr bwMode="auto">
          <a:xfrm>
            <a:off x="36698238" y="29976763"/>
            <a:ext cx="11947525" cy="2286000"/>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lgn="r">
              <a:defRPr sz="7400" smtClean="0"/>
            </a:lvl1pPr>
          </a:lstStyle>
          <a:p>
            <a:pPr>
              <a:defRPr/>
            </a:pPr>
            <a:fld id="{5340C393-482D-45BE-BE81-3C1EF23F50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4806950" rtl="0" eaLnBrk="0" fontAlgn="base" hangingPunct="0">
        <a:spcBef>
          <a:spcPct val="0"/>
        </a:spcBef>
        <a:spcAft>
          <a:spcPct val="0"/>
        </a:spcAft>
        <a:defRPr sz="23100">
          <a:solidFill>
            <a:schemeClr val="tx2"/>
          </a:solidFill>
          <a:latin typeface="+mj-lt"/>
          <a:ea typeface="ＭＳ Ｐゴシック" charset="0"/>
          <a:cs typeface="ＭＳ Ｐゴシック" charset="0"/>
        </a:defRPr>
      </a:lvl1pPr>
      <a:lvl2pPr algn="ctr" defTabSz="4806950" rtl="0" eaLnBrk="0" fontAlgn="base" hangingPunct="0">
        <a:spcBef>
          <a:spcPct val="0"/>
        </a:spcBef>
        <a:spcAft>
          <a:spcPct val="0"/>
        </a:spcAft>
        <a:defRPr sz="23100">
          <a:solidFill>
            <a:schemeClr val="tx2"/>
          </a:solidFill>
          <a:latin typeface="Arial" charset="0"/>
          <a:ea typeface="ＭＳ Ｐゴシック" charset="0"/>
          <a:cs typeface="ＭＳ Ｐゴシック" charset="0"/>
        </a:defRPr>
      </a:lvl2pPr>
      <a:lvl3pPr algn="ctr" defTabSz="4806950" rtl="0" eaLnBrk="0" fontAlgn="base" hangingPunct="0">
        <a:spcBef>
          <a:spcPct val="0"/>
        </a:spcBef>
        <a:spcAft>
          <a:spcPct val="0"/>
        </a:spcAft>
        <a:defRPr sz="23100">
          <a:solidFill>
            <a:schemeClr val="tx2"/>
          </a:solidFill>
          <a:latin typeface="Arial" charset="0"/>
          <a:ea typeface="ＭＳ Ｐゴシック" charset="0"/>
          <a:cs typeface="ＭＳ Ｐゴシック" charset="0"/>
        </a:defRPr>
      </a:lvl3pPr>
      <a:lvl4pPr algn="ctr" defTabSz="4806950" rtl="0" eaLnBrk="0" fontAlgn="base" hangingPunct="0">
        <a:spcBef>
          <a:spcPct val="0"/>
        </a:spcBef>
        <a:spcAft>
          <a:spcPct val="0"/>
        </a:spcAft>
        <a:defRPr sz="23100">
          <a:solidFill>
            <a:schemeClr val="tx2"/>
          </a:solidFill>
          <a:latin typeface="Arial" charset="0"/>
          <a:ea typeface="ＭＳ Ｐゴシック" charset="0"/>
          <a:cs typeface="ＭＳ Ｐゴシック" charset="0"/>
        </a:defRPr>
      </a:lvl4pPr>
      <a:lvl5pPr algn="ctr" defTabSz="4806950" rtl="0" eaLnBrk="0" fontAlgn="base" hangingPunct="0">
        <a:spcBef>
          <a:spcPct val="0"/>
        </a:spcBef>
        <a:spcAft>
          <a:spcPct val="0"/>
        </a:spcAft>
        <a:defRPr sz="23100">
          <a:solidFill>
            <a:schemeClr val="tx2"/>
          </a:solidFill>
          <a:latin typeface="Arial" charset="0"/>
          <a:ea typeface="ＭＳ Ｐゴシック" charset="0"/>
          <a:cs typeface="ＭＳ Ｐゴシック" charset="0"/>
        </a:defRPr>
      </a:lvl5pPr>
      <a:lvl6pPr marL="457200" algn="ctr" defTabSz="4806950" rtl="0" fontAlgn="base">
        <a:spcBef>
          <a:spcPct val="0"/>
        </a:spcBef>
        <a:spcAft>
          <a:spcPct val="0"/>
        </a:spcAft>
        <a:defRPr sz="23100">
          <a:solidFill>
            <a:schemeClr val="tx2"/>
          </a:solidFill>
          <a:latin typeface="Arial" charset="0"/>
        </a:defRPr>
      </a:lvl6pPr>
      <a:lvl7pPr marL="914400" algn="ctr" defTabSz="4806950" rtl="0" fontAlgn="base">
        <a:spcBef>
          <a:spcPct val="0"/>
        </a:spcBef>
        <a:spcAft>
          <a:spcPct val="0"/>
        </a:spcAft>
        <a:defRPr sz="23100">
          <a:solidFill>
            <a:schemeClr val="tx2"/>
          </a:solidFill>
          <a:latin typeface="Arial" charset="0"/>
        </a:defRPr>
      </a:lvl7pPr>
      <a:lvl8pPr marL="1371600" algn="ctr" defTabSz="4806950" rtl="0" fontAlgn="base">
        <a:spcBef>
          <a:spcPct val="0"/>
        </a:spcBef>
        <a:spcAft>
          <a:spcPct val="0"/>
        </a:spcAft>
        <a:defRPr sz="23100">
          <a:solidFill>
            <a:schemeClr val="tx2"/>
          </a:solidFill>
          <a:latin typeface="Arial" charset="0"/>
        </a:defRPr>
      </a:lvl8pPr>
      <a:lvl9pPr marL="1828800" algn="ctr" defTabSz="4806950" rtl="0" fontAlgn="base">
        <a:spcBef>
          <a:spcPct val="0"/>
        </a:spcBef>
        <a:spcAft>
          <a:spcPct val="0"/>
        </a:spcAft>
        <a:defRPr sz="23100">
          <a:solidFill>
            <a:schemeClr val="tx2"/>
          </a:solidFill>
          <a:latin typeface="Arial" charset="0"/>
        </a:defRPr>
      </a:lvl9pPr>
    </p:titleStyle>
    <p:bodyStyle>
      <a:lvl1pPr marL="1803400" indent="-1803400" algn="l" defTabSz="4806950" rtl="0" eaLnBrk="0" fontAlgn="base" hangingPunct="0">
        <a:spcBef>
          <a:spcPct val="20000"/>
        </a:spcBef>
        <a:spcAft>
          <a:spcPct val="0"/>
        </a:spcAft>
        <a:buChar char="•"/>
        <a:defRPr sz="16800">
          <a:solidFill>
            <a:schemeClr val="tx1"/>
          </a:solidFill>
          <a:latin typeface="+mn-lt"/>
          <a:ea typeface="ＭＳ Ｐゴシック" charset="0"/>
          <a:cs typeface="ＭＳ Ｐゴシック" charset="0"/>
        </a:defRPr>
      </a:lvl1pPr>
      <a:lvl2pPr marL="3905250" indent="-1501775" algn="l" defTabSz="4806950" rtl="0" eaLnBrk="0" fontAlgn="base" hangingPunct="0">
        <a:spcBef>
          <a:spcPct val="20000"/>
        </a:spcBef>
        <a:spcAft>
          <a:spcPct val="0"/>
        </a:spcAft>
        <a:buChar char="–"/>
        <a:defRPr sz="14700">
          <a:solidFill>
            <a:schemeClr val="tx1"/>
          </a:solidFill>
          <a:latin typeface="+mn-lt"/>
          <a:ea typeface="ＭＳ Ｐゴシック" charset="0"/>
        </a:defRPr>
      </a:lvl2pPr>
      <a:lvl3pPr marL="6008688" indent="-1201738" algn="l" defTabSz="4806950" rtl="0" eaLnBrk="0" fontAlgn="base" hangingPunct="0">
        <a:spcBef>
          <a:spcPct val="20000"/>
        </a:spcBef>
        <a:spcAft>
          <a:spcPct val="0"/>
        </a:spcAft>
        <a:buChar char="•"/>
        <a:defRPr sz="12600">
          <a:solidFill>
            <a:schemeClr val="tx1"/>
          </a:solidFill>
          <a:latin typeface="+mn-lt"/>
          <a:ea typeface="ＭＳ Ｐゴシック" charset="0"/>
        </a:defRPr>
      </a:lvl3pPr>
      <a:lvl4pPr marL="8412163" indent="-1201738" algn="l" defTabSz="4806950" rtl="0" eaLnBrk="0" fontAlgn="base" hangingPunct="0">
        <a:spcBef>
          <a:spcPct val="20000"/>
        </a:spcBef>
        <a:spcAft>
          <a:spcPct val="0"/>
        </a:spcAft>
        <a:buChar char="–"/>
        <a:defRPr sz="10500">
          <a:solidFill>
            <a:schemeClr val="tx1"/>
          </a:solidFill>
          <a:latin typeface="+mn-lt"/>
          <a:ea typeface="ＭＳ Ｐゴシック" charset="0"/>
        </a:defRPr>
      </a:lvl4pPr>
      <a:lvl5pPr marL="10815638" indent="-1201738" algn="l" defTabSz="4806950" rtl="0" eaLnBrk="0" fontAlgn="base" hangingPunct="0">
        <a:spcBef>
          <a:spcPct val="20000"/>
        </a:spcBef>
        <a:spcAft>
          <a:spcPct val="0"/>
        </a:spcAft>
        <a:buChar char="»"/>
        <a:defRPr sz="10500">
          <a:solidFill>
            <a:schemeClr val="tx1"/>
          </a:solidFill>
          <a:latin typeface="+mn-lt"/>
          <a:ea typeface="ＭＳ Ｐゴシック" charset="0"/>
        </a:defRPr>
      </a:lvl5pPr>
      <a:lvl6pPr marL="11272838" indent="-1201738" algn="l" defTabSz="4806950" rtl="0" fontAlgn="base">
        <a:spcBef>
          <a:spcPct val="20000"/>
        </a:spcBef>
        <a:spcAft>
          <a:spcPct val="0"/>
        </a:spcAft>
        <a:buChar char="»"/>
        <a:defRPr sz="10500">
          <a:solidFill>
            <a:schemeClr val="tx1"/>
          </a:solidFill>
          <a:latin typeface="+mn-lt"/>
        </a:defRPr>
      </a:lvl6pPr>
      <a:lvl7pPr marL="11730038" indent="-1201738" algn="l" defTabSz="4806950" rtl="0" fontAlgn="base">
        <a:spcBef>
          <a:spcPct val="20000"/>
        </a:spcBef>
        <a:spcAft>
          <a:spcPct val="0"/>
        </a:spcAft>
        <a:buChar char="»"/>
        <a:defRPr sz="10500">
          <a:solidFill>
            <a:schemeClr val="tx1"/>
          </a:solidFill>
          <a:latin typeface="+mn-lt"/>
        </a:defRPr>
      </a:lvl7pPr>
      <a:lvl8pPr marL="12187238" indent="-1201738" algn="l" defTabSz="4806950" rtl="0" fontAlgn="base">
        <a:spcBef>
          <a:spcPct val="20000"/>
        </a:spcBef>
        <a:spcAft>
          <a:spcPct val="0"/>
        </a:spcAft>
        <a:buChar char="»"/>
        <a:defRPr sz="10500">
          <a:solidFill>
            <a:schemeClr val="tx1"/>
          </a:solidFill>
          <a:latin typeface="+mn-lt"/>
        </a:defRPr>
      </a:lvl8pPr>
      <a:lvl9pPr marL="12644438" indent="-1201738" algn="l" defTabSz="4806950" rtl="0" fontAlgn="base">
        <a:spcBef>
          <a:spcPct val="20000"/>
        </a:spcBef>
        <a:spcAft>
          <a:spcPct val="0"/>
        </a:spcAft>
        <a:buChar char="»"/>
        <a:defRPr sz="10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7.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0"/>
          <p:cNvSpPr txBox="1">
            <a:spLocks noChangeArrowheads="1"/>
          </p:cNvSpPr>
          <p:nvPr/>
        </p:nvSpPr>
        <p:spPr bwMode="auto">
          <a:xfrm>
            <a:off x="1808163" y="6950075"/>
            <a:ext cx="11788775" cy="4675188"/>
          </a:xfrm>
          <a:prstGeom prst="rect">
            <a:avLst/>
          </a:prstGeom>
          <a:noFill/>
          <a:ln w="9525">
            <a:noFill/>
            <a:miter lim="800000"/>
            <a:headEnd/>
            <a:tailEnd/>
          </a:ln>
        </p:spPr>
        <p:txBody>
          <a:bodyPr lIns="91421" tIns="45710" rIns="91421" bIns="45710"/>
          <a:lstStyle/>
          <a:p>
            <a:pPr marL="457200" indent="-457200" algn="ctr" defTabSz="4806950">
              <a:spcBef>
                <a:spcPct val="50000"/>
              </a:spcBef>
            </a:pPr>
            <a:r>
              <a:rPr lang="en-US" sz="3600" b="1"/>
              <a:t>Purpose</a:t>
            </a:r>
          </a:p>
          <a:p>
            <a:pPr marL="457200" indent="-457200" algn="ctr" defTabSz="4806950">
              <a:spcBef>
                <a:spcPct val="50000"/>
              </a:spcBef>
            </a:pPr>
            <a:endParaRPr lang="en-US" b="1"/>
          </a:p>
          <a:p>
            <a:pPr marL="457200" indent="-457200" algn="just" defTabSz="4806950">
              <a:spcBef>
                <a:spcPct val="50000"/>
              </a:spcBef>
              <a:buFont typeface="Wingdings" pitchFamily="2" charset="2"/>
              <a:buChar char="v"/>
            </a:pPr>
            <a:r>
              <a:rPr lang="en-US" sz="2600"/>
              <a:t>The purpose of this research was to compare the effects of deep stripping massage strokes in combination with eccentric resistance with deep stripping massage strokes on hamstring flexibility and strength. </a:t>
            </a:r>
          </a:p>
          <a:p>
            <a:pPr marL="457200" indent="-457200" defTabSz="4806950">
              <a:spcBef>
                <a:spcPct val="50000"/>
              </a:spcBef>
              <a:buFont typeface="Wingdings" pitchFamily="2" charset="2"/>
              <a:buChar char="v"/>
            </a:pPr>
            <a:r>
              <a:rPr lang="en-US" sz="2600"/>
              <a:t>Many studies have been conducted to determine various interventions on hamstring length, but little research has considered the effects of combining deep stripping strokes with eccentric resistance on muscle length and strength. </a:t>
            </a:r>
          </a:p>
        </p:txBody>
      </p:sp>
      <p:sp>
        <p:nvSpPr>
          <p:cNvPr id="2051" name="Text Box 4"/>
          <p:cNvSpPr txBox="1">
            <a:spLocks noChangeArrowheads="1"/>
          </p:cNvSpPr>
          <p:nvPr/>
        </p:nvSpPr>
        <p:spPr bwMode="auto">
          <a:xfrm>
            <a:off x="0" y="0"/>
            <a:ext cx="51206400" cy="1539875"/>
          </a:xfrm>
          <a:prstGeom prst="rect">
            <a:avLst/>
          </a:prstGeom>
          <a:noFill/>
          <a:ln w="9525">
            <a:noFill/>
            <a:miter lim="800000"/>
            <a:headEnd/>
            <a:tailEnd/>
          </a:ln>
        </p:spPr>
        <p:txBody>
          <a:bodyPr lIns="91421" tIns="45710" rIns="91421" bIns="45710">
            <a:spAutoFit/>
          </a:bodyPr>
          <a:lstStyle/>
          <a:p>
            <a:pPr defTabSz="4806950">
              <a:spcBef>
                <a:spcPct val="50000"/>
              </a:spcBef>
            </a:pPr>
            <a:endParaRPr lang="da-DK" sz="9500"/>
          </a:p>
        </p:txBody>
      </p:sp>
      <p:sp>
        <p:nvSpPr>
          <p:cNvPr id="2052" name="Text Box 5"/>
          <p:cNvSpPr txBox="1">
            <a:spLocks noChangeArrowheads="1"/>
          </p:cNvSpPr>
          <p:nvPr/>
        </p:nvSpPr>
        <p:spPr bwMode="auto">
          <a:xfrm>
            <a:off x="0" y="942975"/>
            <a:ext cx="51206400" cy="2878138"/>
          </a:xfrm>
          <a:prstGeom prst="rect">
            <a:avLst/>
          </a:prstGeom>
          <a:noFill/>
          <a:ln w="9525">
            <a:noFill/>
            <a:miter lim="800000"/>
            <a:headEnd/>
            <a:tailEnd/>
          </a:ln>
        </p:spPr>
        <p:txBody>
          <a:bodyPr lIns="91421" tIns="45710" rIns="91421" bIns="45710">
            <a:spAutoFit/>
          </a:bodyPr>
          <a:lstStyle/>
          <a:p>
            <a:pPr algn="ctr" defTabSz="4806950">
              <a:spcBef>
                <a:spcPct val="50000"/>
              </a:spcBef>
            </a:pPr>
            <a:r>
              <a:rPr lang="en-US" sz="7400"/>
              <a:t>Active Muscle Therapy: Hamstring Flexibility and Strength</a:t>
            </a:r>
          </a:p>
          <a:p>
            <a:pPr algn="ctr" defTabSz="4806950"/>
            <a:r>
              <a:rPr lang="en-US" sz="5800"/>
              <a:t>JeffreyForman, Ph.D. </a:t>
            </a:r>
            <a:r>
              <a:rPr lang="en-US" sz="6000"/>
              <a:t>NCTMB</a:t>
            </a:r>
            <a:r>
              <a:rPr lang="en-US" sz="5800"/>
              <a:t>, ^Michael Rogers, Ph.D. </a:t>
            </a:r>
            <a:r>
              <a:rPr lang="en-US" sz="6000"/>
              <a:t>CSCS, &amp;</a:t>
            </a:r>
            <a:r>
              <a:rPr lang="en-US" sz="5800"/>
              <a:t> Lisbeth Geertsen, MS. CMT</a:t>
            </a:r>
          </a:p>
          <a:p>
            <a:pPr algn="ctr" defTabSz="4806950"/>
            <a:r>
              <a:rPr lang="en-US" sz="4700"/>
              <a:t>De Anza College, ^Wichita State University</a:t>
            </a:r>
          </a:p>
        </p:txBody>
      </p:sp>
      <p:sp>
        <p:nvSpPr>
          <p:cNvPr id="2053" name="Line 6"/>
          <p:cNvSpPr>
            <a:spLocks noChangeShapeType="1"/>
          </p:cNvSpPr>
          <p:nvPr/>
        </p:nvSpPr>
        <p:spPr bwMode="auto">
          <a:xfrm>
            <a:off x="561975" y="4918075"/>
            <a:ext cx="50020538" cy="0"/>
          </a:xfrm>
          <a:prstGeom prst="line">
            <a:avLst/>
          </a:prstGeom>
          <a:noFill/>
          <a:ln w="76200" cmpd="tri">
            <a:solidFill>
              <a:schemeClr val="tx1"/>
            </a:solidFill>
            <a:round/>
            <a:headEnd/>
            <a:tailEnd/>
          </a:ln>
        </p:spPr>
        <p:txBody>
          <a:bodyPr/>
          <a:lstStyle/>
          <a:p>
            <a:endParaRPr lang="en-US"/>
          </a:p>
        </p:txBody>
      </p:sp>
      <p:sp>
        <p:nvSpPr>
          <p:cNvPr id="2054" name="Text Box 13"/>
          <p:cNvSpPr txBox="1">
            <a:spLocks noChangeArrowheads="1"/>
          </p:cNvSpPr>
          <p:nvPr/>
        </p:nvSpPr>
        <p:spPr bwMode="auto">
          <a:xfrm>
            <a:off x="36704588" y="25546050"/>
            <a:ext cx="11417300" cy="5770245"/>
          </a:xfrm>
          <a:prstGeom prst="rect">
            <a:avLst/>
          </a:prstGeom>
          <a:noFill/>
          <a:ln w="9525">
            <a:noFill/>
            <a:miter lim="800000"/>
            <a:headEnd/>
            <a:tailEnd/>
          </a:ln>
        </p:spPr>
        <p:txBody>
          <a:bodyPr lIns="91421" tIns="45710" rIns="91421" bIns="45710"/>
          <a:lstStyle/>
          <a:p>
            <a:pPr marL="625475" indent="-625475" algn="ctr" defTabSz="4806950">
              <a:spcBef>
                <a:spcPct val="50000"/>
              </a:spcBef>
              <a:buFont typeface="Wingdings" pitchFamily="2" charset="2"/>
              <a:buNone/>
            </a:pPr>
            <a:r>
              <a:rPr lang="en-US" sz="3700" b="1" dirty="0" smtClean="0"/>
              <a:t>Future Research</a:t>
            </a:r>
            <a:endParaRPr lang="en-US" sz="2600" dirty="0" smtClean="0"/>
          </a:p>
          <a:p>
            <a:pPr marL="625475" indent="-625475" defTabSz="4806950">
              <a:spcBef>
                <a:spcPct val="50000"/>
              </a:spcBef>
              <a:buFont typeface="Wingdings" pitchFamily="2" charset="2"/>
              <a:buChar char="v"/>
            </a:pPr>
            <a:r>
              <a:rPr lang="en-US" sz="2600" dirty="0" smtClean="0"/>
              <a:t>The effect of this new technique of combining deep stripping massage strokes with eccentric resistance needs to be researched further in order to fully determine its benefits.</a:t>
            </a:r>
          </a:p>
          <a:p>
            <a:pPr marL="625475" indent="-625475" defTabSz="4806950">
              <a:spcBef>
                <a:spcPct val="50000"/>
              </a:spcBef>
              <a:buFont typeface="Wingdings" pitchFamily="2" charset="2"/>
              <a:buChar char="v"/>
            </a:pPr>
            <a:r>
              <a:rPr lang="en-US" sz="2600" dirty="0" smtClean="0"/>
              <a:t>Further study is needed to determine how long flexibility is enhanced following deep stripping massage combined with eccentric resistance. </a:t>
            </a:r>
          </a:p>
          <a:p>
            <a:pPr marL="625475" indent="-625475" defTabSz="4806950">
              <a:spcBef>
                <a:spcPct val="50000"/>
              </a:spcBef>
              <a:buFont typeface="Wingdings" pitchFamily="2" charset="2"/>
              <a:buChar char="v"/>
            </a:pPr>
            <a:r>
              <a:rPr lang="en-US" sz="2600" dirty="0" smtClean="0"/>
              <a:t>In addition, training studies utilizing these techniques are warranted to determine </a:t>
            </a:r>
            <a:r>
              <a:rPr lang="en-US" sz="2600" smtClean="0"/>
              <a:t>the </a:t>
            </a:r>
            <a:r>
              <a:rPr lang="en-US" sz="2600" smtClean="0"/>
              <a:t>effects </a:t>
            </a:r>
            <a:r>
              <a:rPr lang="en-US" sz="2600" dirty="0" smtClean="0"/>
              <a:t>that repeating these measures have  on flexibility and strength over time.</a:t>
            </a:r>
          </a:p>
          <a:p>
            <a:pPr marL="625475" indent="-625475" defTabSz="4806950">
              <a:spcBef>
                <a:spcPct val="50000"/>
              </a:spcBef>
            </a:pPr>
            <a:endParaRPr lang="en-US" sz="2600" dirty="0" smtClean="0"/>
          </a:p>
          <a:p>
            <a:pPr marL="625475" indent="-625475" algn="just" defTabSz="4806950">
              <a:spcBef>
                <a:spcPct val="50000"/>
              </a:spcBef>
              <a:buFont typeface="Wingdings" pitchFamily="2" charset="2"/>
              <a:buChar char="v"/>
            </a:pPr>
            <a:endParaRPr lang="en-US" sz="2600" dirty="0"/>
          </a:p>
        </p:txBody>
      </p:sp>
      <p:sp>
        <p:nvSpPr>
          <p:cNvPr id="2055" name="Text Box 15"/>
          <p:cNvSpPr txBox="1">
            <a:spLocks noChangeArrowheads="1"/>
          </p:cNvSpPr>
          <p:nvPr/>
        </p:nvSpPr>
        <p:spPr bwMode="auto">
          <a:xfrm>
            <a:off x="1790700" y="12018963"/>
            <a:ext cx="11426825" cy="4622800"/>
          </a:xfrm>
          <a:prstGeom prst="rect">
            <a:avLst/>
          </a:prstGeom>
          <a:noFill/>
          <a:ln w="9525">
            <a:noFill/>
            <a:miter lim="800000"/>
            <a:headEnd/>
            <a:tailEnd/>
          </a:ln>
        </p:spPr>
        <p:txBody>
          <a:bodyPr lIns="91421" tIns="45710" rIns="91421" bIns="45710"/>
          <a:lstStyle/>
          <a:p>
            <a:pPr marL="625475" lvl="1" algn="ctr" defTabSz="4806950">
              <a:buFont typeface="Wingdings" pitchFamily="2" charset="2"/>
              <a:buNone/>
            </a:pPr>
            <a:r>
              <a:rPr lang="en-US" sz="3600" b="1"/>
              <a:t>Definitions</a:t>
            </a:r>
          </a:p>
          <a:p>
            <a:pPr marL="517525" indent="-517525" defTabSz="4806950">
              <a:buFont typeface="Wingdings" pitchFamily="2" charset="2"/>
              <a:buChar char="v"/>
            </a:pPr>
            <a:endParaRPr lang="en-US" sz="2600"/>
          </a:p>
          <a:p>
            <a:pPr marL="517525" indent="-517525" defTabSz="4806950">
              <a:buFont typeface="Wingdings" pitchFamily="2" charset="2"/>
              <a:buChar char="v"/>
            </a:pPr>
            <a:r>
              <a:rPr lang="en-US" sz="2600"/>
              <a:t>The criteria for tight hamstrings was a</a:t>
            </a:r>
            <a:r>
              <a:rPr lang="en-US" sz="2800"/>
              <a:t> </a:t>
            </a:r>
            <a:r>
              <a:rPr lang="en-US" sz="2600"/>
              <a:t>passive terminal knee extension reading of 75° or less measured supine with the pelvis securely strapped to the table, the hip flexed to 90</a:t>
            </a:r>
            <a:r>
              <a:rPr lang="en-US" sz="2600">
                <a:sym typeface="Symbol" pitchFamily="18" charset="2"/>
              </a:rPr>
              <a:t></a:t>
            </a:r>
            <a:r>
              <a:rPr lang="en-US" sz="2600"/>
              <a:t> and the ankle relaxed.</a:t>
            </a:r>
          </a:p>
          <a:p>
            <a:pPr marL="517525" indent="-517525" defTabSz="4806950">
              <a:buFont typeface="Wingdings" pitchFamily="2" charset="2"/>
              <a:buNone/>
            </a:pPr>
            <a:r>
              <a:rPr lang="en-US" sz="2600"/>
              <a:t> </a:t>
            </a:r>
          </a:p>
          <a:p>
            <a:pPr marL="517525" indent="-517525" defTabSz="4806950">
              <a:buFont typeface="Wingdings" pitchFamily="2" charset="2"/>
              <a:buChar char="v"/>
            </a:pPr>
            <a:r>
              <a:rPr lang="en-US" sz="2600"/>
              <a:t>For the strength measurement, participants pressed their posterior calcaneus into a microFET3 digital muscle tester for approximately 5 seconds while seated on the edge of a desk with the knee of the leg being measured flexed to approximately 90°.</a:t>
            </a:r>
            <a:r>
              <a:rPr lang="en-US" sz="2800"/>
              <a:t> </a:t>
            </a:r>
            <a:r>
              <a:rPr lang="en-US" sz="2600"/>
              <a:t> </a:t>
            </a:r>
          </a:p>
          <a:p>
            <a:pPr marL="517525" indent="-517525" defTabSz="4806950"/>
            <a:endParaRPr lang="en-US" sz="2600" b="1" u="sng"/>
          </a:p>
          <a:p>
            <a:pPr marL="517525" indent="-517525" algn="just" defTabSz="4806950">
              <a:buFont typeface="Wingdings" pitchFamily="2" charset="2"/>
              <a:buNone/>
            </a:pPr>
            <a:endParaRPr lang="en-US" sz="2600"/>
          </a:p>
        </p:txBody>
      </p:sp>
      <p:sp>
        <p:nvSpPr>
          <p:cNvPr id="2056" name="Text Box 16"/>
          <p:cNvSpPr txBox="1">
            <a:spLocks noChangeArrowheads="1"/>
          </p:cNvSpPr>
          <p:nvPr/>
        </p:nvSpPr>
        <p:spPr bwMode="auto">
          <a:xfrm>
            <a:off x="0" y="14020800"/>
            <a:ext cx="11885613" cy="1539875"/>
          </a:xfrm>
          <a:prstGeom prst="rect">
            <a:avLst/>
          </a:prstGeom>
          <a:noFill/>
          <a:ln w="9525">
            <a:noFill/>
            <a:miter lim="800000"/>
            <a:headEnd/>
            <a:tailEnd/>
          </a:ln>
        </p:spPr>
        <p:txBody>
          <a:bodyPr lIns="91421" tIns="45710" rIns="91421" bIns="45710"/>
          <a:lstStyle/>
          <a:p>
            <a:pPr defTabSz="4806950">
              <a:spcBef>
                <a:spcPct val="50000"/>
              </a:spcBef>
            </a:pPr>
            <a:endParaRPr lang="da-DK" sz="9500"/>
          </a:p>
        </p:txBody>
      </p:sp>
      <p:sp>
        <p:nvSpPr>
          <p:cNvPr id="2057" name="Rectangle 20"/>
          <p:cNvSpPr>
            <a:spLocks noChangeArrowheads="1"/>
          </p:cNvSpPr>
          <p:nvPr/>
        </p:nvSpPr>
        <p:spPr bwMode="auto">
          <a:xfrm>
            <a:off x="514350" y="447675"/>
            <a:ext cx="50050700" cy="31902400"/>
          </a:xfrm>
          <a:prstGeom prst="rect">
            <a:avLst/>
          </a:prstGeom>
          <a:noFill/>
          <a:ln w="127000">
            <a:solidFill>
              <a:schemeClr val="tx1"/>
            </a:solidFill>
            <a:miter lim="800000"/>
            <a:headEnd/>
            <a:tailEnd/>
          </a:ln>
        </p:spPr>
        <p:txBody>
          <a:bodyPr wrap="none" anchor="ctr"/>
          <a:lstStyle/>
          <a:p>
            <a:endParaRPr lang="en-US"/>
          </a:p>
        </p:txBody>
      </p:sp>
      <p:sp>
        <p:nvSpPr>
          <p:cNvPr id="2058" name="Line 406"/>
          <p:cNvSpPr>
            <a:spLocks noChangeShapeType="1"/>
          </p:cNvSpPr>
          <p:nvPr/>
        </p:nvSpPr>
        <p:spPr bwMode="auto">
          <a:xfrm>
            <a:off x="23636288" y="9548813"/>
            <a:ext cx="10736262" cy="0"/>
          </a:xfrm>
          <a:prstGeom prst="line">
            <a:avLst/>
          </a:prstGeom>
          <a:noFill/>
          <a:ln w="9525">
            <a:noFill/>
            <a:round/>
            <a:headEnd/>
            <a:tailEnd/>
          </a:ln>
        </p:spPr>
        <p:txBody>
          <a:bodyPr/>
          <a:lstStyle/>
          <a:p>
            <a:endParaRPr lang="en-US"/>
          </a:p>
        </p:txBody>
      </p:sp>
      <p:sp>
        <p:nvSpPr>
          <p:cNvPr id="2059" name="Line 407"/>
          <p:cNvSpPr>
            <a:spLocks noChangeShapeType="1"/>
          </p:cNvSpPr>
          <p:nvPr/>
        </p:nvSpPr>
        <p:spPr bwMode="auto">
          <a:xfrm>
            <a:off x="23636288" y="16768763"/>
            <a:ext cx="10736262" cy="0"/>
          </a:xfrm>
          <a:prstGeom prst="line">
            <a:avLst/>
          </a:prstGeom>
          <a:noFill/>
          <a:ln w="9525">
            <a:noFill/>
            <a:round/>
            <a:headEnd/>
            <a:tailEnd/>
          </a:ln>
        </p:spPr>
        <p:txBody>
          <a:bodyPr/>
          <a:lstStyle/>
          <a:p>
            <a:endParaRPr lang="en-US"/>
          </a:p>
        </p:txBody>
      </p:sp>
      <p:sp>
        <p:nvSpPr>
          <p:cNvPr id="2060" name="Line 408"/>
          <p:cNvSpPr>
            <a:spLocks noChangeShapeType="1"/>
          </p:cNvSpPr>
          <p:nvPr/>
        </p:nvSpPr>
        <p:spPr bwMode="auto">
          <a:xfrm>
            <a:off x="23636288" y="9548813"/>
            <a:ext cx="0" cy="7219950"/>
          </a:xfrm>
          <a:prstGeom prst="line">
            <a:avLst/>
          </a:prstGeom>
          <a:noFill/>
          <a:ln w="9525">
            <a:noFill/>
            <a:round/>
            <a:headEnd/>
            <a:tailEnd/>
          </a:ln>
        </p:spPr>
        <p:txBody>
          <a:bodyPr/>
          <a:lstStyle/>
          <a:p>
            <a:endParaRPr lang="en-US"/>
          </a:p>
        </p:txBody>
      </p:sp>
      <p:sp>
        <p:nvSpPr>
          <p:cNvPr id="2061" name="Line 409"/>
          <p:cNvSpPr>
            <a:spLocks noChangeShapeType="1"/>
          </p:cNvSpPr>
          <p:nvPr/>
        </p:nvSpPr>
        <p:spPr bwMode="auto">
          <a:xfrm>
            <a:off x="34372550" y="9548813"/>
            <a:ext cx="0" cy="7219950"/>
          </a:xfrm>
          <a:prstGeom prst="line">
            <a:avLst/>
          </a:prstGeom>
          <a:noFill/>
          <a:ln w="9525">
            <a:noFill/>
            <a:round/>
            <a:headEnd/>
            <a:tailEnd/>
          </a:ln>
        </p:spPr>
        <p:txBody>
          <a:bodyPr/>
          <a:lstStyle/>
          <a:p>
            <a:endParaRPr lang="en-US"/>
          </a:p>
        </p:txBody>
      </p:sp>
      <p:sp>
        <p:nvSpPr>
          <p:cNvPr id="2062" name="Line 591"/>
          <p:cNvSpPr>
            <a:spLocks noChangeShapeType="1"/>
          </p:cNvSpPr>
          <p:nvPr/>
        </p:nvSpPr>
        <p:spPr bwMode="auto">
          <a:xfrm>
            <a:off x="19037300" y="5740400"/>
            <a:ext cx="12787313" cy="0"/>
          </a:xfrm>
          <a:prstGeom prst="line">
            <a:avLst/>
          </a:prstGeom>
          <a:noFill/>
          <a:ln w="9525">
            <a:noFill/>
            <a:round/>
            <a:headEnd/>
            <a:tailEnd/>
          </a:ln>
        </p:spPr>
        <p:txBody>
          <a:bodyPr/>
          <a:lstStyle/>
          <a:p>
            <a:endParaRPr lang="en-US"/>
          </a:p>
        </p:txBody>
      </p:sp>
      <p:sp>
        <p:nvSpPr>
          <p:cNvPr id="2063" name="Line 592"/>
          <p:cNvSpPr>
            <a:spLocks noChangeShapeType="1"/>
          </p:cNvSpPr>
          <p:nvPr/>
        </p:nvSpPr>
        <p:spPr bwMode="auto">
          <a:xfrm>
            <a:off x="19037300" y="13590588"/>
            <a:ext cx="12787313" cy="0"/>
          </a:xfrm>
          <a:prstGeom prst="line">
            <a:avLst/>
          </a:prstGeom>
          <a:noFill/>
          <a:ln w="9525">
            <a:noFill/>
            <a:round/>
            <a:headEnd/>
            <a:tailEnd/>
          </a:ln>
        </p:spPr>
        <p:txBody>
          <a:bodyPr/>
          <a:lstStyle/>
          <a:p>
            <a:endParaRPr lang="en-US"/>
          </a:p>
        </p:txBody>
      </p:sp>
      <p:sp>
        <p:nvSpPr>
          <p:cNvPr id="2064" name="Line 593"/>
          <p:cNvSpPr>
            <a:spLocks noChangeShapeType="1"/>
          </p:cNvSpPr>
          <p:nvPr/>
        </p:nvSpPr>
        <p:spPr bwMode="auto">
          <a:xfrm>
            <a:off x="19037300" y="5740400"/>
            <a:ext cx="0" cy="7850188"/>
          </a:xfrm>
          <a:prstGeom prst="line">
            <a:avLst/>
          </a:prstGeom>
          <a:noFill/>
          <a:ln w="9525">
            <a:noFill/>
            <a:round/>
            <a:headEnd/>
            <a:tailEnd/>
          </a:ln>
        </p:spPr>
        <p:txBody>
          <a:bodyPr/>
          <a:lstStyle/>
          <a:p>
            <a:endParaRPr lang="en-US"/>
          </a:p>
        </p:txBody>
      </p:sp>
      <p:sp>
        <p:nvSpPr>
          <p:cNvPr id="2065" name="Line 594"/>
          <p:cNvSpPr>
            <a:spLocks noChangeShapeType="1"/>
          </p:cNvSpPr>
          <p:nvPr/>
        </p:nvSpPr>
        <p:spPr bwMode="auto">
          <a:xfrm>
            <a:off x="31824613" y="5740400"/>
            <a:ext cx="0" cy="7850188"/>
          </a:xfrm>
          <a:prstGeom prst="line">
            <a:avLst/>
          </a:prstGeom>
          <a:noFill/>
          <a:ln w="9525">
            <a:noFill/>
            <a:round/>
            <a:headEnd/>
            <a:tailEnd/>
          </a:ln>
        </p:spPr>
        <p:txBody>
          <a:bodyPr/>
          <a:lstStyle/>
          <a:p>
            <a:endParaRPr lang="en-US"/>
          </a:p>
        </p:txBody>
      </p:sp>
      <p:sp>
        <p:nvSpPr>
          <p:cNvPr id="2066" name="Text Box 629"/>
          <p:cNvSpPr txBox="1">
            <a:spLocks noChangeArrowheads="1"/>
          </p:cNvSpPr>
          <p:nvPr/>
        </p:nvSpPr>
        <p:spPr bwMode="auto">
          <a:xfrm>
            <a:off x="29829125" y="35293300"/>
            <a:ext cx="11426825" cy="3994150"/>
          </a:xfrm>
          <a:prstGeom prst="rect">
            <a:avLst/>
          </a:prstGeom>
          <a:noFill/>
          <a:ln w="9525">
            <a:noFill/>
            <a:miter lim="800000"/>
            <a:headEnd/>
            <a:tailEnd/>
          </a:ln>
        </p:spPr>
        <p:txBody>
          <a:bodyPr/>
          <a:lstStyle/>
          <a:p>
            <a:endParaRPr lang="en-US"/>
          </a:p>
          <a:p>
            <a:pPr>
              <a:spcBef>
                <a:spcPct val="50000"/>
              </a:spcBef>
            </a:pPr>
            <a:endParaRPr lang="en-US"/>
          </a:p>
        </p:txBody>
      </p:sp>
      <p:sp>
        <p:nvSpPr>
          <p:cNvPr id="2067" name="Text Box 633"/>
          <p:cNvSpPr txBox="1">
            <a:spLocks noChangeArrowheads="1"/>
          </p:cNvSpPr>
          <p:nvPr/>
        </p:nvSpPr>
        <p:spPr bwMode="auto">
          <a:xfrm>
            <a:off x="36766500" y="21880830"/>
            <a:ext cx="11591925" cy="4686300"/>
          </a:xfrm>
          <a:prstGeom prst="rect">
            <a:avLst/>
          </a:prstGeom>
          <a:noFill/>
          <a:ln w="9525">
            <a:noFill/>
            <a:miter lim="800000"/>
            <a:headEnd/>
            <a:tailEnd/>
          </a:ln>
        </p:spPr>
        <p:txBody>
          <a:bodyPr/>
          <a:lstStyle/>
          <a:p>
            <a:pPr marL="528638" indent="-528638" algn="ctr" defTabSz="890588">
              <a:spcBef>
                <a:spcPct val="50000"/>
              </a:spcBef>
            </a:pPr>
            <a:endParaRPr lang="en-US" sz="2600" b="1" dirty="0"/>
          </a:p>
        </p:txBody>
      </p:sp>
      <p:sp>
        <p:nvSpPr>
          <p:cNvPr id="2068" name="Line 746"/>
          <p:cNvSpPr>
            <a:spLocks noChangeShapeType="1"/>
          </p:cNvSpPr>
          <p:nvPr/>
        </p:nvSpPr>
        <p:spPr bwMode="auto">
          <a:xfrm>
            <a:off x="34705925" y="4306888"/>
            <a:ext cx="0" cy="27258962"/>
          </a:xfrm>
          <a:prstGeom prst="line">
            <a:avLst/>
          </a:prstGeom>
          <a:noFill/>
          <a:ln w="76200" cmpd="tri">
            <a:solidFill>
              <a:schemeClr val="tx1"/>
            </a:solidFill>
            <a:round/>
            <a:headEnd/>
            <a:tailEnd/>
          </a:ln>
        </p:spPr>
        <p:txBody>
          <a:bodyPr/>
          <a:lstStyle/>
          <a:p>
            <a:endParaRPr lang="en-US"/>
          </a:p>
        </p:txBody>
      </p:sp>
      <p:sp>
        <p:nvSpPr>
          <p:cNvPr id="2069" name="Text Box 1627"/>
          <p:cNvSpPr txBox="1">
            <a:spLocks noChangeArrowheads="1"/>
          </p:cNvSpPr>
          <p:nvPr/>
        </p:nvSpPr>
        <p:spPr bwMode="auto">
          <a:xfrm>
            <a:off x="1711325" y="22204363"/>
            <a:ext cx="11417300" cy="9275762"/>
          </a:xfrm>
          <a:prstGeom prst="rect">
            <a:avLst/>
          </a:prstGeom>
          <a:noFill/>
          <a:ln w="57150" cmpd="thickThin">
            <a:noFill/>
            <a:miter lim="800000"/>
            <a:headEnd/>
            <a:tailEnd/>
          </a:ln>
        </p:spPr>
        <p:txBody>
          <a:bodyPr lIns="91421" tIns="45710" rIns="91421" bIns="45710"/>
          <a:lstStyle/>
          <a:p>
            <a:pPr marL="342900" indent="-342900" algn="ctr" defTabSz="4806950">
              <a:spcBef>
                <a:spcPct val="50000"/>
              </a:spcBef>
            </a:pPr>
            <a:r>
              <a:rPr lang="en-US" sz="3600" b="1"/>
              <a:t>Participants</a:t>
            </a:r>
          </a:p>
          <a:p>
            <a:pPr marL="342900" indent="-342900" defTabSz="4806950">
              <a:spcBef>
                <a:spcPct val="50000"/>
              </a:spcBef>
              <a:buFont typeface="Wingdings" pitchFamily="2" charset="2"/>
              <a:buChar char="v"/>
            </a:pPr>
            <a:r>
              <a:rPr lang="en-US" sz="2600"/>
              <a:t> 89 participants between the ages 18-62 years were recruited through advertisements in the school newspaper, by informing all coaches of the sports teams, and by convenience</a:t>
            </a:r>
          </a:p>
          <a:p>
            <a:pPr marL="342900" indent="-342900" defTabSz="4806950">
              <a:spcBef>
                <a:spcPct val="50000"/>
              </a:spcBef>
              <a:buFont typeface="Wingdings" pitchFamily="2" charset="2"/>
              <a:buChar char="v"/>
            </a:pPr>
            <a:r>
              <a:rPr lang="en-US" sz="2600"/>
              <a:t> 64 participants qualified in the category of tight hamstrings with either one or both hamstrings to match the criteria and with no history of knee, thigh, hip or lower back problems for 1 year before the study.</a:t>
            </a:r>
          </a:p>
          <a:p>
            <a:pPr marL="342900" indent="-342900" defTabSz="4806950">
              <a:spcBef>
                <a:spcPct val="50000"/>
              </a:spcBef>
              <a:buFont typeface="Wingdings" pitchFamily="2" charset="2"/>
              <a:buChar char="v"/>
            </a:pPr>
            <a:r>
              <a:rPr lang="en-US" sz="2600"/>
              <a:t>29.7 % women and 70.3% men</a:t>
            </a:r>
          </a:p>
          <a:p>
            <a:pPr marL="342900" indent="-342900" defTabSz="4806950">
              <a:spcBef>
                <a:spcPct val="50000"/>
              </a:spcBef>
              <a:buFont typeface="Wingdings" pitchFamily="2" charset="2"/>
              <a:buChar char="v"/>
            </a:pPr>
            <a:r>
              <a:rPr lang="en-US" sz="2600"/>
              <a:t> Age: 31.4</a:t>
            </a:r>
            <a:r>
              <a:rPr lang="en-US" sz="2800" u="sng"/>
              <a:t>+</a:t>
            </a:r>
            <a:r>
              <a:rPr lang="en-US" sz="2600"/>
              <a:t>12.1 (mean</a:t>
            </a:r>
            <a:r>
              <a:rPr lang="en-US" sz="2800" u="sng"/>
              <a:t>+</a:t>
            </a:r>
            <a:r>
              <a:rPr lang="en-US" sz="2600"/>
              <a:t>standard deviation)</a:t>
            </a:r>
          </a:p>
          <a:p>
            <a:pPr marL="342900" indent="-342900" defTabSz="4806950">
              <a:spcBef>
                <a:spcPct val="50000"/>
              </a:spcBef>
              <a:buFont typeface="Wingdings" pitchFamily="2" charset="2"/>
              <a:buChar char="v"/>
            </a:pPr>
            <a:r>
              <a:rPr lang="en-US" sz="2600"/>
              <a:t> 85.9% right side dominant, 14.1% left side dominant</a:t>
            </a:r>
          </a:p>
          <a:p>
            <a:pPr marL="342900" indent="-342900" defTabSz="4806950">
              <a:spcBef>
                <a:spcPct val="50000"/>
              </a:spcBef>
              <a:buFont typeface="Wingdings" pitchFamily="2" charset="2"/>
              <a:buChar char="v"/>
            </a:pPr>
            <a:endParaRPr lang="en-US" sz="2600"/>
          </a:p>
          <a:p>
            <a:pPr marL="342900" indent="-342900" algn="ctr" defTabSz="4806950">
              <a:spcBef>
                <a:spcPct val="50000"/>
              </a:spcBef>
              <a:buFont typeface="Wingdings" pitchFamily="2" charset="2"/>
              <a:buNone/>
            </a:pPr>
            <a:r>
              <a:rPr lang="en-US" sz="3600" b="1"/>
              <a:t>Research Design</a:t>
            </a:r>
          </a:p>
          <a:p>
            <a:pPr marL="342900" indent="-342900" defTabSz="4806950">
              <a:spcBef>
                <a:spcPct val="50000"/>
              </a:spcBef>
              <a:buFont typeface="Wingdings" pitchFamily="2" charset="2"/>
              <a:buNone/>
            </a:pPr>
            <a:r>
              <a:rPr lang="en-US" sz="2600"/>
              <a:t>The research design employed was:</a:t>
            </a:r>
          </a:p>
          <a:p>
            <a:pPr marL="342900" indent="-342900" defTabSz="4806950">
              <a:spcBef>
                <a:spcPct val="50000"/>
              </a:spcBef>
              <a:buFont typeface="Wingdings" pitchFamily="2" charset="2"/>
              <a:buChar char="v"/>
            </a:pPr>
            <a:r>
              <a:rPr lang="en-US" sz="2600"/>
              <a:t> A one visit, two variable experimental design where each participant experienced both treatments during the same visit.</a:t>
            </a:r>
          </a:p>
        </p:txBody>
      </p:sp>
      <p:sp>
        <p:nvSpPr>
          <p:cNvPr id="2070" name="Line 1633"/>
          <p:cNvSpPr>
            <a:spLocks noChangeShapeType="1"/>
          </p:cNvSpPr>
          <p:nvPr/>
        </p:nvSpPr>
        <p:spPr bwMode="auto">
          <a:xfrm>
            <a:off x="16551275" y="4311650"/>
            <a:ext cx="0" cy="27258963"/>
          </a:xfrm>
          <a:prstGeom prst="line">
            <a:avLst/>
          </a:prstGeom>
          <a:noFill/>
          <a:ln w="76200" cmpd="tri">
            <a:solidFill>
              <a:schemeClr val="tx1"/>
            </a:solidFill>
            <a:round/>
            <a:headEnd/>
            <a:tailEnd/>
          </a:ln>
        </p:spPr>
        <p:txBody>
          <a:bodyPr/>
          <a:lstStyle/>
          <a:p>
            <a:endParaRPr lang="en-US"/>
          </a:p>
        </p:txBody>
      </p:sp>
      <p:sp>
        <p:nvSpPr>
          <p:cNvPr id="2071" name="Line 1635"/>
          <p:cNvSpPr>
            <a:spLocks noChangeShapeType="1"/>
          </p:cNvSpPr>
          <p:nvPr/>
        </p:nvSpPr>
        <p:spPr bwMode="auto">
          <a:xfrm flipV="1">
            <a:off x="528638" y="6303963"/>
            <a:ext cx="16027400" cy="96837"/>
          </a:xfrm>
          <a:prstGeom prst="line">
            <a:avLst/>
          </a:prstGeom>
          <a:noFill/>
          <a:ln w="9525">
            <a:solidFill>
              <a:schemeClr val="tx1"/>
            </a:solidFill>
            <a:round/>
            <a:headEnd/>
            <a:tailEnd/>
          </a:ln>
        </p:spPr>
        <p:txBody>
          <a:bodyPr/>
          <a:lstStyle/>
          <a:p>
            <a:endParaRPr lang="en-US"/>
          </a:p>
        </p:txBody>
      </p:sp>
      <p:sp>
        <p:nvSpPr>
          <p:cNvPr id="2072" name="Text Box 1636"/>
          <p:cNvSpPr txBox="1">
            <a:spLocks noChangeArrowheads="1"/>
          </p:cNvSpPr>
          <p:nvPr/>
        </p:nvSpPr>
        <p:spPr bwMode="auto">
          <a:xfrm>
            <a:off x="6164263" y="5184775"/>
            <a:ext cx="4857750" cy="1555750"/>
          </a:xfrm>
          <a:prstGeom prst="rect">
            <a:avLst/>
          </a:prstGeom>
          <a:noFill/>
          <a:ln w="9525">
            <a:noFill/>
            <a:miter lim="800000"/>
            <a:headEnd/>
            <a:tailEnd/>
          </a:ln>
        </p:spPr>
        <p:txBody>
          <a:bodyPr>
            <a:spAutoFit/>
          </a:bodyPr>
          <a:lstStyle/>
          <a:p>
            <a:pPr algn="ctr">
              <a:spcBef>
                <a:spcPct val="50000"/>
              </a:spcBef>
            </a:pPr>
            <a:r>
              <a:rPr lang="en-US" sz="4800" b="1"/>
              <a:t>INTRODUCTION</a:t>
            </a:r>
          </a:p>
          <a:p>
            <a:pPr algn="ctr"/>
            <a:endParaRPr lang="da-DK" sz="4800" b="1"/>
          </a:p>
        </p:txBody>
      </p:sp>
      <p:sp>
        <p:nvSpPr>
          <p:cNvPr id="14360" name="Text Box 1638"/>
          <p:cNvSpPr txBox="1">
            <a:spLocks noChangeArrowheads="1"/>
          </p:cNvSpPr>
          <p:nvPr/>
        </p:nvSpPr>
        <p:spPr bwMode="auto">
          <a:xfrm>
            <a:off x="1817688" y="16927513"/>
            <a:ext cx="12341225" cy="3276600"/>
          </a:xfrm>
          <a:prstGeom prst="rect">
            <a:avLst/>
          </a:prstGeom>
          <a:noFill/>
          <a:ln w="9525">
            <a:noFill/>
            <a:miter lim="800000"/>
            <a:headEnd/>
            <a:tailEnd/>
          </a:ln>
        </p:spPr>
        <p:txBody>
          <a:bodyPr lIns="91421" tIns="45710" rIns="91421" bIns="45710"/>
          <a:lstStyle/>
          <a:p>
            <a:pPr marL="625475" lvl="1" algn="ctr" defTabSz="4806950">
              <a:buFont typeface="Wingdings" pitchFamily="2" charset="2"/>
              <a:buNone/>
              <a:defRPr/>
            </a:pPr>
            <a:r>
              <a:rPr lang="en-US" sz="3600" b="1" dirty="0"/>
              <a:t>Hypothesis</a:t>
            </a:r>
          </a:p>
          <a:p>
            <a:pPr marL="517525" indent="-517525" defTabSz="4806950">
              <a:buFont typeface="Wingdings" pitchFamily="2" charset="2"/>
              <a:buChar char="v"/>
              <a:defRPr/>
            </a:pPr>
            <a:endParaRPr lang="en-US" sz="2600" dirty="0"/>
          </a:p>
          <a:p>
            <a:pPr marL="521208" lvl="1" indent="-521208" defTabSz="4806950">
              <a:buFont typeface="Wingdings" pitchFamily="2" charset="2"/>
              <a:buChar char="v"/>
              <a:defRPr/>
            </a:pPr>
            <a:r>
              <a:rPr lang="en-US" sz="2600" dirty="0"/>
              <a:t>The combination of deep stripping massage strokes with eccentric resistance is more effective on hamstring flexibility than deep stripping alone. </a:t>
            </a:r>
          </a:p>
          <a:p>
            <a:pPr marL="521208" lvl="1" indent="-521208" defTabSz="4806950">
              <a:buFont typeface="Wingdings" pitchFamily="2" charset="2"/>
              <a:buChar char="v"/>
              <a:defRPr/>
            </a:pPr>
            <a:endParaRPr lang="en-US" sz="2600" dirty="0"/>
          </a:p>
          <a:p>
            <a:pPr marL="521208" lvl="1" indent="-521208" defTabSz="4806950">
              <a:buFont typeface="Wingdings" pitchFamily="2" charset="2"/>
              <a:buChar char="v"/>
              <a:defRPr/>
            </a:pPr>
            <a:r>
              <a:rPr lang="en-US" sz="2600" dirty="0"/>
              <a:t>The combination of deep stripping massage strokes with eccentric resistance is more effective on hamstring strength than deep stripping alone. </a:t>
            </a:r>
          </a:p>
        </p:txBody>
      </p:sp>
      <p:sp>
        <p:nvSpPr>
          <p:cNvPr id="2074" name="Line 1639"/>
          <p:cNvSpPr>
            <a:spLocks noChangeShapeType="1"/>
          </p:cNvSpPr>
          <p:nvPr/>
        </p:nvSpPr>
        <p:spPr bwMode="auto">
          <a:xfrm flipV="1">
            <a:off x="530225" y="21777325"/>
            <a:ext cx="15952788" cy="47625"/>
          </a:xfrm>
          <a:prstGeom prst="line">
            <a:avLst/>
          </a:prstGeom>
          <a:noFill/>
          <a:ln w="9525">
            <a:solidFill>
              <a:schemeClr val="tx1"/>
            </a:solidFill>
            <a:round/>
            <a:headEnd/>
            <a:tailEnd/>
          </a:ln>
        </p:spPr>
        <p:txBody>
          <a:bodyPr/>
          <a:lstStyle/>
          <a:p>
            <a:endParaRPr lang="en-US"/>
          </a:p>
        </p:txBody>
      </p:sp>
      <p:sp>
        <p:nvSpPr>
          <p:cNvPr id="2075" name="Line 1640"/>
          <p:cNvSpPr>
            <a:spLocks noChangeShapeType="1"/>
          </p:cNvSpPr>
          <p:nvPr/>
        </p:nvSpPr>
        <p:spPr bwMode="auto">
          <a:xfrm flipV="1">
            <a:off x="627063" y="20405725"/>
            <a:ext cx="15976600" cy="23813"/>
          </a:xfrm>
          <a:prstGeom prst="line">
            <a:avLst/>
          </a:prstGeom>
          <a:noFill/>
          <a:ln w="9525">
            <a:solidFill>
              <a:schemeClr val="tx1"/>
            </a:solidFill>
            <a:round/>
            <a:headEnd/>
            <a:tailEnd/>
          </a:ln>
        </p:spPr>
        <p:txBody>
          <a:bodyPr/>
          <a:lstStyle/>
          <a:p>
            <a:endParaRPr lang="en-US"/>
          </a:p>
        </p:txBody>
      </p:sp>
      <p:sp>
        <p:nvSpPr>
          <p:cNvPr id="2076" name="Text Box 1641"/>
          <p:cNvSpPr txBox="1">
            <a:spLocks noChangeArrowheads="1"/>
          </p:cNvSpPr>
          <p:nvPr/>
        </p:nvSpPr>
        <p:spPr bwMode="auto">
          <a:xfrm>
            <a:off x="6238875" y="20654963"/>
            <a:ext cx="2825750" cy="823912"/>
          </a:xfrm>
          <a:prstGeom prst="rect">
            <a:avLst/>
          </a:prstGeom>
          <a:noFill/>
          <a:ln w="9525">
            <a:noFill/>
            <a:miter lim="800000"/>
            <a:headEnd/>
            <a:tailEnd/>
          </a:ln>
        </p:spPr>
        <p:txBody>
          <a:bodyPr wrap="none">
            <a:spAutoFit/>
          </a:bodyPr>
          <a:lstStyle/>
          <a:p>
            <a:r>
              <a:rPr lang="da-DK" sz="4800" b="1"/>
              <a:t>METHOD</a:t>
            </a:r>
          </a:p>
        </p:txBody>
      </p:sp>
      <p:sp>
        <p:nvSpPr>
          <p:cNvPr id="2077" name="Text Box 1642"/>
          <p:cNvSpPr txBox="1">
            <a:spLocks noChangeArrowheads="1"/>
          </p:cNvSpPr>
          <p:nvPr/>
        </p:nvSpPr>
        <p:spPr bwMode="auto">
          <a:xfrm>
            <a:off x="42041763" y="9982200"/>
            <a:ext cx="184150" cy="366713"/>
          </a:xfrm>
          <a:prstGeom prst="rect">
            <a:avLst/>
          </a:prstGeom>
          <a:noFill/>
          <a:ln w="9525">
            <a:noFill/>
            <a:miter lim="800000"/>
            <a:headEnd/>
            <a:tailEnd/>
          </a:ln>
        </p:spPr>
        <p:txBody>
          <a:bodyPr wrap="none">
            <a:spAutoFit/>
          </a:bodyPr>
          <a:lstStyle/>
          <a:p>
            <a:endParaRPr lang="da-DK"/>
          </a:p>
        </p:txBody>
      </p:sp>
      <p:sp>
        <p:nvSpPr>
          <p:cNvPr id="2078" name="Text Box 1720"/>
          <p:cNvSpPr txBox="1">
            <a:spLocks noChangeArrowheads="1"/>
          </p:cNvSpPr>
          <p:nvPr/>
        </p:nvSpPr>
        <p:spPr bwMode="auto">
          <a:xfrm>
            <a:off x="35594925" y="7108508"/>
            <a:ext cx="12849225" cy="492125"/>
          </a:xfrm>
          <a:prstGeom prst="rect">
            <a:avLst/>
          </a:prstGeom>
          <a:noFill/>
          <a:ln w="9525">
            <a:noFill/>
            <a:miter lim="800000"/>
            <a:headEnd/>
            <a:tailEnd/>
          </a:ln>
        </p:spPr>
        <p:txBody>
          <a:bodyPr>
            <a:spAutoFit/>
          </a:bodyPr>
          <a:lstStyle/>
          <a:p>
            <a:r>
              <a:rPr lang="da-DK" sz="2600" b="1" dirty="0"/>
              <a:t>Table 1. Means &amp; Standard Deviations for </a:t>
            </a:r>
            <a:r>
              <a:rPr lang="da-DK" sz="2600" b="1" dirty="0" smtClean="0"/>
              <a:t>Flexibility Measures (degrees)</a:t>
            </a:r>
            <a:endParaRPr lang="da-DK" sz="2600" b="1" dirty="0"/>
          </a:p>
        </p:txBody>
      </p:sp>
      <p:sp>
        <p:nvSpPr>
          <p:cNvPr id="2079" name="Text Box 2068"/>
          <p:cNvSpPr txBox="1">
            <a:spLocks noChangeArrowheads="1"/>
          </p:cNvSpPr>
          <p:nvPr/>
        </p:nvSpPr>
        <p:spPr bwMode="auto">
          <a:xfrm>
            <a:off x="20986750" y="16743363"/>
            <a:ext cx="6946900" cy="366712"/>
          </a:xfrm>
          <a:prstGeom prst="rect">
            <a:avLst/>
          </a:prstGeom>
          <a:noFill/>
          <a:ln w="9525">
            <a:noFill/>
            <a:miter lim="800000"/>
            <a:headEnd/>
            <a:tailEnd/>
          </a:ln>
        </p:spPr>
        <p:txBody>
          <a:bodyPr>
            <a:spAutoFit/>
          </a:bodyPr>
          <a:lstStyle/>
          <a:p>
            <a:endParaRPr lang="da-DK"/>
          </a:p>
        </p:txBody>
      </p:sp>
      <p:sp>
        <p:nvSpPr>
          <p:cNvPr id="2080" name="Text Box 2346"/>
          <p:cNvSpPr txBox="1">
            <a:spLocks noChangeArrowheads="1"/>
          </p:cNvSpPr>
          <p:nvPr/>
        </p:nvSpPr>
        <p:spPr bwMode="auto">
          <a:xfrm>
            <a:off x="18508663" y="28559125"/>
            <a:ext cx="184150" cy="366713"/>
          </a:xfrm>
          <a:prstGeom prst="rect">
            <a:avLst/>
          </a:prstGeom>
          <a:noFill/>
          <a:ln w="9525">
            <a:noFill/>
            <a:miter lim="800000"/>
            <a:headEnd/>
            <a:tailEnd/>
          </a:ln>
        </p:spPr>
        <p:txBody>
          <a:bodyPr wrap="none">
            <a:spAutoFit/>
          </a:bodyPr>
          <a:lstStyle/>
          <a:p>
            <a:endParaRPr lang="da-DK"/>
          </a:p>
        </p:txBody>
      </p:sp>
      <p:sp>
        <p:nvSpPr>
          <p:cNvPr id="2081" name="Line 2389"/>
          <p:cNvSpPr>
            <a:spLocks noChangeShapeType="1"/>
          </p:cNvSpPr>
          <p:nvPr/>
        </p:nvSpPr>
        <p:spPr bwMode="auto">
          <a:xfrm flipV="1">
            <a:off x="16530638" y="6184900"/>
            <a:ext cx="18168937" cy="119063"/>
          </a:xfrm>
          <a:prstGeom prst="line">
            <a:avLst/>
          </a:prstGeom>
          <a:noFill/>
          <a:ln w="9525">
            <a:solidFill>
              <a:schemeClr val="tx1"/>
            </a:solidFill>
            <a:round/>
            <a:headEnd/>
            <a:tailEnd/>
          </a:ln>
        </p:spPr>
        <p:txBody>
          <a:bodyPr/>
          <a:lstStyle/>
          <a:p>
            <a:endParaRPr lang="en-US"/>
          </a:p>
        </p:txBody>
      </p:sp>
      <p:sp>
        <p:nvSpPr>
          <p:cNvPr id="2082" name="Text Box 2390"/>
          <p:cNvSpPr txBox="1">
            <a:spLocks noChangeArrowheads="1"/>
          </p:cNvSpPr>
          <p:nvPr/>
        </p:nvSpPr>
        <p:spPr bwMode="auto">
          <a:xfrm>
            <a:off x="22864763" y="5183188"/>
            <a:ext cx="2852737" cy="830262"/>
          </a:xfrm>
          <a:prstGeom prst="rect">
            <a:avLst/>
          </a:prstGeom>
          <a:noFill/>
          <a:ln w="9525">
            <a:noFill/>
            <a:miter lim="800000"/>
            <a:headEnd/>
            <a:tailEnd/>
          </a:ln>
        </p:spPr>
        <p:txBody>
          <a:bodyPr wrap="none">
            <a:spAutoFit/>
          </a:bodyPr>
          <a:lstStyle/>
          <a:p>
            <a:r>
              <a:rPr lang="da-DK" sz="4800" b="1"/>
              <a:t>METHOD</a:t>
            </a:r>
          </a:p>
        </p:txBody>
      </p:sp>
      <p:sp>
        <p:nvSpPr>
          <p:cNvPr id="2083" name="Line 2391"/>
          <p:cNvSpPr>
            <a:spLocks noChangeShapeType="1"/>
          </p:cNvSpPr>
          <p:nvPr/>
        </p:nvSpPr>
        <p:spPr bwMode="auto">
          <a:xfrm>
            <a:off x="34677350" y="20324763"/>
            <a:ext cx="15759113" cy="23812"/>
          </a:xfrm>
          <a:prstGeom prst="line">
            <a:avLst/>
          </a:prstGeom>
          <a:noFill/>
          <a:ln w="9525">
            <a:solidFill>
              <a:schemeClr val="tx1"/>
            </a:solidFill>
            <a:round/>
            <a:headEnd/>
            <a:tailEnd/>
          </a:ln>
        </p:spPr>
        <p:txBody>
          <a:bodyPr/>
          <a:lstStyle/>
          <a:p>
            <a:endParaRPr lang="en-US"/>
          </a:p>
        </p:txBody>
      </p:sp>
      <p:sp>
        <p:nvSpPr>
          <p:cNvPr id="2084" name="Line 2392"/>
          <p:cNvSpPr>
            <a:spLocks noChangeShapeType="1"/>
          </p:cNvSpPr>
          <p:nvPr/>
        </p:nvSpPr>
        <p:spPr bwMode="auto">
          <a:xfrm flipV="1">
            <a:off x="34666238" y="21626513"/>
            <a:ext cx="15809912" cy="71437"/>
          </a:xfrm>
          <a:prstGeom prst="line">
            <a:avLst/>
          </a:prstGeom>
          <a:noFill/>
          <a:ln w="9525">
            <a:solidFill>
              <a:schemeClr val="tx1"/>
            </a:solidFill>
            <a:round/>
            <a:headEnd/>
            <a:tailEnd/>
          </a:ln>
        </p:spPr>
        <p:txBody>
          <a:bodyPr/>
          <a:lstStyle/>
          <a:p>
            <a:endParaRPr lang="en-US"/>
          </a:p>
        </p:txBody>
      </p:sp>
      <p:sp>
        <p:nvSpPr>
          <p:cNvPr id="2085" name="Text Box 2393"/>
          <p:cNvSpPr txBox="1">
            <a:spLocks noChangeArrowheads="1"/>
          </p:cNvSpPr>
          <p:nvPr/>
        </p:nvSpPr>
        <p:spPr bwMode="auto">
          <a:xfrm>
            <a:off x="40262175" y="20615275"/>
            <a:ext cx="4014240" cy="830997"/>
          </a:xfrm>
          <a:prstGeom prst="rect">
            <a:avLst/>
          </a:prstGeom>
          <a:noFill/>
          <a:ln w="9525">
            <a:noFill/>
            <a:miter lim="800000"/>
            <a:headEnd/>
            <a:tailEnd/>
          </a:ln>
        </p:spPr>
        <p:txBody>
          <a:bodyPr wrap="none">
            <a:spAutoFit/>
          </a:bodyPr>
          <a:lstStyle/>
          <a:p>
            <a:r>
              <a:rPr lang="da-DK" sz="4800" b="1" dirty="0" smtClean="0"/>
              <a:t>DISCUSSION</a:t>
            </a:r>
            <a:endParaRPr lang="da-DK" sz="4800" b="1" dirty="0"/>
          </a:p>
        </p:txBody>
      </p:sp>
      <p:sp>
        <p:nvSpPr>
          <p:cNvPr id="2086" name="Text Box 2394"/>
          <p:cNvSpPr txBox="1">
            <a:spLocks noChangeArrowheads="1"/>
          </p:cNvSpPr>
          <p:nvPr/>
        </p:nvSpPr>
        <p:spPr bwMode="auto">
          <a:xfrm>
            <a:off x="18502313" y="7062788"/>
            <a:ext cx="12828587" cy="13449836"/>
          </a:xfrm>
          <a:prstGeom prst="rect">
            <a:avLst/>
          </a:prstGeom>
          <a:noFill/>
          <a:ln w="9525">
            <a:noFill/>
            <a:miter lim="800000"/>
            <a:headEnd/>
            <a:tailEnd/>
          </a:ln>
        </p:spPr>
        <p:txBody>
          <a:bodyPr>
            <a:spAutoFit/>
          </a:bodyPr>
          <a:lstStyle/>
          <a:p>
            <a:pPr marL="528638" indent="-431800" algn="ctr">
              <a:tabLst>
                <a:tab pos="528638" algn="l"/>
              </a:tabLst>
            </a:pPr>
            <a:r>
              <a:rPr lang="da-DK" sz="3600" b="1" dirty="0"/>
              <a:t>Research Design cont</a:t>
            </a:r>
            <a:r>
              <a:rPr lang="da-DK" altLang="en-US" sz="3600" b="1" dirty="0"/>
              <a:t>’</a:t>
            </a:r>
            <a:r>
              <a:rPr lang="da-DK" sz="3600" b="1" dirty="0"/>
              <a:t>d</a:t>
            </a:r>
          </a:p>
          <a:p>
            <a:pPr marL="528638" indent="-431800">
              <a:tabLst>
                <a:tab pos="528638" algn="l"/>
              </a:tabLst>
            </a:pPr>
            <a:endParaRPr lang="da-DK" sz="2600" dirty="0"/>
          </a:p>
          <a:p>
            <a:pPr marL="528638" indent="-431800">
              <a:tabLst>
                <a:tab pos="528638" algn="l"/>
              </a:tabLst>
            </a:pPr>
            <a:r>
              <a:rPr lang="en-US" sz="2600" dirty="0"/>
              <a:t>Pre treatment: </a:t>
            </a:r>
          </a:p>
          <a:p>
            <a:pPr marL="528638" indent="-431800">
              <a:buFont typeface="Wingdings" pitchFamily="2" charset="2"/>
              <a:buChar char="v"/>
              <a:tabLst>
                <a:tab pos="528638" algn="l"/>
              </a:tabLst>
            </a:pPr>
            <a:r>
              <a:rPr lang="en-US" sz="2600" dirty="0"/>
              <a:t>Hamstring flexibility was measured having the participant supine with the pelvis securely strapped to the table, the hip flexed to 90</a:t>
            </a:r>
            <a:r>
              <a:rPr lang="en-US" sz="2600" dirty="0">
                <a:sym typeface="Symbol" pitchFamily="18" charset="2"/>
              </a:rPr>
              <a:t></a:t>
            </a:r>
            <a:r>
              <a:rPr lang="en-US" sz="2600" dirty="0"/>
              <a:t> and the ankle relaxed. A research member would then move the knee to terminal extension and a measurement using a microFET3 digital inclinometer was taken to record the participant</a:t>
            </a:r>
            <a:r>
              <a:rPr lang="ja-JP" altLang="en-US" sz="2600"/>
              <a:t>’</a:t>
            </a:r>
            <a:r>
              <a:rPr lang="en-US" altLang="ja-JP" sz="2600" dirty="0"/>
              <a:t>s pre intervention hamstring lengths.  After the length of each hamstring was recorded, the microFET3 was set to muscle testing on the high threshold setting to measure and record the strength of each hamstring.  For the strength measurement, </a:t>
            </a:r>
            <a:r>
              <a:rPr lang="en-US" altLang="ja-JP" sz="2600" dirty="0" smtClean="0"/>
              <a:t>participants were seated on the edge of a desk with the knee of the leg being measured flexed to approximately 90°. Their arms were folded across their chests and their shoulders and opposite side knee were stabilized as they pressed </a:t>
            </a:r>
            <a:r>
              <a:rPr lang="en-US" altLang="ja-JP" sz="2600" dirty="0"/>
              <a:t>their posterior </a:t>
            </a:r>
            <a:r>
              <a:rPr lang="en-US" altLang="ja-JP" sz="2600" dirty="0" err="1"/>
              <a:t>calcaneus</a:t>
            </a:r>
            <a:r>
              <a:rPr lang="en-US" altLang="ja-JP" sz="2600" dirty="0"/>
              <a:t> into the gauge for approximately 5 </a:t>
            </a:r>
            <a:r>
              <a:rPr lang="en-US" altLang="ja-JP" sz="2600" dirty="0" smtClean="0"/>
              <a:t>seconds</a:t>
            </a:r>
          </a:p>
          <a:p>
            <a:pPr marL="528638" indent="-431800">
              <a:buFont typeface="Wingdings" pitchFamily="2" charset="2"/>
              <a:buChar char="v"/>
              <a:tabLst>
                <a:tab pos="528638" algn="l"/>
              </a:tabLst>
            </a:pPr>
            <a:endParaRPr lang="en-US" sz="2600" dirty="0"/>
          </a:p>
          <a:p>
            <a:pPr marL="528638" indent="-431800">
              <a:tabLst>
                <a:tab pos="528638" algn="l"/>
              </a:tabLst>
            </a:pPr>
            <a:r>
              <a:rPr lang="en-US" sz="2600" dirty="0"/>
              <a:t>Treatment:</a:t>
            </a:r>
          </a:p>
          <a:p>
            <a:pPr marL="528638" indent="-431800">
              <a:buFont typeface="Wingdings" pitchFamily="2" charset="2"/>
              <a:buChar char="v"/>
              <a:tabLst>
                <a:tab pos="528638" algn="l"/>
              </a:tabLst>
            </a:pPr>
            <a:r>
              <a:rPr lang="en-US" sz="2600" dirty="0"/>
              <a:t>On their tighter side participants were administered a series of fifteen ten-second bouts of eccentric resistance that were combined with deep longitudinal stripping massage strokes.  </a:t>
            </a:r>
            <a:r>
              <a:rPr lang="en-US" sz="2600" dirty="0" smtClean="0"/>
              <a:t>The eccentric resistance  consisted of an extremity strap and  elastic resistance band securely strapped to the table and the participants ankle. Then, the  knee was moved passively into flexion a little beyond 90</a:t>
            </a:r>
            <a:r>
              <a:rPr lang="en-US" sz="2600" dirty="0" smtClean="0">
                <a:latin typeface="Times New Roman"/>
                <a:cs typeface="Times New Roman"/>
              </a:rPr>
              <a:t>° </a:t>
            </a:r>
            <a:r>
              <a:rPr lang="en-US" sz="2600" dirty="0" smtClean="0"/>
              <a:t> by a research assistant and the participants were asked to engage their hamstring muscle in order to resist the pull from the band. On </a:t>
            </a:r>
            <a:r>
              <a:rPr lang="en-US" sz="2600" dirty="0"/>
              <a:t>their other hamstring participants were administered a series of fifteen ten second deep longitudinal stripping massage strokes while lying passive.   All massage strokes were performed at a depth of 7 out of 10 on a verbal pressure scale index. </a:t>
            </a:r>
            <a:r>
              <a:rPr lang="en-US" sz="2600" dirty="0" smtClean="0"/>
              <a:t> The entire breadth of the muscle from insertion to origin  was covered by  the stripping strokes.</a:t>
            </a:r>
            <a:endParaRPr lang="en-US" sz="2600" dirty="0"/>
          </a:p>
          <a:p>
            <a:pPr marL="528638" indent="-431800">
              <a:tabLst>
                <a:tab pos="528638" algn="l"/>
              </a:tabLst>
            </a:pPr>
            <a:endParaRPr lang="en-US" sz="2600" dirty="0"/>
          </a:p>
          <a:p>
            <a:pPr marL="528638" indent="-431800">
              <a:tabLst>
                <a:tab pos="528638" algn="l"/>
              </a:tabLst>
            </a:pPr>
            <a:r>
              <a:rPr lang="en-US" sz="2600" dirty="0"/>
              <a:t>Post intervention:</a:t>
            </a:r>
          </a:p>
          <a:p>
            <a:pPr marL="528638" indent="-431800">
              <a:buFont typeface="Wingdings" pitchFamily="2" charset="2"/>
              <a:buChar char="v"/>
              <a:tabLst>
                <a:tab pos="528638" algn="l"/>
              </a:tabLst>
            </a:pPr>
            <a:r>
              <a:rPr lang="en-US" sz="2600" dirty="0"/>
              <a:t>The same hamstring flexibility and strength measurements used in the pretest were administered in the same manner.</a:t>
            </a:r>
            <a:r>
              <a:rPr lang="da-DK" sz="2600" dirty="0"/>
              <a:t>  </a:t>
            </a:r>
          </a:p>
          <a:p>
            <a:pPr marL="528638" indent="-431800">
              <a:buFont typeface="Wingdings" pitchFamily="2" charset="2"/>
              <a:buChar char="v"/>
              <a:tabLst>
                <a:tab pos="528638" algn="l"/>
              </a:tabLst>
            </a:pPr>
            <a:endParaRPr lang="da-DK" sz="2600" dirty="0"/>
          </a:p>
          <a:p>
            <a:pPr marL="528638" indent="-431800">
              <a:buFont typeface="Wingdings" pitchFamily="2" charset="2"/>
              <a:buChar char="v"/>
              <a:tabLst>
                <a:tab pos="528638" algn="l"/>
              </a:tabLst>
            </a:pPr>
            <a:endParaRPr lang="da-DK" sz="2600" dirty="0"/>
          </a:p>
        </p:txBody>
      </p:sp>
      <p:pic>
        <p:nvPicPr>
          <p:cNvPr id="2087" name="Picture 1025" descr="http://www.deanza.edu/logo/images/DeAnza_Logo_stacked.jpg"/>
          <p:cNvPicPr>
            <a:picLocks noChangeAspect="1" noChangeArrowheads="1"/>
          </p:cNvPicPr>
          <p:nvPr/>
        </p:nvPicPr>
        <p:blipFill>
          <a:blip r:embed="rId2" cstate="print"/>
          <a:srcRect/>
          <a:stretch>
            <a:fillRect/>
          </a:stretch>
        </p:blipFill>
        <p:spPr bwMode="auto">
          <a:xfrm>
            <a:off x="1839913" y="1773238"/>
            <a:ext cx="4038600" cy="1571625"/>
          </a:xfrm>
          <a:prstGeom prst="rect">
            <a:avLst/>
          </a:prstGeom>
          <a:noFill/>
          <a:ln w="9525">
            <a:noFill/>
            <a:miter lim="800000"/>
            <a:headEnd/>
            <a:tailEnd/>
          </a:ln>
        </p:spPr>
      </p:pic>
      <p:sp>
        <p:nvSpPr>
          <p:cNvPr id="47" name="TextBox 46"/>
          <p:cNvSpPr txBox="1"/>
          <p:nvPr/>
        </p:nvSpPr>
        <p:spPr>
          <a:xfrm>
            <a:off x="18856325" y="22805390"/>
            <a:ext cx="13812838" cy="5570756"/>
          </a:xfrm>
          <a:prstGeom prst="rect">
            <a:avLst/>
          </a:prstGeom>
          <a:noFill/>
        </p:spPr>
        <p:txBody>
          <a:bodyPr>
            <a:spAutoFit/>
          </a:bodyPr>
          <a:lstStyle/>
          <a:p>
            <a:pPr marL="528638" indent="-431800">
              <a:buFont typeface="Wingdings" pitchFamily="2" charset="2"/>
              <a:buChar char="v"/>
              <a:tabLst>
                <a:tab pos="528638" algn="l"/>
              </a:tabLst>
              <a:defRPr/>
            </a:pPr>
            <a:r>
              <a:rPr lang="da-DK" sz="2600" dirty="0">
                <a:latin typeface="Arial" charset="0"/>
                <a:ea typeface="+mn-ea"/>
              </a:rPr>
              <a:t>Hamstring flexiblity </a:t>
            </a:r>
          </a:p>
          <a:p>
            <a:pPr marL="971550" lvl="1" indent="-263525">
              <a:buFontTx/>
              <a:buChar char="-"/>
              <a:tabLst>
                <a:tab pos="528638" algn="l"/>
              </a:tabLst>
              <a:defRPr/>
            </a:pPr>
            <a:r>
              <a:rPr lang="da-DK" sz="2600" dirty="0" smtClean="0">
                <a:latin typeface="Arial" charset="0"/>
                <a:ea typeface="+mn-ea"/>
              </a:rPr>
              <a:t>There was a 9.3</a:t>
            </a:r>
            <a:r>
              <a:rPr lang="da-DK" sz="2600" dirty="0">
                <a:latin typeface="Arial" charset="0"/>
                <a:ea typeface="+mn-ea"/>
              </a:rPr>
              <a:t>% </a:t>
            </a:r>
            <a:r>
              <a:rPr lang="da-DK" sz="2600" dirty="0" smtClean="0">
                <a:latin typeface="Arial" charset="0"/>
                <a:ea typeface="+mn-ea"/>
              </a:rPr>
              <a:t>improvement (p&lt;0.01) </a:t>
            </a:r>
            <a:r>
              <a:rPr lang="da-DK" sz="2600" dirty="0">
                <a:latin typeface="Arial" charset="0"/>
                <a:ea typeface="+mn-ea"/>
              </a:rPr>
              <a:t>in flexibility following the combination of stripping strokes and eccentric resistance. </a:t>
            </a:r>
          </a:p>
          <a:p>
            <a:pPr marL="971550" lvl="1" indent="-263525">
              <a:buFontTx/>
              <a:buChar char="-"/>
              <a:tabLst>
                <a:tab pos="528638" algn="l"/>
              </a:tabLst>
              <a:defRPr/>
            </a:pPr>
            <a:r>
              <a:rPr lang="da-DK" sz="2600" dirty="0" smtClean="0">
                <a:latin typeface="Arial" charset="0"/>
                <a:ea typeface="+mn-ea"/>
              </a:rPr>
              <a:t>There was a 6.4</a:t>
            </a:r>
            <a:r>
              <a:rPr lang="da-DK" sz="2600" dirty="0">
                <a:latin typeface="Arial" charset="0"/>
                <a:ea typeface="+mn-ea"/>
              </a:rPr>
              <a:t>% improvement </a:t>
            </a:r>
            <a:r>
              <a:rPr lang="da-DK" sz="2600" dirty="0" smtClean="0">
                <a:latin typeface="Arial" charset="0"/>
              </a:rPr>
              <a:t>(p&lt;0.01) </a:t>
            </a:r>
            <a:r>
              <a:rPr lang="da-DK" sz="2600" dirty="0" smtClean="0">
                <a:latin typeface="Arial" charset="0"/>
                <a:ea typeface="+mn-ea"/>
              </a:rPr>
              <a:t>in </a:t>
            </a:r>
            <a:r>
              <a:rPr lang="da-DK" sz="2600" dirty="0">
                <a:latin typeface="Arial" charset="0"/>
                <a:ea typeface="+mn-ea"/>
              </a:rPr>
              <a:t>flexibility with stripping strokes </a:t>
            </a:r>
            <a:r>
              <a:rPr lang="da-DK" sz="2600" dirty="0" smtClean="0">
                <a:latin typeface="Arial" charset="0"/>
                <a:ea typeface="+mn-ea"/>
              </a:rPr>
              <a:t>alone.</a:t>
            </a:r>
          </a:p>
          <a:p>
            <a:pPr marL="971550" lvl="1" indent="-263525">
              <a:tabLst>
                <a:tab pos="528638" algn="l"/>
              </a:tabLst>
              <a:defRPr/>
            </a:pPr>
            <a:r>
              <a:rPr lang="da-DK" sz="2600" dirty="0" smtClean="0">
                <a:latin typeface="Arial" charset="0"/>
                <a:ea typeface="+mn-ea"/>
              </a:rPr>
              <a:t>-	The improvement in flexibility observed following the combination of stripping strokes and eccentric resistance was greater (p&lt;0.05) than following stripping strokes alone.</a:t>
            </a:r>
            <a:endParaRPr lang="da-DK" sz="2600" dirty="0">
              <a:solidFill>
                <a:srgbClr val="FF0000"/>
              </a:solidFill>
              <a:latin typeface="Arial" charset="0"/>
              <a:ea typeface="+mn-ea"/>
            </a:endParaRPr>
          </a:p>
          <a:p>
            <a:pPr marL="708025" lvl="1">
              <a:tabLst>
                <a:tab pos="528638" algn="l"/>
              </a:tabLst>
              <a:defRPr/>
            </a:pPr>
            <a:r>
              <a:rPr lang="da-DK" sz="2600" dirty="0">
                <a:latin typeface="Arial" charset="0"/>
                <a:ea typeface="+mn-ea"/>
              </a:rPr>
              <a:t>	</a:t>
            </a:r>
          </a:p>
          <a:p>
            <a:pPr marL="528638" indent="-431800">
              <a:buFont typeface="Wingdings" pitchFamily="2" charset="2"/>
              <a:buChar char="v"/>
              <a:tabLst>
                <a:tab pos="528638" algn="l"/>
              </a:tabLst>
              <a:defRPr/>
            </a:pPr>
            <a:r>
              <a:rPr lang="da-DK" sz="2600" dirty="0">
                <a:latin typeface="Arial" charset="0"/>
                <a:ea typeface="+mn-ea"/>
              </a:rPr>
              <a:t>Hamstring strength</a:t>
            </a:r>
          </a:p>
          <a:p>
            <a:pPr marL="971550" lvl="1" indent="-263525">
              <a:buFontTx/>
              <a:buChar char="-"/>
              <a:tabLst>
                <a:tab pos="528638" algn="l"/>
              </a:tabLst>
              <a:defRPr/>
            </a:pPr>
            <a:r>
              <a:rPr lang="da-DK" sz="2600" dirty="0" smtClean="0">
                <a:latin typeface="Arial" charset="0"/>
                <a:ea typeface="+mn-ea"/>
              </a:rPr>
              <a:t>There was a non-significant 1.1</a:t>
            </a:r>
            <a:r>
              <a:rPr lang="da-DK" sz="2600" dirty="0">
                <a:latin typeface="Arial" charset="0"/>
                <a:ea typeface="+mn-ea"/>
              </a:rPr>
              <a:t>% </a:t>
            </a:r>
            <a:r>
              <a:rPr lang="da-DK" sz="2600" dirty="0" smtClean="0">
                <a:latin typeface="Arial" charset="0"/>
                <a:ea typeface="+mn-ea"/>
              </a:rPr>
              <a:t>increase (p&gt;0.05) in </a:t>
            </a:r>
            <a:r>
              <a:rPr lang="da-DK" sz="2600" dirty="0">
                <a:latin typeface="Arial" charset="0"/>
                <a:ea typeface="+mn-ea"/>
              </a:rPr>
              <a:t>strength </a:t>
            </a:r>
            <a:r>
              <a:rPr lang="da-DK" sz="2600" dirty="0">
                <a:latin typeface="Arial" charset="0"/>
              </a:rPr>
              <a:t>following the combination of stripping strokes and eccentric resistance.</a:t>
            </a:r>
          </a:p>
          <a:p>
            <a:pPr marL="971550" lvl="1" indent="-263525">
              <a:buFontTx/>
              <a:buChar char="-"/>
              <a:tabLst>
                <a:tab pos="528638" algn="l"/>
              </a:tabLst>
              <a:defRPr/>
            </a:pPr>
            <a:r>
              <a:rPr lang="da-DK" sz="2600" dirty="0" smtClean="0">
                <a:latin typeface="Arial" charset="0"/>
                <a:ea typeface="+mn-ea"/>
              </a:rPr>
              <a:t>T</a:t>
            </a:r>
            <a:r>
              <a:rPr lang="da-DK" sz="2600" dirty="0" smtClean="0">
                <a:latin typeface="Arial" charset="0"/>
              </a:rPr>
              <a:t>here was a non-significant </a:t>
            </a:r>
            <a:r>
              <a:rPr lang="da-DK" sz="2600" dirty="0" smtClean="0">
                <a:latin typeface="Arial" charset="0"/>
                <a:ea typeface="+mn-ea"/>
              </a:rPr>
              <a:t>1.8</a:t>
            </a:r>
            <a:r>
              <a:rPr lang="da-DK" sz="2600" dirty="0">
                <a:latin typeface="Arial" charset="0"/>
                <a:ea typeface="+mn-ea"/>
              </a:rPr>
              <a:t>% decrease </a:t>
            </a:r>
            <a:r>
              <a:rPr lang="da-DK" sz="2600" dirty="0" smtClean="0">
                <a:latin typeface="Arial" charset="0"/>
              </a:rPr>
              <a:t>(p&gt;0.05) </a:t>
            </a:r>
            <a:r>
              <a:rPr lang="da-DK" sz="2600" dirty="0" smtClean="0">
                <a:latin typeface="Arial" charset="0"/>
                <a:ea typeface="+mn-ea"/>
              </a:rPr>
              <a:t>in </a:t>
            </a:r>
            <a:r>
              <a:rPr lang="da-DK" sz="2600" dirty="0">
                <a:latin typeface="Arial" charset="0"/>
                <a:ea typeface="+mn-ea"/>
              </a:rPr>
              <a:t>strength with massage </a:t>
            </a:r>
            <a:r>
              <a:rPr lang="da-DK" sz="2600" dirty="0" smtClean="0">
                <a:latin typeface="Arial" charset="0"/>
                <a:ea typeface="+mn-ea"/>
              </a:rPr>
              <a:t>only. </a:t>
            </a:r>
            <a:endParaRPr lang="da-DK" sz="2600" dirty="0">
              <a:latin typeface="Arial" charset="0"/>
              <a:ea typeface="+mn-ea"/>
            </a:endParaRPr>
          </a:p>
          <a:p>
            <a:pPr marL="708025" lvl="1">
              <a:tabLst>
                <a:tab pos="528638" algn="l"/>
              </a:tabLst>
              <a:defRPr/>
            </a:pPr>
            <a:endParaRPr lang="da-DK" sz="2600" dirty="0">
              <a:latin typeface="Arial" charset="0"/>
              <a:ea typeface="+mn-ea"/>
            </a:endParaRPr>
          </a:p>
          <a:p>
            <a:pPr marL="528638" indent="-431800">
              <a:tabLst>
                <a:tab pos="528638" algn="l"/>
              </a:tabLst>
              <a:defRPr/>
            </a:pPr>
            <a:endParaRPr lang="da-DK" sz="2600" dirty="0">
              <a:latin typeface="Arial" charset="0"/>
              <a:ea typeface="+mn-ea"/>
            </a:endParaRPr>
          </a:p>
          <a:p>
            <a:pPr>
              <a:defRPr/>
            </a:pPr>
            <a:endParaRPr lang="en-US" dirty="0">
              <a:latin typeface="Arial" charset="0"/>
              <a:ea typeface="+mn-ea"/>
            </a:endParaRPr>
          </a:p>
        </p:txBody>
      </p:sp>
      <p:sp>
        <p:nvSpPr>
          <p:cNvPr id="2089" name="Line 1639"/>
          <p:cNvSpPr>
            <a:spLocks noChangeShapeType="1"/>
          </p:cNvSpPr>
          <p:nvPr/>
        </p:nvSpPr>
        <p:spPr bwMode="auto">
          <a:xfrm flipV="1">
            <a:off x="16594138" y="21702713"/>
            <a:ext cx="18086387" cy="79375"/>
          </a:xfrm>
          <a:prstGeom prst="line">
            <a:avLst/>
          </a:prstGeom>
          <a:noFill/>
          <a:ln w="9525">
            <a:solidFill>
              <a:schemeClr val="tx1"/>
            </a:solidFill>
            <a:round/>
            <a:headEnd/>
            <a:tailEnd/>
          </a:ln>
        </p:spPr>
        <p:txBody>
          <a:bodyPr/>
          <a:lstStyle/>
          <a:p>
            <a:endParaRPr lang="en-US"/>
          </a:p>
        </p:txBody>
      </p:sp>
      <p:sp>
        <p:nvSpPr>
          <p:cNvPr id="2090" name="Line 1639"/>
          <p:cNvSpPr>
            <a:spLocks noChangeShapeType="1"/>
          </p:cNvSpPr>
          <p:nvPr/>
        </p:nvSpPr>
        <p:spPr bwMode="auto">
          <a:xfrm flipV="1">
            <a:off x="16600488" y="20324763"/>
            <a:ext cx="18086387" cy="80962"/>
          </a:xfrm>
          <a:prstGeom prst="line">
            <a:avLst/>
          </a:prstGeom>
          <a:noFill/>
          <a:ln w="9525">
            <a:solidFill>
              <a:schemeClr val="tx1"/>
            </a:solidFill>
            <a:round/>
            <a:headEnd/>
            <a:tailEnd/>
          </a:ln>
        </p:spPr>
        <p:txBody>
          <a:bodyPr/>
          <a:lstStyle/>
          <a:p>
            <a:endParaRPr lang="en-US"/>
          </a:p>
        </p:txBody>
      </p:sp>
      <p:pic>
        <p:nvPicPr>
          <p:cNvPr id="2091" name="Picture 1027" descr="http://webs.wichita.edu/depttools/depttoolsmemberfiles/visualstandards/wsu_logo_vertical_black_rgb.jpg"/>
          <p:cNvPicPr>
            <a:picLocks noChangeAspect="1" noChangeArrowheads="1"/>
          </p:cNvPicPr>
          <p:nvPr/>
        </p:nvPicPr>
        <p:blipFill>
          <a:blip r:embed="rId3" cstate="print"/>
          <a:srcRect/>
          <a:stretch>
            <a:fillRect/>
          </a:stretch>
        </p:blipFill>
        <p:spPr bwMode="auto">
          <a:xfrm>
            <a:off x="45539025" y="749300"/>
            <a:ext cx="3657600" cy="3657600"/>
          </a:xfrm>
          <a:prstGeom prst="rect">
            <a:avLst/>
          </a:prstGeom>
          <a:noFill/>
          <a:ln w="9525">
            <a:noFill/>
            <a:miter lim="800000"/>
            <a:headEnd/>
            <a:tailEnd/>
          </a:ln>
        </p:spPr>
      </p:pic>
      <p:sp>
        <p:nvSpPr>
          <p:cNvPr id="2092" name="Line 2389"/>
          <p:cNvSpPr>
            <a:spLocks noChangeShapeType="1"/>
          </p:cNvSpPr>
          <p:nvPr/>
        </p:nvSpPr>
        <p:spPr bwMode="auto">
          <a:xfrm flipV="1">
            <a:off x="34742438" y="6076950"/>
            <a:ext cx="15778162" cy="112713"/>
          </a:xfrm>
          <a:prstGeom prst="line">
            <a:avLst/>
          </a:prstGeom>
          <a:noFill/>
          <a:ln w="9525">
            <a:solidFill>
              <a:schemeClr val="tx1"/>
            </a:solidFill>
            <a:round/>
            <a:headEnd/>
            <a:tailEnd/>
          </a:ln>
        </p:spPr>
        <p:txBody>
          <a:bodyPr/>
          <a:lstStyle/>
          <a:p>
            <a:endParaRPr lang="en-US"/>
          </a:p>
        </p:txBody>
      </p:sp>
      <p:sp>
        <p:nvSpPr>
          <p:cNvPr id="2093" name="TextBox 53"/>
          <p:cNvSpPr txBox="1">
            <a:spLocks noChangeArrowheads="1"/>
          </p:cNvSpPr>
          <p:nvPr/>
        </p:nvSpPr>
        <p:spPr bwMode="auto">
          <a:xfrm>
            <a:off x="23917275" y="20743863"/>
            <a:ext cx="3011488" cy="831850"/>
          </a:xfrm>
          <a:prstGeom prst="rect">
            <a:avLst/>
          </a:prstGeom>
          <a:noFill/>
          <a:ln w="9525">
            <a:noFill/>
            <a:miter lim="800000"/>
            <a:headEnd/>
            <a:tailEnd/>
          </a:ln>
        </p:spPr>
        <p:txBody>
          <a:bodyPr wrap="none">
            <a:spAutoFit/>
          </a:bodyPr>
          <a:lstStyle/>
          <a:p>
            <a:r>
              <a:rPr lang="en-US" sz="4800" b="1"/>
              <a:t>RESULTS</a:t>
            </a:r>
          </a:p>
        </p:txBody>
      </p:sp>
      <p:sp>
        <p:nvSpPr>
          <p:cNvPr id="2094" name="TextBox 54"/>
          <p:cNvSpPr txBox="1">
            <a:spLocks noChangeArrowheads="1"/>
          </p:cNvSpPr>
          <p:nvPr/>
        </p:nvSpPr>
        <p:spPr bwMode="auto">
          <a:xfrm>
            <a:off x="41652825" y="5122863"/>
            <a:ext cx="3011488" cy="831850"/>
          </a:xfrm>
          <a:prstGeom prst="rect">
            <a:avLst/>
          </a:prstGeom>
          <a:noFill/>
          <a:ln w="9525">
            <a:noFill/>
            <a:miter lim="800000"/>
            <a:headEnd/>
            <a:tailEnd/>
          </a:ln>
        </p:spPr>
        <p:txBody>
          <a:bodyPr wrap="none">
            <a:spAutoFit/>
          </a:bodyPr>
          <a:lstStyle/>
          <a:p>
            <a:r>
              <a:rPr lang="en-US" sz="4800" b="1"/>
              <a:t>RESULTS</a:t>
            </a:r>
          </a:p>
        </p:txBody>
      </p:sp>
      <p:sp>
        <p:nvSpPr>
          <p:cNvPr id="2097" name="Text Box 1720"/>
          <p:cNvSpPr txBox="1">
            <a:spLocks noChangeArrowheads="1"/>
          </p:cNvSpPr>
          <p:nvPr/>
        </p:nvSpPr>
        <p:spPr bwMode="auto">
          <a:xfrm>
            <a:off x="35652075" y="10636568"/>
            <a:ext cx="12849225" cy="492125"/>
          </a:xfrm>
          <a:prstGeom prst="rect">
            <a:avLst/>
          </a:prstGeom>
          <a:noFill/>
          <a:ln w="9525">
            <a:noFill/>
            <a:miter lim="800000"/>
            <a:headEnd/>
            <a:tailEnd/>
          </a:ln>
        </p:spPr>
        <p:txBody>
          <a:bodyPr>
            <a:spAutoFit/>
          </a:bodyPr>
          <a:lstStyle/>
          <a:p>
            <a:r>
              <a:rPr lang="da-DK" sz="2600" b="1" dirty="0"/>
              <a:t>Table 2. Means and Standard Deviations for </a:t>
            </a:r>
            <a:r>
              <a:rPr lang="da-DK" sz="2600" b="1" dirty="0" smtClean="0"/>
              <a:t>Strength Measures (kg)</a:t>
            </a:r>
            <a:endParaRPr lang="da-DK" sz="2600" b="1" dirty="0"/>
          </a:p>
        </p:txBody>
      </p:sp>
      <p:sp>
        <p:nvSpPr>
          <p:cNvPr id="51" name="Text Box 1720"/>
          <p:cNvSpPr txBox="1">
            <a:spLocks noChangeArrowheads="1"/>
          </p:cNvSpPr>
          <p:nvPr/>
        </p:nvSpPr>
        <p:spPr bwMode="auto">
          <a:xfrm>
            <a:off x="35594925" y="13753148"/>
            <a:ext cx="13382625" cy="492443"/>
          </a:xfrm>
          <a:prstGeom prst="rect">
            <a:avLst/>
          </a:prstGeom>
          <a:noFill/>
          <a:ln w="9525">
            <a:noFill/>
            <a:miter lim="800000"/>
            <a:headEnd/>
            <a:tailEnd/>
          </a:ln>
        </p:spPr>
        <p:txBody>
          <a:bodyPr wrap="square">
            <a:spAutoFit/>
          </a:bodyPr>
          <a:lstStyle/>
          <a:p>
            <a:r>
              <a:rPr lang="da-DK" sz="2600" dirty="0" smtClean="0"/>
              <a:t>* denotes greater from baseline (p&lt;0.01); ^ denotes greater than stripping alone (p&lt;0.05) </a:t>
            </a:r>
            <a:endParaRPr lang="da-DK" sz="2600" dirty="0"/>
          </a:p>
        </p:txBody>
      </p:sp>
      <p:pic>
        <p:nvPicPr>
          <p:cNvPr id="1027" name="Picture 3"/>
          <p:cNvPicPr>
            <a:picLocks noChangeAspect="1" noChangeArrowheads="1"/>
          </p:cNvPicPr>
          <p:nvPr/>
        </p:nvPicPr>
        <p:blipFill>
          <a:blip r:embed="rId4" cstate="print"/>
          <a:srcRect/>
          <a:stretch>
            <a:fillRect/>
          </a:stretch>
        </p:blipFill>
        <p:spPr bwMode="auto">
          <a:xfrm>
            <a:off x="35671124" y="11477624"/>
            <a:ext cx="14277976" cy="1896573"/>
          </a:xfrm>
          <a:prstGeom prst="rect">
            <a:avLst/>
          </a:prstGeom>
          <a:noFill/>
          <a:ln w="9525">
            <a:noFill/>
            <a:miter lim="800000"/>
            <a:headEnd/>
            <a:tailEnd/>
          </a:ln>
          <a:effectLst/>
        </p:spPr>
      </p:pic>
      <p:sp>
        <p:nvSpPr>
          <p:cNvPr id="53" name="Text Box 633"/>
          <p:cNvSpPr txBox="1">
            <a:spLocks noChangeArrowheads="1"/>
          </p:cNvSpPr>
          <p:nvPr/>
        </p:nvSpPr>
        <p:spPr bwMode="auto">
          <a:xfrm>
            <a:off x="36709350" y="14935200"/>
            <a:ext cx="11591925" cy="4686300"/>
          </a:xfrm>
          <a:prstGeom prst="rect">
            <a:avLst/>
          </a:prstGeom>
          <a:noFill/>
          <a:ln w="9525">
            <a:noFill/>
            <a:miter lim="800000"/>
            <a:headEnd/>
            <a:tailEnd/>
          </a:ln>
        </p:spPr>
        <p:txBody>
          <a:bodyPr/>
          <a:lstStyle/>
          <a:p>
            <a:pPr marL="528638" indent="-528638" algn="ctr" defTabSz="890588">
              <a:spcBef>
                <a:spcPct val="50000"/>
              </a:spcBef>
            </a:pPr>
            <a:r>
              <a:rPr lang="en-US" sz="3700" b="1" dirty="0"/>
              <a:t>Conclusions</a:t>
            </a:r>
          </a:p>
          <a:p>
            <a:pPr marL="528638" indent="-528638" algn="ctr" defTabSz="890588">
              <a:spcBef>
                <a:spcPct val="50000"/>
              </a:spcBef>
            </a:pPr>
            <a:endParaRPr lang="en-US" sz="2600" b="1" dirty="0"/>
          </a:p>
          <a:p>
            <a:pPr marL="528638" indent="-528638" defTabSz="890588">
              <a:buFont typeface="Wingdings" pitchFamily="2" charset="2"/>
              <a:buChar char="v"/>
            </a:pPr>
            <a:r>
              <a:rPr lang="en-US" sz="2600" dirty="0" smtClean="0"/>
              <a:t>Given that both treatments resulted in improvements in flexibility, it can be concluded that deep stripping massage strokes, with or without eccentric resistance, have a positive effect on flexibility.</a:t>
            </a:r>
          </a:p>
          <a:p>
            <a:pPr marL="528638" indent="-528638" defTabSz="890588">
              <a:buFont typeface="Wingdings" pitchFamily="2" charset="2"/>
              <a:buChar char="v"/>
            </a:pPr>
            <a:r>
              <a:rPr lang="en-US" sz="2600" dirty="0" smtClean="0"/>
              <a:t>Furthermore, deep stripping massage strokes combined with eccentric resistance are more effective than deep stripping alone in terms of improving flexibility. </a:t>
            </a:r>
          </a:p>
          <a:p>
            <a:pPr marL="528638" indent="-528638" defTabSz="890588">
              <a:buFont typeface="Wingdings" pitchFamily="2" charset="2"/>
              <a:buChar char="v"/>
            </a:pPr>
            <a:r>
              <a:rPr lang="en-US" sz="2600" dirty="0" smtClean="0"/>
              <a:t>Neither deep stripping massage strokes combined with eccentric resistance nor deep stripping alone have any effect on strength.</a:t>
            </a:r>
            <a:endParaRPr lang="en-US" sz="2600" dirty="0">
              <a:solidFill>
                <a:srgbClr val="FF0000"/>
              </a:solidFill>
            </a:endParaRPr>
          </a:p>
        </p:txBody>
      </p:sp>
      <p:sp>
        <p:nvSpPr>
          <p:cNvPr id="57" name="Text Box 633"/>
          <p:cNvSpPr txBox="1">
            <a:spLocks noChangeArrowheads="1"/>
          </p:cNvSpPr>
          <p:nvPr/>
        </p:nvSpPr>
        <p:spPr bwMode="auto">
          <a:xfrm>
            <a:off x="36842700" y="22707600"/>
            <a:ext cx="11591925" cy="3162300"/>
          </a:xfrm>
          <a:prstGeom prst="rect">
            <a:avLst/>
          </a:prstGeom>
          <a:noFill/>
          <a:ln w="9525">
            <a:noFill/>
            <a:miter lim="800000"/>
            <a:headEnd/>
            <a:tailEnd/>
          </a:ln>
        </p:spPr>
        <p:txBody>
          <a:bodyPr/>
          <a:lstStyle/>
          <a:p>
            <a:pPr marL="528638" indent="-528638" algn="ctr" defTabSz="890588">
              <a:spcBef>
                <a:spcPct val="50000"/>
              </a:spcBef>
            </a:pPr>
            <a:r>
              <a:rPr lang="en-US" sz="3700" b="1" dirty="0" smtClean="0"/>
              <a:t>Implications</a:t>
            </a:r>
            <a:endParaRPr lang="en-US" sz="3700" b="1" dirty="0"/>
          </a:p>
          <a:p>
            <a:pPr marL="528638" indent="-528638" algn="ctr" defTabSz="890588">
              <a:spcBef>
                <a:spcPct val="50000"/>
              </a:spcBef>
            </a:pPr>
            <a:endParaRPr lang="en-US" sz="2600" b="1" dirty="0"/>
          </a:p>
          <a:p>
            <a:pPr marL="528638" indent="-528638" defTabSz="890588">
              <a:buFont typeface="Wingdings" pitchFamily="2" charset="2"/>
              <a:buChar char="v"/>
            </a:pPr>
            <a:r>
              <a:rPr lang="en-US" sz="2600" dirty="0" smtClean="0"/>
              <a:t>Given the significance of the results from this study, it would be beneficial and more effective for e.g., athletic trainers, massage therapists and physical therapists to utilize deep stripping with eccentric resistance to improve flexibility. </a:t>
            </a:r>
          </a:p>
        </p:txBody>
      </p:sp>
      <p:pic>
        <p:nvPicPr>
          <p:cNvPr id="2" name="Picture 2"/>
          <p:cNvPicPr>
            <a:picLocks noChangeAspect="1" noChangeArrowheads="1"/>
          </p:cNvPicPr>
          <p:nvPr/>
        </p:nvPicPr>
        <p:blipFill>
          <a:blip r:embed="rId5" cstate="print"/>
          <a:srcRect/>
          <a:stretch>
            <a:fillRect/>
          </a:stretch>
        </p:blipFill>
        <p:spPr bwMode="auto">
          <a:xfrm>
            <a:off x="35718750" y="7781924"/>
            <a:ext cx="14258925" cy="1894043"/>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4140</TotalTime>
  <Words>974</Words>
  <Application>Microsoft Macintosh PowerPoint</Application>
  <PresentationFormat>Custom</PresentationFormat>
  <Paragraphs>67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Kyla Vandree</dc:creator>
  <cp:lastModifiedBy>Jeff</cp:lastModifiedBy>
  <cp:revision>69</cp:revision>
  <dcterms:created xsi:type="dcterms:W3CDTF">2004-11-28T05:09:21Z</dcterms:created>
  <dcterms:modified xsi:type="dcterms:W3CDTF">2012-07-19T18:02:11Z</dcterms:modified>
</cp:coreProperties>
</file>