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59"/>
  </p:notesMasterIdLst>
  <p:sldIdLst>
    <p:sldId id="313" r:id="rId2"/>
    <p:sldId id="256" r:id="rId3"/>
    <p:sldId id="315" r:id="rId4"/>
    <p:sldId id="316" r:id="rId5"/>
    <p:sldId id="317" r:id="rId6"/>
    <p:sldId id="304" r:id="rId7"/>
    <p:sldId id="305" r:id="rId8"/>
    <p:sldId id="320" r:id="rId9"/>
    <p:sldId id="300" r:id="rId10"/>
    <p:sldId id="321" r:id="rId11"/>
    <p:sldId id="323" r:id="rId12"/>
    <p:sldId id="324" r:id="rId13"/>
    <p:sldId id="281" r:id="rId14"/>
    <p:sldId id="325" r:id="rId15"/>
    <p:sldId id="326" r:id="rId16"/>
    <p:sldId id="327" r:id="rId17"/>
    <p:sldId id="306" r:id="rId18"/>
    <p:sldId id="307" r:id="rId19"/>
    <p:sldId id="330" r:id="rId20"/>
    <p:sldId id="331" r:id="rId21"/>
    <p:sldId id="332" r:id="rId22"/>
    <p:sldId id="333" r:id="rId23"/>
    <p:sldId id="336" r:id="rId24"/>
    <p:sldId id="337" r:id="rId25"/>
    <p:sldId id="338" r:id="rId26"/>
    <p:sldId id="339" r:id="rId27"/>
    <p:sldId id="340" r:id="rId28"/>
    <p:sldId id="341" r:id="rId29"/>
    <p:sldId id="342" r:id="rId30"/>
    <p:sldId id="343" r:id="rId31"/>
    <p:sldId id="344" r:id="rId32"/>
    <p:sldId id="346" r:id="rId33"/>
    <p:sldId id="347" r:id="rId34"/>
    <p:sldId id="349" r:id="rId35"/>
    <p:sldId id="348" r:id="rId36"/>
    <p:sldId id="350" r:id="rId37"/>
    <p:sldId id="351" r:id="rId38"/>
    <p:sldId id="352" r:id="rId39"/>
    <p:sldId id="378" r:id="rId40"/>
    <p:sldId id="267" r:id="rId41"/>
    <p:sldId id="353" r:id="rId42"/>
    <p:sldId id="271" r:id="rId43"/>
    <p:sldId id="354" r:id="rId44"/>
    <p:sldId id="355" r:id="rId45"/>
    <p:sldId id="357" r:id="rId46"/>
    <p:sldId id="358" r:id="rId47"/>
    <p:sldId id="359" r:id="rId48"/>
    <p:sldId id="360" r:id="rId49"/>
    <p:sldId id="361" r:id="rId50"/>
    <p:sldId id="380" r:id="rId51"/>
    <p:sldId id="365" r:id="rId52"/>
    <p:sldId id="363" r:id="rId53"/>
    <p:sldId id="362" r:id="rId54"/>
    <p:sldId id="368" r:id="rId55"/>
    <p:sldId id="277" r:id="rId56"/>
    <p:sldId id="369" r:id="rId57"/>
    <p:sldId id="37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4" autoAdjust="0"/>
    <p:restoredTop sz="95338" autoAdjust="0"/>
  </p:normalViewPr>
  <p:slideViewPr>
    <p:cSldViewPr snapToGrid="0" snapToObjects="1">
      <p:cViewPr>
        <p:scale>
          <a:sx n="100" d="100"/>
          <a:sy n="100" d="100"/>
        </p:scale>
        <p:origin x="-54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nasn2acts.cc.emory.edu\sompsych-ts\groups\RapaportGrants\Manuscripts\2015%20mGAD%20Outcomes\JAMA%20Psychiatry%202014\JAMA%20Summary%20Figu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sn2acts.cc.emory.edu\sompsych-ts\groups\RapaportGrants\Manuscripts\2015%20mGAD%20Outcomes\AJP%202015%20-%20sub%20Feb%202015\AJP%20Summary%20Figu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sn2acts.cc.emory.edu\sompsych-ts\groups\RapaportGrants\GAD-Massage\Post%20study%20followup\GAD%20followup%202015-07-29%20PJS%20correcti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sn2acts.cc.emory.edu\sompsych-ts\groups\RapaportGrants\GAD-Massage\Post%20study%20followup\GAD%20followup%202015-07-29%20PJS%20correc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sn2acts.cc.emory.edu\sompsych-ts\groups\RapaportGrants\2016%20R61R33%20Startle%20and%20Massage\MGAD%20preliminary%20data%20graphs%202016-01-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53089088202905E-2"/>
          <c:y val="4.4406446612039803E-2"/>
          <c:w val="0.88148834292536005"/>
          <c:h val="0.91118710677591996"/>
        </c:manualLayout>
      </c:layout>
      <c:scatterChart>
        <c:scatterStyle val="lineMarker"/>
        <c:varyColors val="0"/>
        <c:ser>
          <c:idx val="0"/>
          <c:order val="0"/>
          <c:spPr>
            <a:ln w="44450">
              <a:solidFill>
                <a:srgbClr val="00B0F0"/>
              </a:solidFill>
            </a:ln>
          </c:spPr>
          <c:marker>
            <c:symbol val="diamond"/>
            <c:size val="10"/>
            <c:spPr>
              <a:solidFill>
                <a:srgbClr val="00B0F0"/>
              </a:solidFill>
              <a:ln>
                <a:solidFill>
                  <a:srgbClr val="00B0F0"/>
                </a:solidFill>
              </a:ln>
            </c:spPr>
          </c:marker>
          <c:errBars>
            <c:errDir val="y"/>
            <c:errBarType val="both"/>
            <c:errValType val="cust"/>
            <c:noEndCap val="0"/>
            <c:plus>
              <c:numRef>
                <c:f>Sheet2!$C$4:$C$14</c:f>
                <c:numCache>
                  <c:formatCode>General</c:formatCode>
                  <c:ptCount val="11"/>
                  <c:pt idx="0">
                    <c:v>0.83</c:v>
                  </c:pt>
                  <c:pt idx="1">
                    <c:v>0.73</c:v>
                  </c:pt>
                  <c:pt idx="2">
                    <c:v>0.66</c:v>
                  </c:pt>
                  <c:pt idx="3">
                    <c:v>0.61</c:v>
                  </c:pt>
                  <c:pt idx="4">
                    <c:v>0.6</c:v>
                  </c:pt>
                  <c:pt idx="5">
                    <c:v>0.63</c:v>
                  </c:pt>
                  <c:pt idx="6">
                    <c:v>0.68</c:v>
                  </c:pt>
                  <c:pt idx="7">
                    <c:v>0.76</c:v>
                  </c:pt>
                  <c:pt idx="8">
                    <c:v>0.86</c:v>
                  </c:pt>
                  <c:pt idx="9">
                    <c:v>0.97</c:v>
                  </c:pt>
                  <c:pt idx="10">
                    <c:v>1.0900000000000001</c:v>
                  </c:pt>
                </c:numCache>
              </c:numRef>
            </c:plus>
            <c:minus>
              <c:numRef>
                <c:f>Sheet2!$C$4:$C$14</c:f>
                <c:numCache>
                  <c:formatCode>General</c:formatCode>
                  <c:ptCount val="11"/>
                  <c:pt idx="0">
                    <c:v>0.83</c:v>
                  </c:pt>
                  <c:pt idx="1">
                    <c:v>0.73</c:v>
                  </c:pt>
                  <c:pt idx="2">
                    <c:v>0.66</c:v>
                  </c:pt>
                  <c:pt idx="3">
                    <c:v>0.61</c:v>
                  </c:pt>
                  <c:pt idx="4">
                    <c:v>0.6</c:v>
                  </c:pt>
                  <c:pt idx="5">
                    <c:v>0.63</c:v>
                  </c:pt>
                  <c:pt idx="6">
                    <c:v>0.68</c:v>
                  </c:pt>
                  <c:pt idx="7">
                    <c:v>0.76</c:v>
                  </c:pt>
                  <c:pt idx="8">
                    <c:v>0.86</c:v>
                  </c:pt>
                  <c:pt idx="9">
                    <c:v>0.97</c:v>
                  </c:pt>
                  <c:pt idx="10">
                    <c:v>1.0900000000000001</c:v>
                  </c:pt>
                </c:numCache>
              </c:numRef>
            </c:minus>
            <c:spPr>
              <a:ln w="31750">
                <a:solidFill>
                  <a:srgbClr val="00B0F0"/>
                </a:solidFill>
              </a:ln>
            </c:spPr>
          </c:errBars>
          <c:xVal>
            <c:numRef>
              <c:f>Sheet2!$A$4:$A$14</c:f>
              <c:numCache>
                <c:formatCode>General</c:formatCode>
                <c:ptCount val="11"/>
                <c:pt idx="0">
                  <c:v>2</c:v>
                </c:pt>
                <c:pt idx="1">
                  <c:v>3</c:v>
                </c:pt>
                <c:pt idx="2">
                  <c:v>4</c:v>
                </c:pt>
                <c:pt idx="3">
                  <c:v>5</c:v>
                </c:pt>
                <c:pt idx="4">
                  <c:v>6</c:v>
                </c:pt>
                <c:pt idx="5">
                  <c:v>7</c:v>
                </c:pt>
                <c:pt idx="6">
                  <c:v>8</c:v>
                </c:pt>
                <c:pt idx="7">
                  <c:v>9</c:v>
                </c:pt>
                <c:pt idx="8">
                  <c:v>10</c:v>
                </c:pt>
                <c:pt idx="9">
                  <c:v>11</c:v>
                </c:pt>
                <c:pt idx="10">
                  <c:v>12</c:v>
                </c:pt>
              </c:numCache>
            </c:numRef>
          </c:xVal>
          <c:yVal>
            <c:numRef>
              <c:f>Sheet2!$B$4:$B$14</c:f>
              <c:numCache>
                <c:formatCode>General</c:formatCode>
                <c:ptCount val="11"/>
                <c:pt idx="0">
                  <c:v>-3.82</c:v>
                </c:pt>
                <c:pt idx="1">
                  <c:v>-4.5999999999999996</c:v>
                </c:pt>
                <c:pt idx="2">
                  <c:v>-5.39</c:v>
                </c:pt>
                <c:pt idx="3">
                  <c:v>-6.18</c:v>
                </c:pt>
                <c:pt idx="4">
                  <c:v>-6.96</c:v>
                </c:pt>
                <c:pt idx="5">
                  <c:v>-7.75</c:v>
                </c:pt>
                <c:pt idx="6">
                  <c:v>-8.5300000000000011</c:v>
                </c:pt>
                <c:pt idx="7">
                  <c:v>-9.32</c:v>
                </c:pt>
                <c:pt idx="8">
                  <c:v>-10.1</c:v>
                </c:pt>
                <c:pt idx="9">
                  <c:v>-10.89</c:v>
                </c:pt>
                <c:pt idx="10">
                  <c:v>-11.67</c:v>
                </c:pt>
              </c:numCache>
            </c:numRef>
          </c:yVal>
          <c:smooth val="0"/>
          <c:extLst xmlns:c16r2="http://schemas.microsoft.com/office/drawing/2015/06/chart">
            <c:ext xmlns:c16="http://schemas.microsoft.com/office/drawing/2014/chart" uri="{C3380CC4-5D6E-409C-BE32-E72D297353CC}">
              <c16:uniqueId val="{00000000-FFAD-440D-9E70-71903C57E684}"/>
            </c:ext>
          </c:extLst>
        </c:ser>
        <c:ser>
          <c:idx val="1"/>
          <c:order val="1"/>
          <c:tx>
            <c:strRef>
              <c:f>Sheet2!$D$1</c:f>
              <c:strCache>
                <c:ptCount val="1"/>
                <c:pt idx="0">
                  <c:v>Touch</c:v>
                </c:pt>
              </c:strCache>
            </c:strRef>
          </c:tx>
          <c:spPr>
            <a:ln w="44450">
              <a:solidFill>
                <a:srgbClr val="00DA63"/>
              </a:solidFill>
            </a:ln>
          </c:spPr>
          <c:marker>
            <c:symbol val="square"/>
            <c:size val="10"/>
            <c:spPr>
              <a:solidFill>
                <a:srgbClr val="00DA63"/>
              </a:solidFill>
              <a:ln>
                <a:solidFill>
                  <a:srgbClr val="00DA63"/>
                </a:solidFill>
              </a:ln>
            </c:spPr>
          </c:marker>
          <c:errBars>
            <c:errDir val="y"/>
            <c:errBarType val="both"/>
            <c:errValType val="cust"/>
            <c:noEndCap val="0"/>
            <c:plus>
              <c:numRef>
                <c:f>Sheet2!$E$4:$E$14</c:f>
                <c:numCache>
                  <c:formatCode>General</c:formatCode>
                  <c:ptCount val="11"/>
                  <c:pt idx="0">
                    <c:v>0.86</c:v>
                  </c:pt>
                  <c:pt idx="1">
                    <c:v>0.76</c:v>
                  </c:pt>
                  <c:pt idx="2">
                    <c:v>0.68</c:v>
                  </c:pt>
                  <c:pt idx="3">
                    <c:v>0.62</c:v>
                  </c:pt>
                  <c:pt idx="4">
                    <c:v>0.59</c:v>
                  </c:pt>
                  <c:pt idx="5">
                    <c:v>0.6</c:v>
                  </c:pt>
                  <c:pt idx="6">
                    <c:v>0.64</c:v>
                  </c:pt>
                  <c:pt idx="7">
                    <c:v>0.71</c:v>
                  </c:pt>
                  <c:pt idx="8">
                    <c:v>0.79</c:v>
                  </c:pt>
                  <c:pt idx="9">
                    <c:v>0.89</c:v>
                  </c:pt>
                  <c:pt idx="10">
                    <c:v>1.01</c:v>
                  </c:pt>
                </c:numCache>
              </c:numRef>
            </c:plus>
            <c:minus>
              <c:numRef>
                <c:f>Sheet2!$E$4:$E$14</c:f>
                <c:numCache>
                  <c:formatCode>General</c:formatCode>
                  <c:ptCount val="11"/>
                  <c:pt idx="0">
                    <c:v>0.86</c:v>
                  </c:pt>
                  <c:pt idx="1">
                    <c:v>0.76</c:v>
                  </c:pt>
                  <c:pt idx="2">
                    <c:v>0.68</c:v>
                  </c:pt>
                  <c:pt idx="3">
                    <c:v>0.62</c:v>
                  </c:pt>
                  <c:pt idx="4">
                    <c:v>0.59</c:v>
                  </c:pt>
                  <c:pt idx="5">
                    <c:v>0.6</c:v>
                  </c:pt>
                  <c:pt idx="6">
                    <c:v>0.64</c:v>
                  </c:pt>
                  <c:pt idx="7">
                    <c:v>0.71</c:v>
                  </c:pt>
                  <c:pt idx="8">
                    <c:v>0.79</c:v>
                  </c:pt>
                  <c:pt idx="9">
                    <c:v>0.89</c:v>
                  </c:pt>
                  <c:pt idx="10">
                    <c:v>1.01</c:v>
                  </c:pt>
                </c:numCache>
              </c:numRef>
            </c:minus>
            <c:spPr>
              <a:ln w="31750">
                <a:solidFill>
                  <a:srgbClr val="00DA63"/>
                </a:solidFill>
              </a:ln>
            </c:spPr>
          </c:errBars>
          <c:xVal>
            <c:numRef>
              <c:f>Sheet2!$A$4:$A$14</c:f>
              <c:numCache>
                <c:formatCode>General</c:formatCode>
                <c:ptCount val="11"/>
                <c:pt idx="0">
                  <c:v>2</c:v>
                </c:pt>
                <c:pt idx="1">
                  <c:v>3</c:v>
                </c:pt>
                <c:pt idx="2">
                  <c:v>4</c:v>
                </c:pt>
                <c:pt idx="3">
                  <c:v>5</c:v>
                </c:pt>
                <c:pt idx="4">
                  <c:v>6</c:v>
                </c:pt>
                <c:pt idx="5">
                  <c:v>7</c:v>
                </c:pt>
                <c:pt idx="6">
                  <c:v>8</c:v>
                </c:pt>
                <c:pt idx="7">
                  <c:v>9</c:v>
                </c:pt>
                <c:pt idx="8">
                  <c:v>10</c:v>
                </c:pt>
                <c:pt idx="9">
                  <c:v>11</c:v>
                </c:pt>
                <c:pt idx="10">
                  <c:v>12</c:v>
                </c:pt>
              </c:numCache>
            </c:numRef>
          </c:xVal>
          <c:yVal>
            <c:numRef>
              <c:f>Sheet2!$D$4:$D$14</c:f>
              <c:numCache>
                <c:formatCode>General</c:formatCode>
                <c:ptCount val="11"/>
                <c:pt idx="0">
                  <c:v>-2.98</c:v>
                </c:pt>
                <c:pt idx="1">
                  <c:v>-3.52</c:v>
                </c:pt>
                <c:pt idx="2">
                  <c:v>-4.07</c:v>
                </c:pt>
                <c:pt idx="3">
                  <c:v>-4.6099999999999977</c:v>
                </c:pt>
                <c:pt idx="4">
                  <c:v>-5.1499999999999986</c:v>
                </c:pt>
                <c:pt idx="5">
                  <c:v>-5.7</c:v>
                </c:pt>
                <c:pt idx="6">
                  <c:v>-6.24</c:v>
                </c:pt>
                <c:pt idx="7">
                  <c:v>-6.78</c:v>
                </c:pt>
                <c:pt idx="8">
                  <c:v>-7.33</c:v>
                </c:pt>
                <c:pt idx="9">
                  <c:v>-7.87</c:v>
                </c:pt>
                <c:pt idx="10">
                  <c:v>-8.41</c:v>
                </c:pt>
              </c:numCache>
            </c:numRef>
          </c:yVal>
          <c:smooth val="0"/>
          <c:extLst xmlns:c16r2="http://schemas.microsoft.com/office/drawing/2015/06/chart">
            <c:ext xmlns:c16="http://schemas.microsoft.com/office/drawing/2014/chart" uri="{C3380CC4-5D6E-409C-BE32-E72D297353CC}">
              <c16:uniqueId val="{00000001-FFAD-440D-9E70-71903C57E684}"/>
            </c:ext>
          </c:extLst>
        </c:ser>
        <c:dLbls>
          <c:showLegendKey val="0"/>
          <c:showVal val="0"/>
          <c:showCatName val="0"/>
          <c:showSerName val="0"/>
          <c:showPercent val="0"/>
          <c:showBubbleSize val="0"/>
        </c:dLbls>
        <c:axId val="171614208"/>
        <c:axId val="171614784"/>
      </c:scatterChart>
      <c:valAx>
        <c:axId val="171614208"/>
        <c:scaling>
          <c:orientation val="minMax"/>
          <c:max val="12.2"/>
          <c:min val="0"/>
        </c:scaling>
        <c:delete val="0"/>
        <c:axPos val="b"/>
        <c:numFmt formatCode="General" sourceLinked="1"/>
        <c:majorTickMark val="out"/>
        <c:minorTickMark val="none"/>
        <c:tickLblPos val="nextTo"/>
        <c:spPr>
          <a:ln>
            <a:solidFill>
              <a:prstClr val="black">
                <a:lumMod val="75000"/>
                <a:lumOff val="25000"/>
              </a:prstClr>
            </a:solidFill>
          </a:ln>
        </c:spPr>
        <c:txPr>
          <a:bodyPr/>
          <a:lstStyle/>
          <a:p>
            <a:pPr>
              <a:defRPr sz="1600">
                <a:solidFill>
                  <a:schemeClr val="bg1"/>
                </a:solidFill>
                <a:latin typeface="Arial Black" pitchFamily="34" charset="0"/>
              </a:defRPr>
            </a:pPr>
            <a:endParaRPr lang="en-US"/>
          </a:p>
        </c:txPr>
        <c:crossAx val="171614784"/>
        <c:crosses val="autoZero"/>
        <c:crossBetween val="midCat"/>
        <c:majorUnit val="2"/>
      </c:valAx>
      <c:valAx>
        <c:axId val="171614784"/>
        <c:scaling>
          <c:orientation val="minMax"/>
        </c:scaling>
        <c:delete val="0"/>
        <c:axPos val="l"/>
        <c:majorGridlines>
          <c:spPr>
            <a:ln>
              <a:solidFill>
                <a:schemeClr val="bg1">
                  <a:lumMod val="75000"/>
                  <a:lumOff val="25000"/>
                </a:schemeClr>
              </a:solidFill>
            </a:ln>
          </c:spPr>
        </c:majorGridlines>
        <c:numFmt formatCode="General" sourceLinked="1"/>
        <c:majorTickMark val="out"/>
        <c:minorTickMark val="none"/>
        <c:tickLblPos val="nextTo"/>
        <c:spPr>
          <a:ln>
            <a:solidFill>
              <a:prstClr val="black">
                <a:lumMod val="75000"/>
                <a:lumOff val="25000"/>
              </a:prstClr>
            </a:solidFill>
          </a:ln>
        </c:spPr>
        <c:txPr>
          <a:bodyPr/>
          <a:lstStyle/>
          <a:p>
            <a:pPr>
              <a:defRPr sz="1400">
                <a:solidFill>
                  <a:schemeClr val="bg1"/>
                </a:solidFill>
                <a:latin typeface="Arial Black" pitchFamily="34" charset="0"/>
              </a:defRPr>
            </a:pPr>
            <a:endParaRPr lang="en-US"/>
          </a:p>
        </c:txPr>
        <c:crossAx val="17161420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QIDS!$B$1</c:f>
              <c:strCache>
                <c:ptCount val="1"/>
                <c:pt idx="0">
                  <c:v>Massage</c:v>
                </c:pt>
              </c:strCache>
            </c:strRef>
          </c:tx>
          <c:spPr>
            <a:ln w="44450">
              <a:solidFill>
                <a:srgbClr val="00B0F0"/>
              </a:solidFill>
            </a:ln>
          </c:spPr>
          <c:marker>
            <c:symbol val="diamond"/>
            <c:size val="10"/>
            <c:spPr>
              <a:solidFill>
                <a:srgbClr val="00B0F0"/>
              </a:solidFill>
              <a:ln>
                <a:solidFill>
                  <a:srgbClr val="00B0F0"/>
                </a:solidFill>
              </a:ln>
            </c:spPr>
          </c:marker>
          <c:errBars>
            <c:errDir val="y"/>
            <c:errBarType val="both"/>
            <c:errValType val="cust"/>
            <c:noEndCap val="0"/>
            <c:plus>
              <c:numRef>
                <c:f>QIDS!$C$4:$C$14</c:f>
                <c:numCache>
                  <c:formatCode>General</c:formatCode>
                  <c:ptCount val="11"/>
                  <c:pt idx="0">
                    <c:v>0.51</c:v>
                  </c:pt>
                  <c:pt idx="1">
                    <c:v>0.46</c:v>
                  </c:pt>
                  <c:pt idx="2">
                    <c:v>0.42</c:v>
                  </c:pt>
                  <c:pt idx="3">
                    <c:v>0.4</c:v>
                  </c:pt>
                  <c:pt idx="4">
                    <c:v>0.39</c:v>
                  </c:pt>
                  <c:pt idx="5">
                    <c:v>0.41</c:v>
                  </c:pt>
                  <c:pt idx="6">
                    <c:v>0.44</c:v>
                  </c:pt>
                  <c:pt idx="7">
                    <c:v>0.48</c:v>
                  </c:pt>
                  <c:pt idx="8">
                    <c:v>0.54</c:v>
                  </c:pt>
                  <c:pt idx="9">
                    <c:v>0.6</c:v>
                  </c:pt>
                  <c:pt idx="10">
                    <c:v>0.67</c:v>
                  </c:pt>
                </c:numCache>
              </c:numRef>
            </c:plus>
            <c:minus>
              <c:numRef>
                <c:f>QIDS!$C$4:$C$14</c:f>
                <c:numCache>
                  <c:formatCode>General</c:formatCode>
                  <c:ptCount val="11"/>
                  <c:pt idx="0">
                    <c:v>0.51</c:v>
                  </c:pt>
                  <c:pt idx="1">
                    <c:v>0.46</c:v>
                  </c:pt>
                  <c:pt idx="2">
                    <c:v>0.42</c:v>
                  </c:pt>
                  <c:pt idx="3">
                    <c:v>0.4</c:v>
                  </c:pt>
                  <c:pt idx="4">
                    <c:v>0.39</c:v>
                  </c:pt>
                  <c:pt idx="5">
                    <c:v>0.41</c:v>
                  </c:pt>
                  <c:pt idx="6">
                    <c:v>0.44</c:v>
                  </c:pt>
                  <c:pt idx="7">
                    <c:v>0.48</c:v>
                  </c:pt>
                  <c:pt idx="8">
                    <c:v>0.54</c:v>
                  </c:pt>
                  <c:pt idx="9">
                    <c:v>0.6</c:v>
                  </c:pt>
                  <c:pt idx="10">
                    <c:v>0.67</c:v>
                  </c:pt>
                </c:numCache>
              </c:numRef>
            </c:minus>
            <c:spPr>
              <a:ln w="31750">
                <a:solidFill>
                  <a:srgbClr val="00B0F0"/>
                </a:solidFill>
              </a:ln>
            </c:spPr>
          </c:errBars>
          <c:xVal>
            <c:numRef>
              <c:f>QIDS!$A$4:$A$14</c:f>
              <c:numCache>
                <c:formatCode>General</c:formatCode>
                <c:ptCount val="11"/>
                <c:pt idx="0">
                  <c:v>2</c:v>
                </c:pt>
                <c:pt idx="1">
                  <c:v>3</c:v>
                </c:pt>
                <c:pt idx="2">
                  <c:v>4</c:v>
                </c:pt>
                <c:pt idx="3">
                  <c:v>5</c:v>
                </c:pt>
                <c:pt idx="4">
                  <c:v>6</c:v>
                </c:pt>
                <c:pt idx="5">
                  <c:v>7</c:v>
                </c:pt>
                <c:pt idx="6">
                  <c:v>8</c:v>
                </c:pt>
                <c:pt idx="7">
                  <c:v>9</c:v>
                </c:pt>
                <c:pt idx="8">
                  <c:v>10</c:v>
                </c:pt>
                <c:pt idx="9">
                  <c:v>11</c:v>
                </c:pt>
                <c:pt idx="10">
                  <c:v>12</c:v>
                </c:pt>
              </c:numCache>
            </c:numRef>
          </c:xVal>
          <c:yVal>
            <c:numRef>
              <c:f>QIDS!$B$4:$B$14</c:f>
              <c:numCache>
                <c:formatCode>General</c:formatCode>
                <c:ptCount val="11"/>
                <c:pt idx="0">
                  <c:v>-1.49</c:v>
                </c:pt>
                <c:pt idx="1">
                  <c:v>-1.85</c:v>
                </c:pt>
                <c:pt idx="2">
                  <c:v>-2.2200000000000002</c:v>
                </c:pt>
                <c:pt idx="3">
                  <c:v>-2.58</c:v>
                </c:pt>
                <c:pt idx="4">
                  <c:v>-2.94</c:v>
                </c:pt>
                <c:pt idx="5">
                  <c:v>-3.3</c:v>
                </c:pt>
                <c:pt idx="6">
                  <c:v>-3.66</c:v>
                </c:pt>
                <c:pt idx="7">
                  <c:v>-4.03</c:v>
                </c:pt>
                <c:pt idx="8">
                  <c:v>-4.3899999999999997</c:v>
                </c:pt>
                <c:pt idx="9">
                  <c:v>-4.75</c:v>
                </c:pt>
                <c:pt idx="10">
                  <c:v>-5.1099999999999994</c:v>
                </c:pt>
              </c:numCache>
            </c:numRef>
          </c:yVal>
          <c:smooth val="0"/>
          <c:extLst xmlns:c16r2="http://schemas.microsoft.com/office/drawing/2015/06/chart">
            <c:ext xmlns:c16="http://schemas.microsoft.com/office/drawing/2014/chart" uri="{C3380CC4-5D6E-409C-BE32-E72D297353CC}">
              <c16:uniqueId val="{00000000-030A-48B3-BB22-D6F9B1351384}"/>
            </c:ext>
          </c:extLst>
        </c:ser>
        <c:ser>
          <c:idx val="1"/>
          <c:order val="1"/>
          <c:tx>
            <c:strRef>
              <c:f>QIDS!$D$1</c:f>
              <c:strCache>
                <c:ptCount val="1"/>
                <c:pt idx="0">
                  <c:v>Touch</c:v>
                </c:pt>
              </c:strCache>
            </c:strRef>
          </c:tx>
          <c:spPr>
            <a:ln w="44450">
              <a:solidFill>
                <a:srgbClr val="00DA63"/>
              </a:solidFill>
            </a:ln>
          </c:spPr>
          <c:marker>
            <c:symbol val="square"/>
            <c:size val="10"/>
            <c:spPr>
              <a:solidFill>
                <a:srgbClr val="00DA63"/>
              </a:solidFill>
              <a:ln>
                <a:solidFill>
                  <a:srgbClr val="00DA63"/>
                </a:solidFill>
              </a:ln>
            </c:spPr>
          </c:marker>
          <c:errBars>
            <c:errDir val="y"/>
            <c:errBarType val="both"/>
            <c:errValType val="cust"/>
            <c:noEndCap val="0"/>
            <c:plus>
              <c:numRef>
                <c:f>QIDS!$E$4:$E$14</c:f>
                <c:numCache>
                  <c:formatCode>General</c:formatCode>
                  <c:ptCount val="11"/>
                  <c:pt idx="0">
                    <c:v>0.53</c:v>
                  </c:pt>
                  <c:pt idx="1">
                    <c:v>0.48</c:v>
                  </c:pt>
                  <c:pt idx="2">
                    <c:v>0.43</c:v>
                  </c:pt>
                  <c:pt idx="3">
                    <c:v>0.4</c:v>
                  </c:pt>
                  <c:pt idx="4">
                    <c:v>0.39</c:v>
                  </c:pt>
                  <c:pt idx="5">
                    <c:v>0.39</c:v>
                  </c:pt>
                  <c:pt idx="6">
                    <c:v>0.41</c:v>
                  </c:pt>
                  <c:pt idx="7">
                    <c:v>0.45</c:v>
                  </c:pt>
                  <c:pt idx="8">
                    <c:v>0.5</c:v>
                  </c:pt>
                  <c:pt idx="9">
                    <c:v>0.56000000000000005</c:v>
                  </c:pt>
                  <c:pt idx="10">
                    <c:v>0.62</c:v>
                  </c:pt>
                </c:numCache>
              </c:numRef>
            </c:plus>
            <c:minus>
              <c:numRef>
                <c:f>QIDS!$E$4:$E$14</c:f>
                <c:numCache>
                  <c:formatCode>General</c:formatCode>
                  <c:ptCount val="11"/>
                  <c:pt idx="0">
                    <c:v>0.53</c:v>
                  </c:pt>
                  <c:pt idx="1">
                    <c:v>0.48</c:v>
                  </c:pt>
                  <c:pt idx="2">
                    <c:v>0.43</c:v>
                  </c:pt>
                  <c:pt idx="3">
                    <c:v>0.4</c:v>
                  </c:pt>
                  <c:pt idx="4">
                    <c:v>0.39</c:v>
                  </c:pt>
                  <c:pt idx="5">
                    <c:v>0.39</c:v>
                  </c:pt>
                  <c:pt idx="6">
                    <c:v>0.41</c:v>
                  </c:pt>
                  <c:pt idx="7">
                    <c:v>0.45</c:v>
                  </c:pt>
                  <c:pt idx="8">
                    <c:v>0.5</c:v>
                  </c:pt>
                  <c:pt idx="9">
                    <c:v>0.56000000000000005</c:v>
                  </c:pt>
                  <c:pt idx="10">
                    <c:v>0.62</c:v>
                  </c:pt>
                </c:numCache>
              </c:numRef>
            </c:minus>
            <c:spPr>
              <a:ln w="31750">
                <a:solidFill>
                  <a:srgbClr val="00DA63"/>
                </a:solidFill>
              </a:ln>
            </c:spPr>
          </c:errBars>
          <c:xVal>
            <c:numRef>
              <c:f>QIDS!$A$4:$A$14</c:f>
              <c:numCache>
                <c:formatCode>General</c:formatCode>
                <c:ptCount val="11"/>
                <c:pt idx="0">
                  <c:v>2</c:v>
                </c:pt>
                <c:pt idx="1">
                  <c:v>3</c:v>
                </c:pt>
                <c:pt idx="2">
                  <c:v>4</c:v>
                </c:pt>
                <c:pt idx="3">
                  <c:v>5</c:v>
                </c:pt>
                <c:pt idx="4">
                  <c:v>6</c:v>
                </c:pt>
                <c:pt idx="5">
                  <c:v>7</c:v>
                </c:pt>
                <c:pt idx="6">
                  <c:v>8</c:v>
                </c:pt>
                <c:pt idx="7">
                  <c:v>9</c:v>
                </c:pt>
                <c:pt idx="8">
                  <c:v>10</c:v>
                </c:pt>
                <c:pt idx="9">
                  <c:v>11</c:v>
                </c:pt>
                <c:pt idx="10">
                  <c:v>12</c:v>
                </c:pt>
              </c:numCache>
            </c:numRef>
          </c:xVal>
          <c:yVal>
            <c:numRef>
              <c:f>QIDS!$D$4:$D$14</c:f>
              <c:numCache>
                <c:formatCode>General</c:formatCode>
                <c:ptCount val="11"/>
                <c:pt idx="0">
                  <c:v>-0.9</c:v>
                </c:pt>
                <c:pt idx="1">
                  <c:v>-1.04</c:v>
                </c:pt>
                <c:pt idx="2">
                  <c:v>-1.19</c:v>
                </c:pt>
                <c:pt idx="3">
                  <c:v>-1.33</c:v>
                </c:pt>
                <c:pt idx="4">
                  <c:v>-1.47</c:v>
                </c:pt>
                <c:pt idx="5">
                  <c:v>-1.62</c:v>
                </c:pt>
                <c:pt idx="6">
                  <c:v>-1.76</c:v>
                </c:pt>
                <c:pt idx="7">
                  <c:v>-1.9</c:v>
                </c:pt>
                <c:pt idx="8">
                  <c:v>-2.04</c:v>
                </c:pt>
                <c:pt idx="9">
                  <c:v>-2.19</c:v>
                </c:pt>
                <c:pt idx="10">
                  <c:v>-2.3299999999999992</c:v>
                </c:pt>
              </c:numCache>
            </c:numRef>
          </c:yVal>
          <c:smooth val="0"/>
          <c:extLst xmlns:c16r2="http://schemas.microsoft.com/office/drawing/2015/06/chart">
            <c:ext xmlns:c16="http://schemas.microsoft.com/office/drawing/2014/chart" uri="{C3380CC4-5D6E-409C-BE32-E72D297353CC}">
              <c16:uniqueId val="{00000001-030A-48B3-BB22-D6F9B1351384}"/>
            </c:ext>
          </c:extLst>
        </c:ser>
        <c:dLbls>
          <c:showLegendKey val="0"/>
          <c:showVal val="0"/>
          <c:showCatName val="0"/>
          <c:showSerName val="0"/>
          <c:showPercent val="0"/>
          <c:showBubbleSize val="0"/>
        </c:dLbls>
        <c:axId val="171617664"/>
        <c:axId val="171618240"/>
      </c:scatterChart>
      <c:valAx>
        <c:axId val="171617664"/>
        <c:scaling>
          <c:orientation val="minMax"/>
          <c:max val="12.2"/>
          <c:min val="0"/>
        </c:scaling>
        <c:delete val="0"/>
        <c:axPos val="b"/>
        <c:numFmt formatCode="General" sourceLinked="1"/>
        <c:majorTickMark val="out"/>
        <c:minorTickMark val="none"/>
        <c:tickLblPos val="nextTo"/>
        <c:spPr>
          <a:ln>
            <a:solidFill>
              <a:schemeClr val="bg1">
                <a:lumMod val="75000"/>
                <a:lumOff val="25000"/>
              </a:schemeClr>
            </a:solidFill>
          </a:ln>
        </c:spPr>
        <c:txPr>
          <a:bodyPr/>
          <a:lstStyle/>
          <a:p>
            <a:pPr>
              <a:defRPr sz="1600">
                <a:solidFill>
                  <a:schemeClr val="bg1"/>
                </a:solidFill>
                <a:latin typeface="Arial Black" pitchFamily="34" charset="0"/>
              </a:defRPr>
            </a:pPr>
            <a:endParaRPr lang="en-US"/>
          </a:p>
        </c:txPr>
        <c:crossAx val="171618240"/>
        <c:crosses val="autoZero"/>
        <c:crossBetween val="midCat"/>
        <c:majorUnit val="2"/>
      </c:valAx>
      <c:valAx>
        <c:axId val="171618240"/>
        <c:scaling>
          <c:orientation val="minMax"/>
        </c:scaling>
        <c:delete val="0"/>
        <c:axPos val="l"/>
        <c:majorGridlines>
          <c:spPr>
            <a:ln>
              <a:solidFill>
                <a:prstClr val="black">
                  <a:lumMod val="75000"/>
                  <a:lumOff val="25000"/>
                </a:prstClr>
              </a:solidFill>
            </a:ln>
          </c:spPr>
        </c:majorGridlines>
        <c:numFmt formatCode="General" sourceLinked="1"/>
        <c:majorTickMark val="out"/>
        <c:minorTickMark val="none"/>
        <c:tickLblPos val="nextTo"/>
        <c:spPr>
          <a:ln>
            <a:solidFill>
              <a:prstClr val="black">
                <a:lumMod val="75000"/>
                <a:lumOff val="25000"/>
              </a:prstClr>
            </a:solidFill>
          </a:ln>
        </c:spPr>
        <c:txPr>
          <a:bodyPr/>
          <a:lstStyle/>
          <a:p>
            <a:pPr>
              <a:defRPr sz="1400">
                <a:solidFill>
                  <a:schemeClr val="bg1"/>
                </a:solidFill>
                <a:latin typeface="Arial Black" pitchFamily="34" charset="0"/>
              </a:defRPr>
            </a:pPr>
            <a:endParaRPr lang="en-US"/>
          </a:p>
        </c:txPr>
        <c:crossAx val="17161766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413067239190427E-2"/>
          <c:y val="3.6586647104144623E-2"/>
          <c:w val="0.91124805047725399"/>
          <c:h val="0.88085992131676405"/>
        </c:manualLayout>
      </c:layout>
      <c:barChart>
        <c:barDir val="col"/>
        <c:grouping val="clustered"/>
        <c:varyColors val="0"/>
        <c:ser>
          <c:idx val="0"/>
          <c:order val="0"/>
          <c:tx>
            <c:strRef>
              <c:f>'symptoms in last 7d'!$U$2</c:f>
              <c:strCache>
                <c:ptCount val="1"/>
                <c:pt idx="0">
                  <c:v>No Return</c:v>
                </c:pt>
              </c:strCache>
            </c:strRef>
          </c:tx>
          <c:invertIfNegative val="0"/>
          <c:errBars>
            <c:errBarType val="plus"/>
            <c:errValType val="cust"/>
            <c:noEndCap val="0"/>
            <c:plus>
              <c:numRef>
                <c:f>'symptoms in last 7d'!$W$3:$W$6</c:f>
                <c:numCache>
                  <c:formatCode>General</c:formatCode>
                  <c:ptCount val="4"/>
                  <c:pt idx="0">
                    <c:v>0.97182531580755005</c:v>
                  </c:pt>
                  <c:pt idx="1">
                    <c:v>0.97182531580755005</c:v>
                  </c:pt>
                  <c:pt idx="2">
                    <c:v>1.1666666666666661</c:v>
                  </c:pt>
                  <c:pt idx="3">
                    <c:v>0.44095855184409799</c:v>
                  </c:pt>
                </c:numCache>
              </c:numRef>
            </c:plus>
            <c:minus>
              <c:numLit>
                <c:formatCode>General</c:formatCode>
                <c:ptCount val="1"/>
                <c:pt idx="0">
                  <c:v>1</c:v>
                </c:pt>
              </c:numLit>
            </c:minus>
          </c:errBars>
          <c:cat>
            <c:strRef>
              <c:f>'symptoms in last 7d'!$T$3:$T$6</c:f>
              <c:strCache>
                <c:ptCount val="4"/>
                <c:pt idx="0">
                  <c:v>felt worried</c:v>
                </c:pt>
                <c:pt idx="1">
                  <c:v>felt tense</c:v>
                </c:pt>
                <c:pt idx="2">
                  <c:v>felt fatigued</c:v>
                </c:pt>
                <c:pt idx="3">
                  <c:v>had trouble sleeping</c:v>
                </c:pt>
              </c:strCache>
            </c:strRef>
          </c:cat>
          <c:val>
            <c:numRef>
              <c:f>'symptoms in last 7d'!$U$3:$U$6</c:f>
              <c:numCache>
                <c:formatCode>General</c:formatCode>
                <c:ptCount val="4"/>
                <c:pt idx="0">
                  <c:v>2.2222222222222232</c:v>
                </c:pt>
                <c:pt idx="1">
                  <c:v>2.2222222222222232</c:v>
                </c:pt>
                <c:pt idx="2">
                  <c:v>1.8888888888888899</c:v>
                </c:pt>
                <c:pt idx="3">
                  <c:v>1.2222222222222221</c:v>
                </c:pt>
              </c:numCache>
            </c:numRef>
          </c:val>
          <c:extLst xmlns:c16r2="http://schemas.microsoft.com/office/drawing/2015/06/chart">
            <c:ext xmlns:c16="http://schemas.microsoft.com/office/drawing/2014/chart" uri="{C3380CC4-5D6E-409C-BE32-E72D297353CC}">
              <c16:uniqueId val="{00000000-9136-4CDC-A512-B032B84168B5}"/>
            </c:ext>
          </c:extLst>
        </c:ser>
        <c:ser>
          <c:idx val="1"/>
          <c:order val="1"/>
          <c:tx>
            <c:strRef>
              <c:f>'symptoms in last 7d'!$V$2</c:f>
              <c:strCache>
                <c:ptCount val="1"/>
                <c:pt idx="0">
                  <c:v>Returned</c:v>
                </c:pt>
              </c:strCache>
            </c:strRef>
          </c:tx>
          <c:invertIfNegative val="0"/>
          <c:errBars>
            <c:errBarType val="plus"/>
            <c:errValType val="cust"/>
            <c:noEndCap val="0"/>
            <c:plus>
              <c:numRef>
                <c:f>'symptoms in last 7d'!$X$3:$X$6</c:f>
                <c:numCache>
                  <c:formatCode>General</c:formatCode>
                  <c:ptCount val="4"/>
                  <c:pt idx="0">
                    <c:v>1.333333333333333</c:v>
                  </c:pt>
                  <c:pt idx="1">
                    <c:v>1.333333333333333</c:v>
                  </c:pt>
                  <c:pt idx="2">
                    <c:v>1.159501808728405</c:v>
                  </c:pt>
                  <c:pt idx="3">
                    <c:v>1.5634719199411431</c:v>
                  </c:pt>
                </c:numCache>
              </c:numRef>
            </c:plus>
            <c:minus>
              <c:numLit>
                <c:formatCode>General</c:formatCode>
                <c:ptCount val="1"/>
                <c:pt idx="0">
                  <c:v>1</c:v>
                </c:pt>
              </c:numLit>
            </c:minus>
          </c:errBars>
          <c:cat>
            <c:strRef>
              <c:f>'symptoms in last 7d'!$T$3:$T$6</c:f>
              <c:strCache>
                <c:ptCount val="4"/>
                <c:pt idx="0">
                  <c:v>felt worried</c:v>
                </c:pt>
                <c:pt idx="1">
                  <c:v>felt tense</c:v>
                </c:pt>
                <c:pt idx="2">
                  <c:v>felt fatigued</c:v>
                </c:pt>
                <c:pt idx="3">
                  <c:v>had trouble sleeping</c:v>
                </c:pt>
              </c:strCache>
            </c:strRef>
          </c:cat>
          <c:val>
            <c:numRef>
              <c:f>'symptoms in last 7d'!$V$3:$V$6</c:f>
              <c:numCache>
                <c:formatCode>General</c:formatCode>
                <c:ptCount val="4"/>
                <c:pt idx="0">
                  <c:v>3</c:v>
                </c:pt>
                <c:pt idx="1">
                  <c:v>3</c:v>
                </c:pt>
                <c:pt idx="2">
                  <c:v>2.7</c:v>
                </c:pt>
                <c:pt idx="3">
                  <c:v>3</c:v>
                </c:pt>
              </c:numCache>
            </c:numRef>
          </c:val>
          <c:extLst xmlns:c16r2="http://schemas.microsoft.com/office/drawing/2015/06/chart">
            <c:ext xmlns:c16="http://schemas.microsoft.com/office/drawing/2014/chart" uri="{C3380CC4-5D6E-409C-BE32-E72D297353CC}">
              <c16:uniqueId val="{00000001-9136-4CDC-A512-B032B84168B5}"/>
            </c:ext>
          </c:extLst>
        </c:ser>
        <c:dLbls>
          <c:showLegendKey val="0"/>
          <c:showVal val="0"/>
          <c:showCatName val="0"/>
          <c:showSerName val="0"/>
          <c:showPercent val="0"/>
          <c:showBubbleSize val="0"/>
        </c:dLbls>
        <c:gapWidth val="150"/>
        <c:axId val="172171776"/>
        <c:axId val="171541056"/>
      </c:barChart>
      <c:catAx>
        <c:axId val="172171776"/>
        <c:scaling>
          <c:orientation val="minMax"/>
        </c:scaling>
        <c:delete val="0"/>
        <c:axPos val="b"/>
        <c:numFmt formatCode="General" sourceLinked="0"/>
        <c:majorTickMark val="out"/>
        <c:minorTickMark val="none"/>
        <c:tickLblPos val="nextTo"/>
        <c:txPr>
          <a:bodyPr/>
          <a:lstStyle/>
          <a:p>
            <a:pPr>
              <a:defRPr sz="1800"/>
            </a:pPr>
            <a:endParaRPr lang="en-US"/>
          </a:p>
        </c:txPr>
        <c:crossAx val="171541056"/>
        <c:crosses val="autoZero"/>
        <c:auto val="1"/>
        <c:lblAlgn val="ctr"/>
        <c:lblOffset val="100"/>
        <c:noMultiLvlLbl val="0"/>
      </c:catAx>
      <c:valAx>
        <c:axId val="171541056"/>
        <c:scaling>
          <c:orientation val="minMax"/>
          <c:min val="1"/>
        </c:scaling>
        <c:delete val="0"/>
        <c:axPos val="l"/>
        <c:majorGridlines/>
        <c:numFmt formatCode="General" sourceLinked="1"/>
        <c:majorTickMark val="out"/>
        <c:minorTickMark val="none"/>
        <c:tickLblPos val="nextTo"/>
        <c:txPr>
          <a:bodyPr/>
          <a:lstStyle/>
          <a:p>
            <a:pPr>
              <a:defRPr sz="1800"/>
            </a:pPr>
            <a:endParaRPr lang="en-US"/>
          </a:p>
        </c:txPr>
        <c:crossAx val="172171776"/>
        <c:crosses val="autoZero"/>
        <c:crossBetween val="between"/>
        <c:majorUnit val="1"/>
      </c:valAx>
    </c:plotArea>
    <c:legend>
      <c:legendPos val="r"/>
      <c:layout>
        <c:manualLayout>
          <c:xMode val="edge"/>
          <c:yMode val="edge"/>
          <c:x val="0.54243197896216599"/>
          <c:y val="4.4060586176727902E-2"/>
          <c:w val="0.244765667640298"/>
          <c:h val="0.1674343832021"/>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905074365704301E-2"/>
          <c:y val="5.1400554097404502E-2"/>
          <c:w val="0.892859580052493"/>
          <c:h val="0.77611475648877204"/>
        </c:manualLayout>
      </c:layout>
      <c:barChart>
        <c:barDir val="col"/>
        <c:grouping val="clustered"/>
        <c:varyColors val="0"/>
        <c:ser>
          <c:idx val="0"/>
          <c:order val="0"/>
          <c:tx>
            <c:strRef>
              <c:f>'rate last 7 d'!$U$2</c:f>
              <c:strCache>
                <c:ptCount val="1"/>
                <c:pt idx="0">
                  <c:v>No Return</c:v>
                </c:pt>
              </c:strCache>
            </c:strRef>
          </c:tx>
          <c:invertIfNegative val="0"/>
          <c:errBars>
            <c:errBarType val="plus"/>
            <c:errValType val="cust"/>
            <c:noEndCap val="0"/>
            <c:plus>
              <c:numRef>
                <c:f>'rate last 7 d'!$W$3:$W$6</c:f>
                <c:numCache>
                  <c:formatCode>General</c:formatCode>
                  <c:ptCount val="4"/>
                  <c:pt idx="0">
                    <c:v>0.66666666666666696</c:v>
                  </c:pt>
                  <c:pt idx="1">
                    <c:v>1.1666666666666661</c:v>
                  </c:pt>
                  <c:pt idx="2">
                    <c:v>0.44095855184409899</c:v>
                  </c:pt>
                  <c:pt idx="3">
                    <c:v>0.600925212577331</c:v>
                  </c:pt>
                </c:numCache>
              </c:numRef>
            </c:plus>
            <c:minus>
              <c:numLit>
                <c:formatCode>General</c:formatCode>
                <c:ptCount val="1"/>
                <c:pt idx="0">
                  <c:v>1</c:v>
                </c:pt>
              </c:numLit>
            </c:minus>
          </c:errBars>
          <c:cat>
            <c:strRef>
              <c:f>'rate last 7 d'!$T$3:$T$6</c:f>
              <c:strCache>
                <c:ptCount val="4"/>
                <c:pt idx="0">
                  <c:v>physical well being</c:v>
                </c:pt>
                <c:pt idx="1">
                  <c:v>overall QOL</c:v>
                </c:pt>
                <c:pt idx="2">
                  <c:v>ability to deal with stress</c:v>
                </c:pt>
                <c:pt idx="3">
                  <c:v>overall productivity</c:v>
                </c:pt>
              </c:strCache>
            </c:strRef>
          </c:cat>
          <c:val>
            <c:numRef>
              <c:f>'rate last 7 d'!$U$3:$U$6</c:f>
              <c:numCache>
                <c:formatCode>General</c:formatCode>
                <c:ptCount val="4"/>
                <c:pt idx="0">
                  <c:v>1.7777777777777779</c:v>
                </c:pt>
                <c:pt idx="1">
                  <c:v>2.1111111111111112</c:v>
                </c:pt>
                <c:pt idx="2">
                  <c:v>1.7777777777777779</c:v>
                </c:pt>
                <c:pt idx="3">
                  <c:v>1.8888888888888899</c:v>
                </c:pt>
              </c:numCache>
            </c:numRef>
          </c:val>
          <c:extLst xmlns:c16r2="http://schemas.microsoft.com/office/drawing/2015/06/chart">
            <c:ext xmlns:c16="http://schemas.microsoft.com/office/drawing/2014/chart" uri="{C3380CC4-5D6E-409C-BE32-E72D297353CC}">
              <c16:uniqueId val="{00000000-D881-4B55-BACE-8DFB8A6DBB33}"/>
            </c:ext>
          </c:extLst>
        </c:ser>
        <c:ser>
          <c:idx val="1"/>
          <c:order val="1"/>
          <c:tx>
            <c:strRef>
              <c:f>'rate last 7 d'!$V$2</c:f>
              <c:strCache>
                <c:ptCount val="1"/>
                <c:pt idx="0">
                  <c:v>Returned</c:v>
                </c:pt>
              </c:strCache>
            </c:strRef>
          </c:tx>
          <c:invertIfNegative val="0"/>
          <c:errBars>
            <c:errBarType val="plus"/>
            <c:errValType val="cust"/>
            <c:noEndCap val="0"/>
            <c:plus>
              <c:numRef>
                <c:f>'rate last 7 d'!$X$3:$X$6</c:f>
                <c:numCache>
                  <c:formatCode>General</c:formatCode>
                  <c:ptCount val="4"/>
                  <c:pt idx="0">
                    <c:v>1.1547005383792519</c:v>
                  </c:pt>
                  <c:pt idx="1">
                    <c:v>0.87559503577091302</c:v>
                  </c:pt>
                  <c:pt idx="2">
                    <c:v>0.82327260234856503</c:v>
                  </c:pt>
                  <c:pt idx="3">
                    <c:v>0.94280904158206302</c:v>
                  </c:pt>
                </c:numCache>
              </c:numRef>
            </c:plus>
            <c:minus>
              <c:numLit>
                <c:formatCode>General</c:formatCode>
                <c:ptCount val="1"/>
                <c:pt idx="0">
                  <c:v>1</c:v>
                </c:pt>
              </c:numLit>
            </c:minus>
          </c:errBars>
          <c:cat>
            <c:strRef>
              <c:f>'rate last 7 d'!$T$3:$T$6</c:f>
              <c:strCache>
                <c:ptCount val="4"/>
                <c:pt idx="0">
                  <c:v>physical well being</c:v>
                </c:pt>
                <c:pt idx="1">
                  <c:v>overall QOL</c:v>
                </c:pt>
                <c:pt idx="2">
                  <c:v>ability to deal with stress</c:v>
                </c:pt>
                <c:pt idx="3">
                  <c:v>overall productivity</c:v>
                </c:pt>
              </c:strCache>
            </c:strRef>
          </c:cat>
          <c:val>
            <c:numRef>
              <c:f>'rate last 7 d'!$V$3:$V$6</c:f>
              <c:numCache>
                <c:formatCode>General</c:formatCode>
                <c:ptCount val="4"/>
                <c:pt idx="0">
                  <c:v>2</c:v>
                </c:pt>
                <c:pt idx="1">
                  <c:v>1.9</c:v>
                </c:pt>
                <c:pt idx="2">
                  <c:v>2.2999999999999998</c:v>
                </c:pt>
                <c:pt idx="3">
                  <c:v>2</c:v>
                </c:pt>
              </c:numCache>
            </c:numRef>
          </c:val>
          <c:extLst xmlns:c16r2="http://schemas.microsoft.com/office/drawing/2015/06/chart">
            <c:ext xmlns:c16="http://schemas.microsoft.com/office/drawing/2014/chart" uri="{C3380CC4-5D6E-409C-BE32-E72D297353CC}">
              <c16:uniqueId val="{00000001-D881-4B55-BACE-8DFB8A6DBB33}"/>
            </c:ext>
          </c:extLst>
        </c:ser>
        <c:dLbls>
          <c:showLegendKey val="0"/>
          <c:showVal val="0"/>
          <c:showCatName val="0"/>
          <c:showSerName val="0"/>
          <c:showPercent val="0"/>
          <c:showBubbleSize val="0"/>
        </c:dLbls>
        <c:gapWidth val="150"/>
        <c:axId val="172262912"/>
        <c:axId val="171543936"/>
      </c:barChart>
      <c:catAx>
        <c:axId val="172262912"/>
        <c:scaling>
          <c:orientation val="minMax"/>
        </c:scaling>
        <c:delete val="0"/>
        <c:axPos val="b"/>
        <c:numFmt formatCode="General" sourceLinked="0"/>
        <c:majorTickMark val="out"/>
        <c:minorTickMark val="none"/>
        <c:tickLblPos val="nextTo"/>
        <c:txPr>
          <a:bodyPr/>
          <a:lstStyle/>
          <a:p>
            <a:pPr>
              <a:defRPr sz="1800"/>
            </a:pPr>
            <a:endParaRPr lang="en-US"/>
          </a:p>
        </c:txPr>
        <c:crossAx val="171543936"/>
        <c:crosses val="autoZero"/>
        <c:auto val="1"/>
        <c:lblAlgn val="ctr"/>
        <c:lblOffset val="100"/>
        <c:noMultiLvlLbl val="0"/>
      </c:catAx>
      <c:valAx>
        <c:axId val="171543936"/>
        <c:scaling>
          <c:orientation val="minMax"/>
          <c:max val="5"/>
          <c:min val="1"/>
        </c:scaling>
        <c:delete val="0"/>
        <c:axPos val="l"/>
        <c:majorGridlines/>
        <c:numFmt formatCode="General" sourceLinked="1"/>
        <c:majorTickMark val="out"/>
        <c:minorTickMark val="none"/>
        <c:tickLblPos val="nextTo"/>
        <c:txPr>
          <a:bodyPr/>
          <a:lstStyle/>
          <a:p>
            <a:pPr>
              <a:defRPr sz="1800"/>
            </a:pPr>
            <a:endParaRPr lang="en-US"/>
          </a:p>
        </c:txPr>
        <c:crossAx val="172262912"/>
        <c:crosses val="autoZero"/>
        <c:crossBetween val="between"/>
        <c:majorUnit val="1"/>
      </c:valAx>
    </c:plotArea>
    <c:legend>
      <c:legendPos val="r"/>
      <c:layout>
        <c:manualLayout>
          <c:xMode val="edge"/>
          <c:yMode val="edge"/>
          <c:x val="0.62020975503062103"/>
          <c:y val="6.4430956547098295E-2"/>
          <c:w val="0.28931640258514701"/>
          <c:h val="0.1674343832021"/>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1"/>
          </c:marker>
          <c:xVal>
            <c:numRef>
              <c:f>graphs!$C$18:$C$31</c:f>
              <c:numCache>
                <c:formatCode>General</c:formatCode>
                <c:ptCount val="14"/>
                <c:pt idx="0">
                  <c:v>1.36</c:v>
                </c:pt>
                <c:pt idx="1">
                  <c:v>-8.3600000000000048</c:v>
                </c:pt>
                <c:pt idx="2">
                  <c:v>0.08</c:v>
                </c:pt>
                <c:pt idx="3">
                  <c:v>-5.6499999999999977</c:v>
                </c:pt>
                <c:pt idx="4">
                  <c:v>-0.21</c:v>
                </c:pt>
                <c:pt idx="5">
                  <c:v>-7.96</c:v>
                </c:pt>
                <c:pt idx="6">
                  <c:v>-5.88</c:v>
                </c:pt>
                <c:pt idx="7">
                  <c:v>-2.1</c:v>
                </c:pt>
                <c:pt idx="8">
                  <c:v>2.4500000000000002</c:v>
                </c:pt>
                <c:pt idx="9">
                  <c:v>3.7</c:v>
                </c:pt>
                <c:pt idx="10">
                  <c:v>-2.88</c:v>
                </c:pt>
                <c:pt idx="11">
                  <c:v>-0.4</c:v>
                </c:pt>
                <c:pt idx="12">
                  <c:v>-0.92</c:v>
                </c:pt>
                <c:pt idx="13">
                  <c:v>-1.9500000000000031</c:v>
                </c:pt>
              </c:numCache>
            </c:numRef>
          </c:xVal>
          <c:yVal>
            <c:numRef>
              <c:f>graphs!$D$18:$D$31</c:f>
              <c:numCache>
                <c:formatCode>General</c:formatCode>
                <c:ptCount val="14"/>
                <c:pt idx="0">
                  <c:v>-7</c:v>
                </c:pt>
                <c:pt idx="1">
                  <c:v>0</c:v>
                </c:pt>
                <c:pt idx="2">
                  <c:v>-11</c:v>
                </c:pt>
                <c:pt idx="3">
                  <c:v>-15</c:v>
                </c:pt>
                <c:pt idx="4">
                  <c:v>-11</c:v>
                </c:pt>
                <c:pt idx="5">
                  <c:v>-16</c:v>
                </c:pt>
                <c:pt idx="6">
                  <c:v>-10</c:v>
                </c:pt>
                <c:pt idx="7">
                  <c:v>-5</c:v>
                </c:pt>
                <c:pt idx="8">
                  <c:v>-9</c:v>
                </c:pt>
                <c:pt idx="9">
                  <c:v>-6</c:v>
                </c:pt>
                <c:pt idx="10">
                  <c:v>-11</c:v>
                </c:pt>
                <c:pt idx="11">
                  <c:v>-19</c:v>
                </c:pt>
                <c:pt idx="12">
                  <c:v>-9</c:v>
                </c:pt>
                <c:pt idx="13">
                  <c:v>-13</c:v>
                </c:pt>
              </c:numCache>
            </c:numRef>
          </c:yVal>
          <c:smooth val="0"/>
          <c:extLst xmlns:c16r2="http://schemas.microsoft.com/office/drawing/2015/06/chart">
            <c:ext xmlns:c16="http://schemas.microsoft.com/office/drawing/2014/chart" uri="{C3380CC4-5D6E-409C-BE32-E72D297353CC}">
              <c16:uniqueId val="{00000000-C0E5-46DD-9312-7CE6F193044B}"/>
            </c:ext>
          </c:extLst>
        </c:ser>
        <c:dLbls>
          <c:showLegendKey val="0"/>
          <c:showVal val="0"/>
          <c:showCatName val="0"/>
          <c:showSerName val="0"/>
          <c:showPercent val="0"/>
          <c:showBubbleSize val="0"/>
        </c:dLbls>
        <c:axId val="171546240"/>
        <c:axId val="171546816"/>
      </c:scatterChart>
      <c:valAx>
        <c:axId val="171546240"/>
        <c:scaling>
          <c:orientation val="minMax"/>
          <c:max val="5"/>
          <c:min val="-15"/>
        </c:scaling>
        <c:delete val="0"/>
        <c:axPos val="b"/>
        <c:numFmt formatCode="General" sourceLinked="1"/>
        <c:majorTickMark val="out"/>
        <c:minorTickMark val="none"/>
        <c:tickLblPos val="low"/>
        <c:crossAx val="171546816"/>
        <c:crosses val="autoZero"/>
        <c:crossBetween val="midCat"/>
      </c:valAx>
      <c:valAx>
        <c:axId val="171546816"/>
        <c:scaling>
          <c:orientation val="minMax"/>
          <c:min val="-25"/>
        </c:scaling>
        <c:delete val="0"/>
        <c:axPos val="l"/>
        <c:majorGridlines/>
        <c:numFmt formatCode="General" sourceLinked="1"/>
        <c:majorTickMark val="out"/>
        <c:minorTickMark val="none"/>
        <c:tickLblPos val="low"/>
        <c:crossAx val="17154624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7338D-7CF2-2A43-99DC-258F2003EDCA}"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5F585-78F1-814B-B258-3EE31EE3AFD2}" type="slidenum">
              <a:rPr lang="en-US" smtClean="0"/>
              <a:t>‹#›</a:t>
            </a:fld>
            <a:endParaRPr lang="en-US"/>
          </a:p>
        </p:txBody>
      </p:sp>
    </p:spTree>
    <p:extLst>
      <p:ext uri="{BB962C8B-B14F-4D97-AF65-F5344CB8AC3E}">
        <p14:creationId xmlns:p14="http://schemas.microsoft.com/office/powerpoint/2010/main" val="77016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D8BE5-3ED6-45A2-957D-0DB6A08758E1}" type="slidenum">
              <a:rPr lang="en-US" smtClean="0"/>
              <a:t>4</a:t>
            </a:fld>
            <a:endParaRPr lang="en-US" dirty="0"/>
          </a:p>
        </p:txBody>
      </p:sp>
    </p:spTree>
    <p:extLst>
      <p:ext uri="{BB962C8B-B14F-4D97-AF65-F5344CB8AC3E}">
        <p14:creationId xmlns:p14="http://schemas.microsoft.com/office/powerpoint/2010/main" val="348794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71686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12508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0799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7513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p:cNvSpPr>
          <p:nvPr>
            <p:ph type="sldImg"/>
          </p:nvPr>
        </p:nvSpPr>
        <p:spPr>
          <a:solidFill>
            <a:srgbClr val="FFFFFF"/>
          </a:solidFill>
          <a:ln/>
        </p:spPr>
      </p:sp>
      <p:sp>
        <p:nvSpPr>
          <p:cNvPr id="13107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p:cNvSpPr>
          <p:nvPr>
            <p:ph type="sldImg"/>
          </p:nvPr>
        </p:nvSpPr>
        <p:spPr>
          <a:solidFill>
            <a:srgbClr val="FFFFFF"/>
          </a:solidFill>
          <a:ln/>
        </p:spPr>
      </p:sp>
      <p:sp>
        <p:nvSpPr>
          <p:cNvPr id="1433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32652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Why Model </a:t>
            </a:r>
            <a:r>
              <a:rPr lang="en-US" dirty="0"/>
              <a:t>needed.  We’re asking </a:t>
            </a:r>
            <a:r>
              <a:rPr lang="en-US" dirty="0" err="1"/>
              <a:t>rMTs</a:t>
            </a:r>
            <a:r>
              <a:rPr lang="en-US" dirty="0"/>
              <a:t> to</a:t>
            </a:r>
            <a:r>
              <a:rPr lang="en-US" baseline="0" dirty="0"/>
              <a:t> do something special</a:t>
            </a:r>
          </a:p>
          <a:p>
            <a:endParaRPr lang="en-US" baseline="0" dirty="0"/>
          </a:p>
          <a:p>
            <a:r>
              <a:rPr lang="en-US" sz="1200" b="0" i="0" u="none" strike="noStrike" kern="1200" baseline="0" dirty="0">
                <a:solidFill>
                  <a:schemeClr val="tx1"/>
                </a:solidFill>
                <a:latin typeface="+mn-lt"/>
                <a:ea typeface="+mn-ea"/>
                <a:cs typeface="+mn-cs"/>
              </a:rPr>
              <a:t>Traditional structure for TMB efficacy trials may limit generalizability.(1,9,17) However, there may be</a:t>
            </a:r>
          </a:p>
          <a:p>
            <a:r>
              <a:rPr lang="en-US" sz="1200" b="0" i="0" u="none" strike="noStrike" kern="1200" baseline="0" dirty="0">
                <a:solidFill>
                  <a:schemeClr val="tx1"/>
                </a:solidFill>
                <a:latin typeface="+mn-lt"/>
                <a:ea typeface="+mn-ea"/>
                <a:cs typeface="+mn-cs"/>
              </a:rPr>
              <a:t>merit to testing a TMB protocol as the practice of medicine is based in protocol. MGAD design reflects</a:t>
            </a:r>
          </a:p>
          <a:p>
            <a:r>
              <a:rPr lang="en-US" sz="1200" b="0" i="0" u="none" strike="noStrike" kern="1200" baseline="0" dirty="0">
                <a:solidFill>
                  <a:schemeClr val="tx1"/>
                </a:solidFill>
                <a:latin typeface="+mn-lt"/>
                <a:ea typeface="+mn-ea"/>
                <a:cs typeface="+mn-cs"/>
              </a:rPr>
              <a:t>previous studies conducted by the PI,(3,15,16) thereby creating continuity.</a:t>
            </a:r>
          </a:p>
          <a:p>
            <a:endParaRPr lang="en-US" dirty="0"/>
          </a:p>
        </p:txBody>
      </p:sp>
      <p:sp>
        <p:nvSpPr>
          <p:cNvPr id="4" name="Slide Number Placeholder 3"/>
          <p:cNvSpPr>
            <a:spLocks noGrp="1"/>
          </p:cNvSpPr>
          <p:nvPr>
            <p:ph type="sldNum" sz="quarter" idx="10"/>
          </p:nvPr>
        </p:nvSpPr>
        <p:spPr/>
        <p:txBody>
          <a:bodyPr/>
          <a:lstStyle/>
          <a:p>
            <a:fld id="{804D5B2D-D532-443D-A3B7-17B347A6EC6C}" type="slidenum">
              <a:rPr lang="en-US" smtClean="0"/>
              <a:t>10</a:t>
            </a:fld>
            <a:endParaRPr lang="en-US"/>
          </a:p>
        </p:txBody>
      </p:sp>
    </p:spTree>
    <p:extLst>
      <p:ext uri="{BB962C8B-B14F-4D97-AF65-F5344CB8AC3E}">
        <p14:creationId xmlns:p14="http://schemas.microsoft.com/office/powerpoint/2010/main" val="78099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a village (takes a lot of people to make it work)</a:t>
            </a:r>
          </a:p>
          <a:p>
            <a:r>
              <a:rPr lang="en-US" baseline="0" dirty="0"/>
              <a:t>The study depends on each person involved in the study working together with the common goal of success of the study</a:t>
            </a:r>
          </a:p>
          <a:p>
            <a:r>
              <a:rPr lang="en-US" baseline="0" dirty="0"/>
              <a:t>Skew toward Emory/ balance of power</a:t>
            </a:r>
            <a:endParaRPr lang="en-US" dirty="0"/>
          </a:p>
          <a:p>
            <a:endParaRPr lang="en-US" dirty="0"/>
          </a:p>
          <a:p>
            <a:r>
              <a:rPr lang="en-US" baseline="0" dirty="0"/>
              <a:t>Research personnel included people from an array of backgrounds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massage therapists hired for the study completed training in both the intervention protocols and standard operating procedures of the study.  As a result, specialized skill set developed, so I’ll be referring to these massage therapists as research massage therapists throughout the presentation.</a:t>
            </a:r>
          </a:p>
          <a:p>
            <a:endParaRPr lang="en-US" dirty="0"/>
          </a:p>
        </p:txBody>
      </p:sp>
      <p:sp>
        <p:nvSpPr>
          <p:cNvPr id="4" name="Slide Number Placeholder 3"/>
          <p:cNvSpPr>
            <a:spLocks noGrp="1"/>
          </p:cNvSpPr>
          <p:nvPr>
            <p:ph type="sldNum" sz="quarter" idx="10"/>
          </p:nvPr>
        </p:nvSpPr>
        <p:spPr/>
        <p:txBody>
          <a:bodyPr/>
          <a:lstStyle/>
          <a:p>
            <a:fld id="{804D5B2D-D532-443D-A3B7-17B347A6EC6C}" type="slidenum">
              <a:rPr lang="en-US" smtClean="0"/>
              <a:t>11</a:t>
            </a:fld>
            <a:endParaRPr lang="en-US"/>
          </a:p>
        </p:txBody>
      </p:sp>
    </p:spTree>
    <p:extLst>
      <p:ext uri="{BB962C8B-B14F-4D97-AF65-F5344CB8AC3E}">
        <p14:creationId xmlns:p14="http://schemas.microsoft.com/office/powerpoint/2010/main" val="413487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Intervention protocol specifics were informed by previous work with study team, Massage Therapy Pressure Scale, &amp; Industry expertise &amp; standards</a:t>
            </a:r>
          </a:p>
          <a:p>
            <a:r>
              <a:rPr lang="en-US" baseline="0" dirty="0"/>
              <a:t>Reference for massage therapy pressure scale</a:t>
            </a:r>
          </a:p>
          <a:p>
            <a:r>
              <a:rPr lang="en-US" baseline="0" dirty="0"/>
              <a:t>All </a:t>
            </a:r>
            <a:r>
              <a:rPr lang="en-US" baseline="0" dirty="0" err="1"/>
              <a:t>rMTs</a:t>
            </a:r>
            <a:r>
              <a:rPr lang="en-US" baseline="0" dirty="0"/>
              <a:t> were trained in both SMT &amp; LT</a:t>
            </a:r>
          </a:p>
          <a:p>
            <a:r>
              <a:rPr lang="en-US" dirty="0"/>
              <a:t>Tried to keep </a:t>
            </a:r>
            <a:r>
              <a:rPr lang="en-US" dirty="0" err="1"/>
              <a:t>rMT</a:t>
            </a:r>
            <a:r>
              <a:rPr lang="en-US" dirty="0"/>
              <a:t> with subject for all six visits</a:t>
            </a:r>
          </a:p>
          <a:p>
            <a:pPr lvl="0"/>
            <a:endParaRPr lang="en-US" dirty="0"/>
          </a:p>
          <a:p>
            <a:endParaRPr lang="en-US" baseline="0" dirty="0"/>
          </a:p>
        </p:txBody>
      </p:sp>
      <p:sp>
        <p:nvSpPr>
          <p:cNvPr id="4" name="Slide Number Placeholder 3"/>
          <p:cNvSpPr>
            <a:spLocks noGrp="1"/>
          </p:cNvSpPr>
          <p:nvPr>
            <p:ph type="sldNum" sz="quarter" idx="10"/>
          </p:nvPr>
        </p:nvSpPr>
        <p:spPr/>
        <p:txBody>
          <a:bodyPr/>
          <a:lstStyle/>
          <a:p>
            <a:fld id="{6D7D8BE5-3ED6-45A2-957D-0DB6A08758E1}" type="slidenum">
              <a:rPr lang="en-US" smtClean="0"/>
              <a:t>13</a:t>
            </a:fld>
            <a:endParaRPr lang="en-US" dirty="0"/>
          </a:p>
        </p:txBody>
      </p:sp>
    </p:spTree>
    <p:extLst>
      <p:ext uri="{BB962C8B-B14F-4D97-AF65-F5344CB8AC3E}">
        <p14:creationId xmlns:p14="http://schemas.microsoft.com/office/powerpoint/2010/main" val="418284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Interventions took place in private, dimly lit </a:t>
            </a:r>
            <a:r>
              <a:rPr lang="en-US" baseline="0" dirty="0" err="1"/>
              <a:t>tx</a:t>
            </a:r>
            <a:r>
              <a:rPr lang="en-US" baseline="0" dirty="0"/>
              <a:t> room at Emory BHC</a:t>
            </a:r>
          </a:p>
          <a:p>
            <a:r>
              <a:rPr lang="en-US" baseline="0" dirty="0"/>
              <a:t>Control ambient </a:t>
            </a:r>
            <a:r>
              <a:rPr lang="en-US" baseline="0" dirty="0" err="1"/>
              <a:t>env</a:t>
            </a:r>
            <a:r>
              <a:rPr lang="en-US" baseline="0" dirty="0"/>
              <a:t> with white noise &amp; space heater</a:t>
            </a:r>
          </a:p>
          <a:p>
            <a:endParaRPr lang="en-US" baseline="0" dirty="0"/>
          </a:p>
          <a:p>
            <a:r>
              <a:rPr lang="en-US" baseline="0" dirty="0"/>
              <a:t>Room and table were set up according to guide</a:t>
            </a:r>
          </a:p>
          <a:p>
            <a:pPr marL="232930" lvl="3">
              <a:spcBef>
                <a:spcPts val="1019"/>
              </a:spcBef>
            </a:pPr>
            <a:r>
              <a:rPr lang="en-US" dirty="0"/>
              <a:t>white noise in the form of running stream is played during the session</a:t>
            </a:r>
          </a:p>
          <a:p>
            <a:pPr marL="232930" lvl="3">
              <a:spcBef>
                <a:spcPts val="1019"/>
              </a:spcBef>
            </a:pPr>
            <a:r>
              <a:rPr lang="en-US" dirty="0"/>
              <a:t>a space heater is used to help modulate room temperature</a:t>
            </a:r>
          </a:p>
          <a:p>
            <a:r>
              <a:rPr lang="en-US" dirty="0"/>
              <a:t>Verbal interaction with subject is scripted and kept to a minimum</a:t>
            </a:r>
          </a:p>
          <a:p>
            <a:r>
              <a:rPr lang="en-US" dirty="0"/>
              <a:t>Sessions are audio-recorded</a:t>
            </a:r>
          </a:p>
          <a:p>
            <a:r>
              <a:rPr lang="en-US" dirty="0"/>
              <a:t>	the </a:t>
            </a:r>
            <a:r>
              <a:rPr lang="en-US" dirty="0" err="1"/>
              <a:t>rMT</a:t>
            </a:r>
            <a:r>
              <a:rPr lang="en-US" dirty="0"/>
              <a:t> uploads the recorded sessions into an electronic folder.</a:t>
            </a:r>
          </a:p>
          <a:p>
            <a:endParaRPr lang="en-US" dirty="0"/>
          </a:p>
        </p:txBody>
      </p:sp>
      <p:sp>
        <p:nvSpPr>
          <p:cNvPr id="4" name="Slide Number Placeholder 3"/>
          <p:cNvSpPr>
            <a:spLocks noGrp="1"/>
          </p:cNvSpPr>
          <p:nvPr>
            <p:ph type="sldNum" sz="quarter" idx="10"/>
          </p:nvPr>
        </p:nvSpPr>
        <p:spPr/>
        <p:txBody>
          <a:bodyPr/>
          <a:lstStyle/>
          <a:p>
            <a:fld id="{6D7D8BE5-3ED6-45A2-957D-0DB6A08758E1}" type="slidenum">
              <a:rPr lang="en-US" smtClean="0"/>
              <a:t>14</a:t>
            </a:fld>
            <a:endParaRPr lang="en-US"/>
          </a:p>
        </p:txBody>
      </p:sp>
    </p:spTree>
    <p:extLst>
      <p:ext uri="{BB962C8B-B14F-4D97-AF65-F5344CB8AC3E}">
        <p14:creationId xmlns:p14="http://schemas.microsoft.com/office/powerpoint/2010/main" val="262661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Continued from MGAD</a:t>
            </a:r>
          </a:p>
          <a:p>
            <a:r>
              <a:rPr lang="en-US" baseline="0" dirty="0"/>
              <a:t>Form basis of ongoing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Protocol fidelity useful in interpreting results</a:t>
            </a:r>
            <a:endParaRPr lang="en-US" dirty="0"/>
          </a:p>
          <a:p>
            <a:endParaRPr lang="en-US" baseline="0" dirty="0"/>
          </a:p>
          <a:p>
            <a:endParaRPr lang="en-US" baseline="0" dirty="0"/>
          </a:p>
          <a:p>
            <a:r>
              <a:rPr lang="en-US" baseline="0" dirty="0"/>
              <a:t>Continued quality control measures from a previous study (build on past successes; value communication)</a:t>
            </a:r>
          </a:p>
          <a:p>
            <a:r>
              <a:rPr lang="en-US" baseline="0" dirty="0" err="1"/>
              <a:t>rMT</a:t>
            </a:r>
            <a:r>
              <a:rPr lang="en-US" baseline="0" dirty="0"/>
              <a:t> signed </a:t>
            </a:r>
            <a:r>
              <a:rPr lang="en-US" baseline="0" dirty="0" err="1"/>
              <a:t>tx</a:t>
            </a:r>
            <a:r>
              <a:rPr lang="en-US" baseline="0" dirty="0"/>
              <a:t> notes indicating whether or not deviation</a:t>
            </a:r>
          </a:p>
          <a:p>
            <a:pPr lvl="0"/>
            <a:endParaRPr lang="en-US" dirty="0"/>
          </a:p>
        </p:txBody>
      </p:sp>
      <p:sp>
        <p:nvSpPr>
          <p:cNvPr id="4" name="Slide Number Placeholder 3"/>
          <p:cNvSpPr>
            <a:spLocks noGrp="1"/>
          </p:cNvSpPr>
          <p:nvPr>
            <p:ph type="sldNum" sz="quarter" idx="10"/>
          </p:nvPr>
        </p:nvSpPr>
        <p:spPr/>
        <p:txBody>
          <a:bodyPr/>
          <a:lstStyle/>
          <a:p>
            <a:fld id="{6D7D8BE5-3ED6-45A2-957D-0DB6A08758E1}" type="slidenum">
              <a:rPr lang="en-US" smtClean="0"/>
              <a:t>15</a:t>
            </a:fld>
            <a:endParaRPr lang="en-US" dirty="0"/>
          </a:p>
        </p:txBody>
      </p:sp>
    </p:spTree>
    <p:extLst>
      <p:ext uri="{BB962C8B-B14F-4D97-AF65-F5344CB8AC3E}">
        <p14:creationId xmlns:p14="http://schemas.microsoft.com/office/powerpoint/2010/main" val="262748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00414-25E0-584B-93F7-5FEEFB68820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00414-25E0-584B-93F7-5FEEFB68820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00414-25E0-584B-93F7-5FEEFB68820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hite_arrow.png"/>
          <p:cNvPicPr>
            <a:picLocks noChangeAspect="1"/>
          </p:cNvPicPr>
          <p:nvPr userDrawn="1"/>
        </p:nvPicPr>
        <p:blipFill>
          <a:blip r:embed="rId2"/>
          <a:stretch>
            <a:fillRect/>
          </a:stretch>
        </p:blipFill>
        <p:spPr>
          <a:xfrm>
            <a:off x="489509" y="6228009"/>
            <a:ext cx="208990" cy="213009"/>
          </a:xfrm>
          <a:prstGeom prst="rect">
            <a:avLst/>
          </a:prstGeom>
        </p:spPr>
      </p:pic>
      <p:sp>
        <p:nvSpPr>
          <p:cNvPr id="15" name="Title Placeholder 1"/>
          <p:cNvSpPr txBox="1">
            <a:spLocks/>
          </p:cNvSpPr>
          <p:nvPr userDrawn="1"/>
        </p:nvSpPr>
        <p:spPr>
          <a:xfrm>
            <a:off x="699621" y="6174731"/>
            <a:ext cx="4352862" cy="312878"/>
          </a:xfrm>
          <a:prstGeom prst="rect">
            <a:avLst/>
          </a:prstGeom>
        </p:spPr>
        <p:txBody>
          <a:bodyPr vert="horz" lIns="91440" tIns="45720" rIns="91440" bIns="45720" rtlCol="0" anchor="t">
            <a:normAutofit/>
          </a:bodyPr>
          <a:lstStyle>
            <a:lvl1pPr algn="l">
              <a:defRPr b="1" i="0" cap="all">
                <a:solidFill>
                  <a:srgbClr val="122A5D"/>
                </a:solidFill>
                <a:latin typeface="Century Gothic"/>
                <a:cs typeface="Century Gothic"/>
              </a:defRPr>
            </a:lvl1pPr>
          </a:lstStyle>
          <a:p>
            <a:pPr algn="l">
              <a:spcAft>
                <a:spcPts val="1200"/>
              </a:spcAft>
            </a:pPr>
            <a:r>
              <a:rPr lang="en-US" sz="1100" b="0" i="0" cap="none" dirty="0" err="1">
                <a:solidFill>
                  <a:srgbClr val="FFFFFF"/>
                </a:solidFill>
                <a:latin typeface="Century Gothic"/>
                <a:cs typeface="Century Gothic"/>
              </a:rPr>
              <a:t>emoryhealthcare.org/brainhealth</a:t>
            </a:r>
            <a:endParaRPr lang="en-US" sz="1100" b="0" i="0" cap="none" dirty="0">
              <a:solidFill>
                <a:srgbClr val="FFFFFF"/>
              </a:solidFill>
              <a:latin typeface="Century Gothic"/>
              <a:cs typeface="Century Gothic"/>
            </a:endParaRPr>
          </a:p>
        </p:txBody>
      </p:sp>
      <p:sp>
        <p:nvSpPr>
          <p:cNvPr id="6" name="Title 5"/>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1587500"/>
            <a:ext cx="8229600" cy="387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Brain Health Center 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2067" y="6039039"/>
            <a:ext cx="1667933" cy="477270"/>
          </a:xfrm>
          <a:prstGeom prst="rect">
            <a:avLst/>
          </a:prstGeom>
        </p:spPr>
      </p:pic>
    </p:spTree>
    <p:extLst>
      <p:ext uri="{BB962C8B-B14F-4D97-AF65-F5344CB8AC3E}">
        <p14:creationId xmlns:p14="http://schemas.microsoft.com/office/powerpoint/2010/main" val="341345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00414-25E0-584B-93F7-5FEEFB68820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00414-25E0-584B-93F7-5FEEFB68820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00414-25E0-584B-93F7-5FEEFB688209}"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00414-25E0-584B-93F7-5FEEFB688209}"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00414-25E0-584B-93F7-5FEEFB688209}"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00414-25E0-584B-93F7-5FEEFB688209}"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00414-25E0-584B-93F7-5FEEFB688209}"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00414-25E0-584B-93F7-5FEEFB688209}"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B59A-F560-4347-8EA3-C25D6A1460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00414-25E0-584B-93F7-5FEEFB688209}"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AB59A-F560-4347-8EA3-C25D6A14607A}" type="slidenum">
              <a:rPr lang="en-US" smtClean="0"/>
              <a:t>‹#›</a:t>
            </a:fld>
            <a:endParaRPr lang="en-US"/>
          </a:p>
        </p:txBody>
      </p:sp>
      <p:sp>
        <p:nvSpPr>
          <p:cNvPr id="8" name="Rectangle 7"/>
          <p:cNvSpPr/>
          <p:nvPr/>
        </p:nvSpPr>
        <p:spPr>
          <a:xfrm>
            <a:off x="0" y="0"/>
            <a:ext cx="9144000" cy="490483"/>
          </a:xfrm>
          <a:prstGeom prst="rect">
            <a:avLst/>
          </a:prstGeom>
          <a:solidFill>
            <a:srgbClr val="2338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424507"/>
            <a:ext cx="9144000" cy="103265"/>
          </a:xfrm>
          <a:prstGeom prst="rect">
            <a:avLst/>
          </a:prstGeom>
          <a:solidFill>
            <a:srgbClr val="4876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MTRC PPT Slide Footer-01.png"/>
          <p:cNvPicPr>
            <a:picLocks noChangeAspect="1"/>
          </p:cNvPicPr>
          <p:nvPr/>
        </p:nvPicPr>
        <p:blipFill>
          <a:blip r:embed="rId14"/>
          <a:stretch>
            <a:fillRect/>
          </a:stretch>
        </p:blipFill>
        <p:spPr>
          <a:xfrm>
            <a:off x="0" y="5745480"/>
            <a:ext cx="9144000" cy="111252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190" y="194310"/>
            <a:ext cx="8229600" cy="1017270"/>
          </a:xfrm>
        </p:spPr>
        <p:txBody>
          <a:bodyPr>
            <a:normAutofit fontScale="90000"/>
          </a:bodyPr>
          <a:lstStyle/>
          <a:p>
            <a:pPr algn="ctr"/>
            <a:r>
              <a:rPr lang="en-US" sz="1800">
                <a:solidFill>
                  <a:schemeClr val="accent3">
                    <a:lumMod val="75000"/>
                  </a:schemeClr>
                </a:solidFill>
                <a:effectLst>
                  <a:outerShdw blurRad="38100" dist="38100" dir="2700000" algn="tl">
                    <a:srgbClr val="000000">
                      <a:alpha val="43137"/>
                    </a:srgbClr>
                  </a:outerShdw>
                </a:effectLst>
              </a:rPr>
              <a:t>Department of Psychiatry and Behavioral Sciences </a:t>
            </a:r>
            <a:br>
              <a:rPr lang="en-US" sz="1800">
                <a:solidFill>
                  <a:schemeClr val="accent3">
                    <a:lumMod val="75000"/>
                  </a:schemeClr>
                </a:solidFill>
                <a:effectLst>
                  <a:outerShdw blurRad="38100" dist="38100" dir="2700000" algn="tl">
                    <a:srgbClr val="000000">
                      <a:alpha val="43137"/>
                    </a:srgbClr>
                  </a:outerShdw>
                </a:effectLst>
              </a:rPr>
            </a:br>
            <a:r>
              <a:rPr lang="en-US" sz="1800">
                <a:solidFill>
                  <a:schemeClr val="accent3">
                    <a:lumMod val="75000"/>
                  </a:schemeClr>
                </a:solidFill>
                <a:effectLst>
                  <a:outerShdw blurRad="38100" dist="38100" dir="2700000" algn="tl">
                    <a:srgbClr val="000000">
                      <a:alpha val="43137"/>
                    </a:srgbClr>
                  </a:outerShdw>
                </a:effectLst>
              </a:rPr>
              <a:t>Faculty Meeting, April 24, 2019</a:t>
            </a:r>
            <a:br>
              <a:rPr lang="en-US" sz="1800">
                <a:solidFill>
                  <a:schemeClr val="accent3">
                    <a:lumMod val="75000"/>
                  </a:schemeClr>
                </a:solidFill>
                <a:effectLst>
                  <a:outerShdw blurRad="38100" dist="38100" dir="2700000" algn="tl">
                    <a:srgbClr val="000000">
                      <a:alpha val="43137"/>
                    </a:srgbClr>
                  </a:outerShdw>
                </a:effectLst>
              </a:rPr>
            </a:br>
            <a:r>
              <a:rPr lang="en-US" sz="1800">
                <a:solidFill>
                  <a:schemeClr val="accent3">
                    <a:lumMod val="75000"/>
                  </a:schemeClr>
                </a:solidFill>
                <a:effectLst>
                  <a:outerShdw blurRad="38100" dist="38100" dir="2700000" algn="tl">
                    <a:srgbClr val="000000">
                      <a:alpha val="43137"/>
                    </a:srgbClr>
                  </a:outerShdw>
                </a:effectLst>
              </a:rPr>
              <a:t/>
            </a:r>
            <a:br>
              <a:rPr lang="en-US" sz="1800">
                <a:solidFill>
                  <a:schemeClr val="accent3">
                    <a:lumMod val="75000"/>
                  </a:schemeClr>
                </a:solidFill>
                <a:effectLst>
                  <a:outerShdw blurRad="38100" dist="38100" dir="2700000" algn="tl">
                    <a:srgbClr val="000000">
                      <a:alpha val="43137"/>
                    </a:srgbClr>
                  </a:outerShdw>
                </a:effectLst>
              </a:rPr>
            </a:br>
            <a:r>
              <a:rPr lang="en-US" sz="1800">
                <a:effectLst>
                  <a:outerShdw blurRad="38100" dist="38100" dir="2700000" algn="tl">
                    <a:srgbClr val="000000">
                      <a:alpha val="43137"/>
                    </a:srgbClr>
                  </a:outerShdw>
                </a:effectLst>
                <a:latin typeface="Arial Black" pitchFamily="34" charset="0"/>
              </a:rPr>
              <a:t>AGENDA</a:t>
            </a:r>
            <a:endParaRPr lang="en-US" sz="1800" dirty="0"/>
          </a:p>
        </p:txBody>
      </p:sp>
      <p:sp>
        <p:nvSpPr>
          <p:cNvPr id="5" name="Content Placeholder 4"/>
          <p:cNvSpPr>
            <a:spLocks noGrp="1"/>
          </p:cNvSpPr>
          <p:nvPr>
            <p:ph sz="quarter" idx="10"/>
          </p:nvPr>
        </p:nvSpPr>
        <p:spPr>
          <a:xfrm>
            <a:off x="457200" y="1337310"/>
            <a:ext cx="8229600" cy="4286250"/>
          </a:xfrm>
        </p:spPr>
        <p:txBody>
          <a:bodyPr>
            <a:normAutofit fontScale="70000" lnSpcReduction="20000"/>
          </a:bodyPr>
          <a:lstStyle/>
          <a:p>
            <a:pPr marL="320040" lvl="2" indent="0">
              <a:spcBef>
                <a:spcPts val="0"/>
              </a:spcBef>
              <a:buNone/>
            </a:pPr>
            <a:endParaRPr lang="en-US" b="1"/>
          </a:p>
          <a:p>
            <a:pPr marL="320040" lvl="2" indent="0">
              <a:spcBef>
                <a:spcPts val="0"/>
              </a:spcBef>
              <a:buNone/>
            </a:pPr>
            <a:endParaRPr lang="en-US" b="1"/>
          </a:p>
          <a:p>
            <a:pPr marL="320040" lvl="2" indent="0">
              <a:spcBef>
                <a:spcPts val="0"/>
              </a:spcBef>
              <a:buNone/>
            </a:pPr>
            <a:r>
              <a:rPr lang="en-US" b="1"/>
              <a:t>4:30 pm	Introduction and Chair Overview 		</a:t>
            </a:r>
          </a:p>
          <a:p>
            <a:pPr marL="320040" lvl="2" indent="0">
              <a:spcBef>
                <a:spcPts val="0"/>
              </a:spcBef>
              <a:buNone/>
            </a:pPr>
            <a:endParaRPr lang="en-US" b="1"/>
          </a:p>
          <a:p>
            <a:pPr marL="320040" lvl="2" indent="0">
              <a:spcBef>
                <a:spcPts val="0"/>
              </a:spcBef>
              <a:buNone/>
            </a:pPr>
            <a:r>
              <a:rPr lang="en-US" b="1"/>
              <a:t>			Strategic Plan Update</a:t>
            </a:r>
          </a:p>
          <a:p>
            <a:pPr marL="320040" lvl="2" indent="0">
              <a:spcBef>
                <a:spcPts val="0"/>
              </a:spcBef>
              <a:buNone/>
            </a:pPr>
            <a:endParaRPr lang="en-US" b="1"/>
          </a:p>
          <a:p>
            <a:pPr marL="320040" lvl="2" indent="0">
              <a:spcBef>
                <a:spcPts val="0"/>
              </a:spcBef>
              <a:buNone/>
            </a:pPr>
            <a:r>
              <a:rPr lang="en-US" b="1"/>
              <a:t>			Risk Management Discussion  ??</a:t>
            </a:r>
          </a:p>
          <a:p>
            <a:pPr marL="320040" lvl="2" indent="0">
              <a:spcBef>
                <a:spcPts val="0"/>
              </a:spcBef>
              <a:buNone/>
            </a:pPr>
            <a:endParaRPr lang="en-US" b="1"/>
          </a:p>
          <a:p>
            <a:pPr marL="320040" lvl="2" indent="0">
              <a:spcBef>
                <a:spcPts val="0"/>
              </a:spcBef>
              <a:buNone/>
            </a:pPr>
            <a:r>
              <a:rPr lang="en-US" b="1"/>
              <a:t>			Research Update</a:t>
            </a:r>
          </a:p>
          <a:p>
            <a:pPr marL="320040" lvl="2" indent="0">
              <a:spcBef>
                <a:spcPts val="0"/>
              </a:spcBef>
              <a:buNone/>
            </a:pPr>
            <a:endParaRPr lang="en-US" b="1"/>
          </a:p>
          <a:p>
            <a:pPr marL="320040" lvl="2" indent="0">
              <a:spcBef>
                <a:spcPts val="0"/>
              </a:spcBef>
              <a:buNone/>
            </a:pPr>
            <a:r>
              <a:rPr lang="en-US" b="1"/>
              <a:t>			Administrative Update</a:t>
            </a:r>
          </a:p>
          <a:p>
            <a:pPr marL="320040" lvl="2" indent="0">
              <a:spcBef>
                <a:spcPts val="0"/>
              </a:spcBef>
              <a:buNone/>
            </a:pPr>
            <a:endParaRPr lang="en-US" b="1"/>
          </a:p>
          <a:p>
            <a:pPr marL="320040" lvl="2" indent="0">
              <a:spcBef>
                <a:spcPts val="0"/>
              </a:spcBef>
              <a:buNone/>
            </a:pPr>
            <a:r>
              <a:rPr lang="en-US" b="1"/>
              <a:t>			Clinical Services (including EVP)</a:t>
            </a:r>
          </a:p>
          <a:p>
            <a:pPr marL="320040" lvl="2" indent="0">
              <a:spcBef>
                <a:spcPts val="0"/>
              </a:spcBef>
              <a:buNone/>
            </a:pPr>
            <a:endParaRPr lang="en-US" b="1"/>
          </a:p>
          <a:p>
            <a:pPr marL="320040" lvl="2" indent="0">
              <a:spcBef>
                <a:spcPts val="0"/>
              </a:spcBef>
              <a:buNone/>
            </a:pPr>
            <a:r>
              <a:rPr lang="en-US" b="1"/>
              <a:t>			Question and Answers</a:t>
            </a:r>
          </a:p>
          <a:p>
            <a:pPr marL="320040" lvl="2" indent="0">
              <a:spcBef>
                <a:spcPts val="0"/>
              </a:spcBef>
              <a:buNone/>
            </a:pPr>
            <a:endParaRPr lang="en-US" b="1"/>
          </a:p>
          <a:p>
            <a:pPr marL="320040" lvl="2" indent="0">
              <a:spcBef>
                <a:spcPts val="0"/>
              </a:spcBef>
              <a:buNone/>
            </a:pPr>
            <a:endParaRPr lang="en-US" b="1"/>
          </a:p>
          <a:p>
            <a:pPr marL="320040" lvl="2" indent="0">
              <a:spcBef>
                <a:spcPts val="0"/>
              </a:spcBef>
              <a:buNone/>
            </a:pPr>
            <a:endParaRPr lang="en-US" b="1"/>
          </a:p>
          <a:p>
            <a:pPr marL="320040" lvl="2" indent="0">
              <a:spcBef>
                <a:spcPts val="0"/>
              </a:spcBef>
              <a:buNone/>
            </a:pPr>
            <a:r>
              <a:rPr lang="en-US" b="1"/>
              <a:t>						</a:t>
            </a:r>
            <a:endParaRPr lang="en-US" b="1" dirty="0"/>
          </a:p>
        </p:txBody>
      </p:sp>
      <p:pic>
        <p:nvPicPr>
          <p:cNvPr id="3" name="Picture 2">
            <a:extLst>
              <a:ext uri="{FF2B5EF4-FFF2-40B4-BE49-F238E27FC236}">
                <a16:creationId xmlns:a16="http://schemas.microsoft.com/office/drawing/2014/main" xmlns="" id="{192C8B07-B472-4CDD-A37F-1DE472D359C0}"/>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xmlns="" id="{479984E8-AD4F-4FDA-9EB8-6807C9899A02}"/>
              </a:ext>
            </a:extLst>
          </p:cNvPr>
          <p:cNvSpPr/>
          <p:nvPr/>
        </p:nvSpPr>
        <p:spPr>
          <a:xfrm>
            <a:off x="2286000" y="2967335"/>
            <a:ext cx="4572000" cy="923330"/>
          </a:xfrm>
          <a:prstGeom prst="rect">
            <a:avLst/>
          </a:prstGeom>
        </p:spPr>
        <p:txBody>
          <a:bodyPr>
            <a:spAutoFit/>
          </a:bodyPr>
          <a:lstStyle/>
          <a:p>
            <a:r>
              <a:rPr lang="en-US" dirty="0"/>
              <a:t>Department of Psychiatry and Behavioral Sciences, Emory University School of Medicine</a:t>
            </a:r>
          </a:p>
        </p:txBody>
      </p:sp>
      <p:pic>
        <p:nvPicPr>
          <p:cNvPr id="7" name="Picture 6">
            <a:extLst>
              <a:ext uri="{FF2B5EF4-FFF2-40B4-BE49-F238E27FC236}">
                <a16:creationId xmlns:a16="http://schemas.microsoft.com/office/drawing/2014/main" xmlns="" id="{FDC8ACCA-F924-40AB-8244-1003EA3FF8F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9848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244736"/>
            <a:ext cx="6571343" cy="922153"/>
          </a:xfrm>
        </p:spPr>
        <p:txBody>
          <a:bodyPr>
            <a:normAutofit/>
          </a:bodyPr>
          <a:lstStyle/>
          <a:p>
            <a:r>
              <a:rPr lang="en-US" sz="2800" dirty="0"/>
              <a:t>Research vs. community practice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2370820"/>
              </p:ext>
            </p:extLst>
          </p:nvPr>
        </p:nvGraphicFramePr>
        <p:xfrm>
          <a:off x="381000" y="1035872"/>
          <a:ext cx="8229600" cy="5262297"/>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643425">
                <a:tc>
                  <a:txBody>
                    <a:bodyPr/>
                    <a:lstStyle/>
                    <a:p>
                      <a:pPr marL="0" marR="0">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000" dirty="0">
                          <a:effectLst/>
                        </a:rPr>
                        <a:t>research massage therapy</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community massage practice</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643425">
                <a:tc>
                  <a:txBody>
                    <a:bodyPr/>
                    <a:lstStyle/>
                    <a:p>
                      <a:pPr marL="0" marR="0">
                        <a:spcBef>
                          <a:spcPts val="0"/>
                        </a:spcBef>
                        <a:spcAft>
                          <a:spcPts val="0"/>
                        </a:spcAft>
                      </a:pPr>
                      <a:r>
                        <a:rPr lang="en-US" sz="2000" dirty="0">
                          <a:effectLst/>
                        </a:rPr>
                        <a:t>provider</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research massage therapist</a:t>
                      </a:r>
                      <a:endParaRPr lang="en-US" sz="2000" b="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a:effectLst/>
                        </a:rPr>
                        <a:t>massage therapist</a:t>
                      </a:r>
                      <a:endParaRPr lang="en-US" sz="2000" b="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66404">
                <a:tc>
                  <a:txBody>
                    <a:bodyPr/>
                    <a:lstStyle/>
                    <a:p>
                      <a:pPr marL="0" marR="0">
                        <a:spcBef>
                          <a:spcPts val="0"/>
                        </a:spcBef>
                        <a:spcAft>
                          <a:spcPts val="0"/>
                        </a:spcAft>
                      </a:pPr>
                      <a:r>
                        <a:rPr lang="en-US" sz="2000" dirty="0">
                          <a:effectLst/>
                        </a:rPr>
                        <a:t>recipient of treatment</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study subject</a:t>
                      </a:r>
                      <a:endParaRPr lang="en-US" sz="2000" b="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massage client</a:t>
                      </a:r>
                      <a:endParaRPr lang="en-US"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43425">
                <a:tc>
                  <a:txBody>
                    <a:bodyPr/>
                    <a:lstStyle/>
                    <a:p>
                      <a:pPr marL="0" marR="0">
                        <a:spcBef>
                          <a:spcPts val="0"/>
                        </a:spcBef>
                        <a:spcAft>
                          <a:spcPts val="0"/>
                        </a:spcAft>
                      </a:pPr>
                      <a:r>
                        <a:rPr lang="en-US" sz="2000">
                          <a:effectLst/>
                        </a:rPr>
                        <a:t>type of treatment</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standardized intervention</a:t>
                      </a:r>
                      <a:endParaRPr lang="en-US" sz="2000" b="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individualized treatment</a:t>
                      </a:r>
                      <a:endParaRPr lang="en-US"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33201">
                <a:tc>
                  <a:txBody>
                    <a:bodyPr/>
                    <a:lstStyle/>
                    <a:p>
                      <a:pPr marL="0" marR="0">
                        <a:spcBef>
                          <a:spcPts val="0"/>
                        </a:spcBef>
                        <a:spcAft>
                          <a:spcPts val="0"/>
                        </a:spcAft>
                      </a:pPr>
                      <a:r>
                        <a:rPr lang="en-US" sz="2000">
                          <a:effectLst/>
                        </a:rPr>
                        <a:t>session length</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standardized</a:t>
                      </a:r>
                      <a:endParaRPr lang="en-US" sz="2000" b="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varies</a:t>
                      </a:r>
                      <a:endParaRPr lang="en-US"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1332809">
                <a:tc>
                  <a:txBody>
                    <a:bodyPr/>
                    <a:lstStyle/>
                    <a:p>
                      <a:pPr marL="0" marR="0">
                        <a:spcBef>
                          <a:spcPts val="0"/>
                        </a:spcBef>
                        <a:spcAft>
                          <a:spcPts val="0"/>
                        </a:spcAft>
                      </a:pPr>
                      <a:r>
                        <a:rPr lang="en-US" sz="2000">
                          <a:effectLst/>
                        </a:rPr>
                        <a:t>boundary negotiation</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individuals unwilling to receive the entire protocol are not chosen for participation</a:t>
                      </a:r>
                      <a:endParaRPr lang="en-US" sz="2000" b="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ongoing and adaptive</a:t>
                      </a:r>
                      <a:endParaRPr lang="en-US"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999608">
                <a:tc>
                  <a:txBody>
                    <a:bodyPr/>
                    <a:lstStyle/>
                    <a:p>
                      <a:pPr marL="0" marR="0">
                        <a:spcBef>
                          <a:spcPts val="0"/>
                        </a:spcBef>
                        <a:spcAft>
                          <a:spcPts val="0"/>
                        </a:spcAft>
                      </a:pPr>
                      <a:r>
                        <a:rPr lang="en-US" sz="2000" dirty="0">
                          <a:effectLst/>
                        </a:rPr>
                        <a:t>provider-recipient relationship</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a:effectLst/>
                        </a:rPr>
                        <a:t>mediated by script and research coordinator; constant over time</a:t>
                      </a:r>
                      <a:endParaRPr lang="en-US" sz="2000" b="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dirty="0">
                          <a:effectLst/>
                        </a:rPr>
                        <a:t>therapeutic and interpersonal; built over time</a:t>
                      </a:r>
                      <a:endParaRPr lang="en-US"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
        <p:nvSpPr>
          <p:cNvPr id="5" name="Rectangle 1"/>
          <p:cNvSpPr>
            <a:spLocks noChangeArrowheads="1"/>
          </p:cNvSpPr>
          <p:nvPr/>
        </p:nvSpPr>
        <p:spPr bwMode="auto">
          <a:xfrm>
            <a:off x="2200275" y="2185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2200275" y="2689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228600" y="6488668"/>
            <a:ext cx="7668322" cy="369332"/>
          </a:xfrm>
          <a:prstGeom prst="rect">
            <a:avLst/>
          </a:prstGeom>
          <a:noFill/>
        </p:spPr>
        <p:txBody>
          <a:bodyPr wrap="square" rtlCol="0">
            <a:spAutoFit/>
          </a:bodyPr>
          <a:lstStyle/>
          <a:p>
            <a:r>
              <a:rPr lang="en-US" dirty="0">
                <a:solidFill>
                  <a:srgbClr val="0070C0"/>
                </a:solidFill>
              </a:rPr>
              <a:t>Larson 2018a</a:t>
            </a:r>
          </a:p>
        </p:txBody>
      </p:sp>
    </p:spTree>
    <p:extLst>
      <p:ext uri="{BB962C8B-B14F-4D97-AF65-F5344CB8AC3E}">
        <p14:creationId xmlns:p14="http://schemas.microsoft.com/office/powerpoint/2010/main" val="1735049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374214"/>
            <a:ext cx="6571343" cy="690793"/>
          </a:xfrm>
        </p:spPr>
        <p:txBody>
          <a:bodyPr>
            <a:normAutofit/>
          </a:bodyPr>
          <a:lstStyle/>
          <a:p>
            <a:r>
              <a:rPr lang="en-US" sz="2800" dirty="0"/>
              <a:t>Research personnel</a:t>
            </a:r>
          </a:p>
        </p:txBody>
      </p:sp>
      <p:pic>
        <p:nvPicPr>
          <p:cNvPr id="1026" name="Picture 2" descr="E:\research_champion\collaboration\submission\revisions\FINAL\Figure.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014" y="667703"/>
            <a:ext cx="8001000" cy="6000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022895"/>
            <a:ext cx="7668322" cy="369332"/>
          </a:xfrm>
          <a:prstGeom prst="rect">
            <a:avLst/>
          </a:prstGeom>
          <a:noFill/>
        </p:spPr>
        <p:txBody>
          <a:bodyPr wrap="square" rtlCol="0">
            <a:spAutoFit/>
          </a:bodyPr>
          <a:lstStyle/>
          <a:p>
            <a:r>
              <a:rPr lang="en-US" dirty="0" err="1">
                <a:solidFill>
                  <a:srgbClr val="0070C0"/>
                </a:solidFill>
              </a:rPr>
              <a:t>Brookman</a:t>
            </a:r>
            <a:r>
              <a:rPr lang="en-US" dirty="0">
                <a:solidFill>
                  <a:srgbClr val="0070C0"/>
                </a:solidFill>
              </a:rPr>
              <a:t>-Frazee 2016 , Larson 2018a</a:t>
            </a:r>
          </a:p>
        </p:txBody>
      </p:sp>
    </p:spTree>
    <p:extLst>
      <p:ext uri="{BB962C8B-B14F-4D97-AF65-F5344CB8AC3E}">
        <p14:creationId xmlns:p14="http://schemas.microsoft.com/office/powerpoint/2010/main" val="2163379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983D4-FAA0-8842-8792-516FF14B149E}"/>
              </a:ext>
            </a:extLst>
          </p:cNvPr>
          <p:cNvSpPr>
            <a:spLocks noGrp="1"/>
          </p:cNvSpPr>
          <p:nvPr>
            <p:ph type="title"/>
          </p:nvPr>
        </p:nvSpPr>
        <p:spPr>
          <a:xfrm>
            <a:off x="722313" y="946674"/>
            <a:ext cx="7772400" cy="2022437"/>
          </a:xfrm>
        </p:spPr>
        <p:txBody>
          <a:bodyPr/>
          <a:lstStyle/>
          <a:p>
            <a:r>
              <a:rPr lang="en-US" dirty="0"/>
              <a:t>Our Approach to research</a:t>
            </a:r>
          </a:p>
        </p:txBody>
      </p:sp>
      <p:sp>
        <p:nvSpPr>
          <p:cNvPr id="3" name="Text Placeholder 2">
            <a:extLst>
              <a:ext uri="{FF2B5EF4-FFF2-40B4-BE49-F238E27FC236}">
                <a16:creationId xmlns:a16="http://schemas.microsoft.com/office/drawing/2014/main" xmlns="" id="{9EFB222F-AE77-0E4D-8797-E569603CFAB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525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Interventions</a:t>
            </a:r>
          </a:p>
        </p:txBody>
      </p:sp>
      <p:sp>
        <p:nvSpPr>
          <p:cNvPr id="3" name="Content Placeholder 2"/>
          <p:cNvSpPr>
            <a:spLocks noGrp="1"/>
          </p:cNvSpPr>
          <p:nvPr>
            <p:ph idx="1"/>
          </p:nvPr>
        </p:nvSpPr>
        <p:spPr/>
        <p:txBody>
          <a:bodyPr/>
          <a:lstStyle/>
          <a:p>
            <a:r>
              <a:rPr lang="en-US" dirty="0"/>
              <a:t>Manualized, 45-minutes, weekly for 6 weeks</a:t>
            </a:r>
          </a:p>
          <a:p>
            <a:pPr lvl="1"/>
            <a:r>
              <a:rPr lang="en-US" dirty="0"/>
              <a:t>The Massage Therapy Pressure Scale</a:t>
            </a:r>
          </a:p>
          <a:p>
            <a:pPr lvl="1"/>
            <a:r>
              <a:rPr lang="en-US" dirty="0"/>
              <a:t>SMT: effleurage, petrissage, tapotement; primarily pressure level 3 [level 1 – level 3]; unscented, hypoallergenic lubricant</a:t>
            </a:r>
          </a:p>
          <a:p>
            <a:pPr lvl="1"/>
            <a:r>
              <a:rPr lang="en-US" dirty="0"/>
              <a:t>LT: light contact (pressure level 1), each position held 5 seconds</a:t>
            </a:r>
          </a:p>
        </p:txBody>
      </p:sp>
      <p:sp>
        <p:nvSpPr>
          <p:cNvPr id="4" name="TextBox 3"/>
          <p:cNvSpPr txBox="1"/>
          <p:nvPr/>
        </p:nvSpPr>
        <p:spPr>
          <a:xfrm>
            <a:off x="228600" y="6488668"/>
            <a:ext cx="7668322" cy="369332"/>
          </a:xfrm>
          <a:prstGeom prst="rect">
            <a:avLst/>
          </a:prstGeom>
          <a:noFill/>
        </p:spPr>
        <p:txBody>
          <a:bodyPr wrap="square" rtlCol="0">
            <a:spAutoFit/>
          </a:bodyPr>
          <a:lstStyle/>
          <a:p>
            <a:r>
              <a:rPr lang="en-US" dirty="0" err="1">
                <a:solidFill>
                  <a:srgbClr val="0070C0"/>
                </a:solidFill>
              </a:rPr>
              <a:t>Kinkead</a:t>
            </a:r>
            <a:r>
              <a:rPr lang="en-US" dirty="0">
                <a:solidFill>
                  <a:srgbClr val="0070C0"/>
                </a:solidFill>
              </a:rPr>
              <a:t> 2018, Walton</a:t>
            </a:r>
          </a:p>
        </p:txBody>
      </p:sp>
    </p:spTree>
    <p:extLst>
      <p:ext uri="{BB962C8B-B14F-4D97-AF65-F5344CB8AC3E}">
        <p14:creationId xmlns:p14="http://schemas.microsoft.com/office/powerpoint/2010/main" val="1358733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376519"/>
            <a:ext cx="6571343" cy="712010"/>
          </a:xfrm>
        </p:spPr>
        <p:txBody>
          <a:bodyPr>
            <a:normAutofit fontScale="90000"/>
          </a:bodyPr>
          <a:lstStyle/>
          <a:p>
            <a:r>
              <a:rPr lang="en-US" dirty="0"/>
              <a:t>Intervention environment</a:t>
            </a:r>
          </a:p>
        </p:txBody>
      </p:sp>
      <p:sp>
        <p:nvSpPr>
          <p:cNvPr id="3" name="Content Placeholder 2"/>
          <p:cNvSpPr>
            <a:spLocks noGrp="1"/>
          </p:cNvSpPr>
          <p:nvPr>
            <p:ph idx="1"/>
          </p:nvPr>
        </p:nvSpPr>
        <p:spPr>
          <a:xfrm>
            <a:off x="1443491" y="1376979"/>
            <a:ext cx="6571343" cy="4089368"/>
          </a:xfrm>
        </p:spPr>
        <p:txBody>
          <a:bodyPr/>
          <a:lstStyle/>
          <a:p>
            <a:r>
              <a:rPr lang="en-US" dirty="0"/>
              <a:t>Emory Brain Health Center</a:t>
            </a:r>
          </a:p>
          <a:p>
            <a:r>
              <a:rPr lang="en-US" dirty="0"/>
              <a:t>Private, dimly lit treatment room</a:t>
            </a:r>
          </a:p>
        </p:txBody>
      </p:sp>
      <p:pic>
        <p:nvPicPr>
          <p:cNvPr id="4" name="Picture 2" descr="E:\mGAD\table_prep\P4110114.JPG"/>
          <p:cNvPicPr>
            <a:picLocks noChangeAspect="1" noChangeArrowheads="1"/>
          </p:cNvPicPr>
          <p:nvPr/>
        </p:nvPicPr>
        <p:blipFill rotWithShape="1">
          <a:blip r:embed="rId3" cstate="print"/>
          <a:srcRect t="8193" r="7734"/>
          <a:stretch/>
        </p:blipFill>
        <p:spPr bwMode="auto">
          <a:xfrm>
            <a:off x="2047875" y="2738939"/>
            <a:ext cx="4404308" cy="3279103"/>
          </a:xfrm>
          <a:prstGeom prst="rect">
            <a:avLst/>
          </a:prstGeom>
          <a:noFill/>
        </p:spPr>
      </p:pic>
      <p:sp>
        <p:nvSpPr>
          <p:cNvPr id="5" name="TextBox 4"/>
          <p:cNvSpPr txBox="1"/>
          <p:nvPr/>
        </p:nvSpPr>
        <p:spPr>
          <a:xfrm>
            <a:off x="228600" y="6304002"/>
            <a:ext cx="7668322" cy="369332"/>
          </a:xfrm>
          <a:prstGeom prst="rect">
            <a:avLst/>
          </a:prstGeom>
          <a:noFill/>
        </p:spPr>
        <p:txBody>
          <a:bodyPr wrap="square" rtlCol="0">
            <a:spAutoFit/>
          </a:bodyPr>
          <a:lstStyle/>
          <a:p>
            <a:r>
              <a:rPr lang="en-US" dirty="0">
                <a:solidFill>
                  <a:srgbClr val="0070C0"/>
                </a:solidFill>
              </a:rPr>
              <a:t>Kinkead 2018</a:t>
            </a:r>
          </a:p>
        </p:txBody>
      </p:sp>
    </p:spTree>
    <p:extLst>
      <p:ext uri="{BB962C8B-B14F-4D97-AF65-F5344CB8AC3E}">
        <p14:creationId xmlns:p14="http://schemas.microsoft.com/office/powerpoint/2010/main" val="4157640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control measures</a:t>
            </a:r>
          </a:p>
        </p:txBody>
      </p:sp>
      <p:sp>
        <p:nvSpPr>
          <p:cNvPr id="3" name="Content Placeholder 2"/>
          <p:cNvSpPr>
            <a:spLocks noGrp="1"/>
          </p:cNvSpPr>
          <p:nvPr>
            <p:ph idx="1"/>
          </p:nvPr>
        </p:nvSpPr>
        <p:spPr/>
        <p:txBody>
          <a:bodyPr/>
          <a:lstStyle/>
          <a:p>
            <a:r>
              <a:rPr lang="en-US" dirty="0"/>
              <a:t>Review of session audio recordings</a:t>
            </a:r>
          </a:p>
          <a:p>
            <a:r>
              <a:rPr lang="en-US" dirty="0"/>
              <a:t>Quarterly research massage therapist retraining sessions</a:t>
            </a:r>
          </a:p>
          <a:p>
            <a:r>
              <a:rPr lang="en-US" dirty="0"/>
              <a:t>Discussions at weekly research personnel meetings</a:t>
            </a:r>
          </a:p>
          <a:p>
            <a:pPr lvl="1"/>
            <a:r>
              <a:rPr lang="en-US" dirty="0"/>
              <a:t>Treatment notes from research massage therapist</a:t>
            </a:r>
          </a:p>
          <a:p>
            <a:pPr lvl="1"/>
            <a:r>
              <a:rPr lang="en-US" dirty="0"/>
              <a:t>Subject comments</a:t>
            </a:r>
          </a:p>
          <a:p>
            <a:pPr lvl="1"/>
            <a:r>
              <a:rPr lang="en-US" dirty="0"/>
              <a:t>Research coordinator feedback</a:t>
            </a:r>
          </a:p>
          <a:p>
            <a:pPr lvl="1"/>
            <a:endParaRPr lang="en-US" dirty="0"/>
          </a:p>
        </p:txBody>
      </p:sp>
      <p:sp>
        <p:nvSpPr>
          <p:cNvPr id="4" name="TextBox 3"/>
          <p:cNvSpPr txBox="1"/>
          <p:nvPr/>
        </p:nvSpPr>
        <p:spPr>
          <a:xfrm>
            <a:off x="346512" y="5867023"/>
            <a:ext cx="7668322" cy="369332"/>
          </a:xfrm>
          <a:prstGeom prst="rect">
            <a:avLst/>
          </a:prstGeom>
          <a:noFill/>
        </p:spPr>
        <p:txBody>
          <a:bodyPr wrap="square" rtlCol="0">
            <a:spAutoFit/>
          </a:bodyPr>
          <a:lstStyle/>
          <a:p>
            <a:r>
              <a:rPr lang="en-US" dirty="0">
                <a:solidFill>
                  <a:srgbClr val="0070C0"/>
                </a:solidFill>
              </a:rPr>
              <a:t>Rapaport 2016</a:t>
            </a:r>
          </a:p>
        </p:txBody>
      </p:sp>
    </p:spTree>
    <p:extLst>
      <p:ext uri="{BB962C8B-B14F-4D97-AF65-F5344CB8AC3E}">
        <p14:creationId xmlns:p14="http://schemas.microsoft.com/office/powerpoint/2010/main" val="3259901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C69809E-FB85-0242-B584-C9D1FB090D67}"/>
              </a:ext>
            </a:extLst>
          </p:cNvPr>
          <p:cNvSpPr>
            <a:spLocks noGrp="1"/>
          </p:cNvSpPr>
          <p:nvPr>
            <p:ph type="title"/>
          </p:nvPr>
        </p:nvSpPr>
        <p:spPr>
          <a:xfrm>
            <a:off x="439925" y="2947595"/>
            <a:ext cx="7772400" cy="1527586"/>
          </a:xfrm>
        </p:spPr>
        <p:txBody>
          <a:bodyPr/>
          <a:lstStyle/>
          <a:p>
            <a:r>
              <a:rPr lang="en-US" dirty="0"/>
              <a:t>What does massage do ?</a:t>
            </a:r>
          </a:p>
        </p:txBody>
      </p:sp>
      <p:sp>
        <p:nvSpPr>
          <p:cNvPr id="5" name="Text Placeholder 4">
            <a:extLst>
              <a:ext uri="{FF2B5EF4-FFF2-40B4-BE49-F238E27FC236}">
                <a16:creationId xmlns:a16="http://schemas.microsoft.com/office/drawing/2014/main" xmlns="" id="{7EA5EE74-9889-1040-B9C4-E1D5AD3035C9}"/>
              </a:ext>
            </a:extLst>
          </p:cNvPr>
          <p:cNvSpPr>
            <a:spLocks noGrp="1"/>
          </p:cNvSpPr>
          <p:nvPr>
            <p:ph type="body" idx="1"/>
          </p:nvPr>
        </p:nvSpPr>
        <p:spPr>
          <a:xfrm>
            <a:off x="614737" y="1003151"/>
            <a:ext cx="7772400" cy="1690594"/>
          </a:xfrm>
        </p:spPr>
        <p:txBody>
          <a:bodyPr>
            <a:normAutofit/>
          </a:bodyPr>
          <a:lstStyle/>
          <a:p>
            <a:r>
              <a:rPr lang="en-US" sz="4400" dirty="0"/>
              <a:t>Our Initial Studies</a:t>
            </a:r>
          </a:p>
        </p:txBody>
      </p:sp>
    </p:spTree>
    <p:extLst>
      <p:ext uri="{BB962C8B-B14F-4D97-AF65-F5344CB8AC3E}">
        <p14:creationId xmlns:p14="http://schemas.microsoft.com/office/powerpoint/2010/main" val="3470274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9399"/>
            <a:ext cx="7772400" cy="2069511"/>
          </a:xfrm>
        </p:spPr>
        <p:txBody>
          <a:bodyPr>
            <a:normAutofit/>
          </a:bodyPr>
          <a:lstStyle/>
          <a:p>
            <a:r>
              <a:rPr lang="en-US" sz="3200" dirty="0"/>
              <a:t>The Acute and Longer Term Physiological Effects of Swedish Massage</a:t>
            </a:r>
          </a:p>
        </p:txBody>
      </p:sp>
      <p:sp>
        <p:nvSpPr>
          <p:cNvPr id="3" name="Subtitle 2"/>
          <p:cNvSpPr>
            <a:spLocks noGrp="1"/>
          </p:cNvSpPr>
          <p:nvPr>
            <p:ph type="subTitle" idx="1"/>
          </p:nvPr>
        </p:nvSpPr>
        <p:spPr>
          <a:xfrm>
            <a:off x="2510619" y="3868024"/>
            <a:ext cx="5618515" cy="977621"/>
          </a:xfrm>
        </p:spPr>
        <p:txBody>
          <a:bodyPr>
            <a:normAutofit lnSpcReduction="10000"/>
          </a:bodyPr>
          <a:lstStyle/>
          <a:p>
            <a:r>
              <a:rPr lang="en-US" dirty="0"/>
              <a:t>Implications for the treatment of </a:t>
            </a:r>
            <a:r>
              <a:rPr lang="en-US"/>
              <a:t>Anxiety disorders</a:t>
            </a:r>
            <a:endParaRPr lang="en-US" dirty="0"/>
          </a:p>
        </p:txBody>
      </p:sp>
      <p:cxnSp>
        <p:nvCxnSpPr>
          <p:cNvPr id="4" name="Straight Connector 3"/>
          <p:cNvCxnSpPr>
            <a:cxnSpLocks/>
          </p:cNvCxnSpPr>
          <p:nvPr/>
        </p:nvCxnSpPr>
        <p:spPr>
          <a:xfrm>
            <a:off x="783935" y="2989976"/>
            <a:ext cx="5925475"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114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33" t="2971" r="2160"/>
          <a:stretch>
            <a:fillRect/>
          </a:stretch>
        </p:blipFill>
        <p:spPr bwMode="auto">
          <a:xfrm>
            <a:off x="273260" y="591490"/>
            <a:ext cx="8666090" cy="494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556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4046" y="382871"/>
            <a:ext cx="6415789" cy="584775"/>
          </a:xfrm>
          <a:prstGeom prst="rect">
            <a:avLst/>
          </a:prstGeom>
          <a:noFill/>
        </p:spPr>
        <p:txBody>
          <a:bodyPr wrap="square" rtlCol="0">
            <a:noAutofit/>
          </a:bodyPr>
          <a:lstStyle/>
          <a:p>
            <a:pPr algn="ctr"/>
            <a:r>
              <a:rPr lang="en-US" sz="3600" b="1" dirty="0"/>
              <a:t>Timeline for the Session</a:t>
            </a:r>
          </a:p>
        </p:txBody>
      </p:sp>
      <p:graphicFrame>
        <p:nvGraphicFramePr>
          <p:cNvPr id="2" name="Table 1"/>
          <p:cNvGraphicFramePr>
            <a:graphicFrameLocks noGrp="1"/>
          </p:cNvGraphicFramePr>
          <p:nvPr>
            <p:extLst/>
          </p:nvPr>
        </p:nvGraphicFramePr>
        <p:xfrm>
          <a:off x="839449" y="1131667"/>
          <a:ext cx="7343968" cy="5151120"/>
        </p:xfrm>
        <a:graphic>
          <a:graphicData uri="http://schemas.openxmlformats.org/drawingml/2006/table">
            <a:tbl>
              <a:tblPr firstRow="1" bandRow="1">
                <a:tableStyleId>{F5AB1C69-6EDB-4FF4-983F-18BD219EF322}</a:tableStyleId>
              </a:tblPr>
              <a:tblGrid>
                <a:gridCol w="1832241">
                  <a:extLst>
                    <a:ext uri="{9D8B030D-6E8A-4147-A177-3AD203B41FA5}">
                      <a16:colId xmlns:a16="http://schemas.microsoft.com/office/drawing/2014/main" xmlns="" val="20000"/>
                    </a:ext>
                  </a:extLst>
                </a:gridCol>
                <a:gridCol w="5511727">
                  <a:extLst>
                    <a:ext uri="{9D8B030D-6E8A-4147-A177-3AD203B41FA5}">
                      <a16:colId xmlns:a16="http://schemas.microsoft.com/office/drawing/2014/main" xmlns="" val="20001"/>
                    </a:ext>
                  </a:extLst>
                </a:gridCol>
              </a:tblGrid>
              <a:tr h="370840">
                <a:tc>
                  <a:txBody>
                    <a:bodyPr/>
                    <a:lstStyle/>
                    <a:p>
                      <a:pPr algn="ctr"/>
                      <a:r>
                        <a:rPr lang="en-US" sz="2400" dirty="0"/>
                        <a:t>Relative to Intervention (min)</a:t>
                      </a:r>
                    </a:p>
                  </a:txBody>
                  <a:tcPr/>
                </a:tc>
                <a:tc>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2000" dirty="0"/>
                        <a:t>-30 </a:t>
                      </a:r>
                      <a:endParaRPr lang="en-US" sz="2000" b="1" dirty="0"/>
                    </a:p>
                  </a:txBody>
                  <a:tcPr/>
                </a:tc>
                <a:tc>
                  <a:txBody>
                    <a:bodyPr/>
                    <a:lstStyle/>
                    <a:p>
                      <a:r>
                        <a:rPr lang="en-US" sz="2000" dirty="0"/>
                        <a:t>Disrobe and IV placement</a:t>
                      </a:r>
                      <a:endParaRPr lang="en-US" sz="2000" b="1" dirty="0"/>
                    </a:p>
                  </a:txBody>
                  <a:tcPr/>
                </a:tc>
                <a:extLst>
                  <a:ext uri="{0D108BD9-81ED-4DB2-BD59-A6C34878D82A}">
                    <a16:rowId xmlns:a16="http://schemas.microsoft.com/office/drawing/2014/main" xmlns="" val="10001"/>
                  </a:ext>
                </a:extLst>
              </a:tr>
              <a:tr h="370840">
                <a:tc>
                  <a:txBody>
                    <a:bodyPr/>
                    <a:lstStyle/>
                    <a:p>
                      <a:r>
                        <a:rPr lang="en-US" sz="2000" dirty="0"/>
                        <a:t>-5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HPA</a:t>
                      </a:r>
                      <a:endParaRPr lang="en-US" sz="2000" b="1" dirty="0"/>
                    </a:p>
                  </a:txBody>
                  <a:tcPr/>
                </a:tc>
                <a:extLst>
                  <a:ext uri="{0D108BD9-81ED-4DB2-BD59-A6C34878D82A}">
                    <a16:rowId xmlns:a16="http://schemas.microsoft.com/office/drawing/2014/main" xmlns="" val="10002"/>
                  </a:ext>
                </a:extLst>
              </a:tr>
              <a:tr h="370840">
                <a:tc>
                  <a:txBody>
                    <a:bodyPr/>
                    <a:lstStyle/>
                    <a:p>
                      <a:r>
                        <a:rPr lang="en-US" sz="2000" dirty="0"/>
                        <a:t>-1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HPA/Immune, Salivary Cortisol</a:t>
                      </a:r>
                      <a:endParaRPr lang="en-US" sz="2000" b="1" dirty="0"/>
                    </a:p>
                  </a:txBody>
                  <a:tcPr/>
                </a:tc>
                <a:extLst>
                  <a:ext uri="{0D108BD9-81ED-4DB2-BD59-A6C34878D82A}">
                    <a16:rowId xmlns:a16="http://schemas.microsoft.com/office/drawing/2014/main" xmlns="" val="10003"/>
                  </a:ext>
                </a:extLst>
              </a:tr>
              <a:tr h="370840">
                <a:tc>
                  <a:txBody>
                    <a:bodyPr/>
                    <a:lstStyle/>
                    <a:p>
                      <a:r>
                        <a:rPr lang="en-US" sz="2000" dirty="0"/>
                        <a:t>Intervention</a:t>
                      </a:r>
                      <a:endParaRPr lang="en-US" sz="2000" b="1" dirty="0"/>
                    </a:p>
                  </a:txBody>
                  <a:tcPr/>
                </a:tc>
                <a:tc>
                  <a:txBody>
                    <a:bodyPr/>
                    <a:lstStyle/>
                    <a:p>
                      <a:r>
                        <a:rPr lang="en-US" sz="2000" dirty="0"/>
                        <a:t>45 min Swedish</a:t>
                      </a:r>
                      <a:r>
                        <a:rPr lang="en-US" sz="2000" baseline="0" dirty="0"/>
                        <a:t> massage or light touch</a:t>
                      </a:r>
                      <a:endParaRPr lang="en-US" sz="2000" b="1" dirty="0"/>
                    </a:p>
                  </a:txBody>
                  <a:tcPr/>
                </a:tc>
                <a:extLst>
                  <a:ext uri="{0D108BD9-81ED-4DB2-BD59-A6C34878D82A}">
                    <a16:rowId xmlns:a16="http://schemas.microsoft.com/office/drawing/2014/main" xmlns="" val="10004"/>
                  </a:ext>
                </a:extLst>
              </a:tr>
              <a:tr h="370840">
                <a:tc>
                  <a:txBody>
                    <a:bodyPr/>
                    <a:lstStyle/>
                    <a:p>
                      <a:r>
                        <a:rPr lang="en-US" sz="2000" dirty="0"/>
                        <a:t>+1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HPA</a:t>
                      </a:r>
                      <a:endParaRPr lang="en-US" sz="2000" b="1" dirty="0"/>
                    </a:p>
                  </a:txBody>
                  <a:tcPr/>
                </a:tc>
                <a:extLst>
                  <a:ext uri="{0D108BD9-81ED-4DB2-BD59-A6C34878D82A}">
                    <a16:rowId xmlns:a16="http://schemas.microsoft.com/office/drawing/2014/main" xmlns="" val="10005"/>
                  </a:ext>
                </a:extLst>
              </a:tr>
              <a:tr h="370840">
                <a:tc>
                  <a:txBody>
                    <a:bodyPr/>
                    <a:lstStyle/>
                    <a:p>
                      <a:r>
                        <a:rPr lang="en-US" sz="2000" dirty="0"/>
                        <a:t>+ 5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HPA/Immune</a:t>
                      </a:r>
                      <a:endParaRPr lang="en-US" sz="2000" b="1" dirty="0"/>
                    </a:p>
                  </a:txBody>
                  <a:tcPr/>
                </a:tc>
                <a:extLst>
                  <a:ext uri="{0D108BD9-81ED-4DB2-BD59-A6C34878D82A}">
                    <a16:rowId xmlns:a16="http://schemas.microsoft.com/office/drawing/2014/main" xmlns="" val="10006"/>
                  </a:ext>
                </a:extLst>
              </a:tr>
              <a:tr h="370840">
                <a:tc>
                  <a:txBody>
                    <a:bodyPr/>
                    <a:lstStyle/>
                    <a:p>
                      <a:r>
                        <a:rPr lang="en-US" sz="2000" dirty="0"/>
                        <a:t>+10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HPA</a:t>
                      </a:r>
                      <a:endParaRPr lang="en-US" sz="2000" b="1" dirty="0"/>
                    </a:p>
                  </a:txBody>
                  <a:tcPr/>
                </a:tc>
                <a:extLst>
                  <a:ext uri="{0D108BD9-81ED-4DB2-BD59-A6C34878D82A}">
                    <a16:rowId xmlns:a16="http://schemas.microsoft.com/office/drawing/2014/main" xmlns="" val="10007"/>
                  </a:ext>
                </a:extLst>
              </a:tr>
              <a:tr h="370840">
                <a:tc>
                  <a:txBody>
                    <a:bodyPr/>
                    <a:lstStyle/>
                    <a:p>
                      <a:r>
                        <a:rPr lang="en-US" sz="2000" dirty="0"/>
                        <a:t>+15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HPA</a:t>
                      </a:r>
                      <a:endParaRPr lang="en-US" sz="2000" b="1" dirty="0"/>
                    </a:p>
                  </a:txBody>
                  <a:tcPr/>
                </a:tc>
                <a:extLst>
                  <a:ext uri="{0D108BD9-81ED-4DB2-BD59-A6C34878D82A}">
                    <a16:rowId xmlns:a16="http://schemas.microsoft.com/office/drawing/2014/main" xmlns="" val="10008"/>
                  </a:ext>
                </a:extLst>
              </a:tr>
              <a:tr h="370840">
                <a:tc>
                  <a:txBody>
                    <a:bodyPr/>
                    <a:lstStyle/>
                    <a:p>
                      <a:r>
                        <a:rPr lang="en-US" sz="2000" dirty="0"/>
                        <a:t>+20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Salivary Cortisol</a:t>
                      </a:r>
                      <a:endParaRPr lang="en-US" sz="2000" b="1" dirty="0"/>
                    </a:p>
                  </a:txBody>
                  <a:tcPr/>
                </a:tc>
                <a:extLst>
                  <a:ext uri="{0D108BD9-81ED-4DB2-BD59-A6C34878D82A}">
                    <a16:rowId xmlns:a16="http://schemas.microsoft.com/office/drawing/2014/main" xmlns="" val="10009"/>
                  </a:ext>
                </a:extLst>
              </a:tr>
              <a:tr h="370840">
                <a:tc>
                  <a:txBody>
                    <a:bodyPr/>
                    <a:lstStyle/>
                    <a:p>
                      <a:r>
                        <a:rPr lang="en-US" sz="2000" dirty="0"/>
                        <a:t>+60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Blood sampling for HPA/Immune</a:t>
                      </a:r>
                      <a:endParaRPr lang="en-US" sz="2000" b="1" dirty="0"/>
                    </a:p>
                  </a:txBody>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5008937" y="6359340"/>
            <a:ext cx="4128374" cy="307777"/>
          </a:xfrm>
          <a:prstGeom prst="rect">
            <a:avLst/>
          </a:prstGeom>
          <a:noFill/>
        </p:spPr>
        <p:txBody>
          <a:bodyPr wrap="none" rtlCol="0">
            <a:spAutoFit/>
          </a:bodyPr>
          <a:lstStyle/>
          <a:p>
            <a:r>
              <a:rPr lang="en-US" sz="1400" dirty="0">
                <a:solidFill>
                  <a:srgbClr val="FFFF00"/>
                </a:solidFill>
              </a:rPr>
              <a:t>Rapaport et al (2010) </a:t>
            </a:r>
            <a:r>
              <a:rPr lang="en-US" sz="1400" i="1" dirty="0">
                <a:solidFill>
                  <a:srgbClr val="FFFF00"/>
                </a:solidFill>
              </a:rPr>
              <a:t>J Alter Comp Med </a:t>
            </a:r>
            <a:r>
              <a:rPr lang="en-US" sz="1400" dirty="0">
                <a:solidFill>
                  <a:srgbClr val="FFFF00"/>
                </a:solidFill>
              </a:rPr>
              <a:t>16(10) 1-10.</a:t>
            </a:r>
          </a:p>
        </p:txBody>
      </p:sp>
      <p:cxnSp>
        <p:nvCxnSpPr>
          <p:cNvPr id="6" name="Straight Connector 5"/>
          <p:cNvCxnSpPr/>
          <p:nvPr/>
        </p:nvCxnSpPr>
        <p:spPr>
          <a:xfrm>
            <a:off x="212435" y="956631"/>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2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922" y="505609"/>
            <a:ext cx="7341703" cy="1919539"/>
          </a:xfrm>
        </p:spPr>
        <p:txBody>
          <a:bodyPr>
            <a:normAutofit fontScale="90000"/>
          </a:bodyPr>
          <a:lstStyle/>
          <a:p>
            <a:pPr algn="ctr"/>
            <a:r>
              <a:rPr lang="en-US" sz="3600" dirty="0"/>
              <a:t>Acute Swedish Massage</a:t>
            </a:r>
            <a:br>
              <a:rPr lang="en-US" sz="3600" dirty="0"/>
            </a:br>
            <a:r>
              <a:rPr lang="en-US" sz="3600" dirty="0"/>
              <a:t> monotherapy successfully remediates symptoms of Generalized anxiety disorder</a:t>
            </a:r>
          </a:p>
        </p:txBody>
      </p:sp>
      <p:sp>
        <p:nvSpPr>
          <p:cNvPr id="3" name="Subtitle 2"/>
          <p:cNvSpPr>
            <a:spLocks noGrp="1"/>
          </p:cNvSpPr>
          <p:nvPr>
            <p:ph type="subTitle" idx="1"/>
          </p:nvPr>
        </p:nvSpPr>
        <p:spPr/>
        <p:txBody>
          <a:bodyPr>
            <a:noAutofit/>
          </a:bodyPr>
          <a:lstStyle/>
          <a:p>
            <a:r>
              <a:rPr lang="en-US" sz="1400" dirty="0"/>
              <a:t>Mark Hyman Rapaport MD</a:t>
            </a:r>
          </a:p>
          <a:p>
            <a:r>
              <a:rPr lang="en-US" sz="1400" dirty="0"/>
              <a:t>Department of Psychiatry and behavioral sciences</a:t>
            </a:r>
          </a:p>
          <a:p>
            <a:r>
              <a:rPr lang="en-US" sz="1400" dirty="0"/>
              <a:t>Emory University School of Medicine</a:t>
            </a:r>
          </a:p>
        </p:txBody>
      </p:sp>
    </p:spTree>
    <p:extLst>
      <p:ext uri="{BB962C8B-B14F-4D97-AF65-F5344CB8AC3E}">
        <p14:creationId xmlns:p14="http://schemas.microsoft.com/office/powerpoint/2010/main" val="3086586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788"/>
          <a:stretch/>
        </p:blipFill>
        <p:spPr bwMode="auto">
          <a:xfrm>
            <a:off x="470956" y="1169234"/>
            <a:ext cx="8178369" cy="499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75480" y="5775197"/>
            <a:ext cx="4128374" cy="307777"/>
          </a:xfrm>
          <a:prstGeom prst="rect">
            <a:avLst/>
          </a:prstGeom>
          <a:noFill/>
        </p:spPr>
        <p:txBody>
          <a:bodyPr wrap="none" rtlCol="0">
            <a:spAutoFit/>
          </a:bodyPr>
          <a:lstStyle/>
          <a:p>
            <a:r>
              <a:rPr lang="en-US" sz="1400" dirty="0">
                <a:solidFill>
                  <a:srgbClr val="FFFF00"/>
                </a:solidFill>
              </a:rPr>
              <a:t>Rapaport et al (2010) </a:t>
            </a:r>
            <a:r>
              <a:rPr lang="en-US" sz="1400" i="1" dirty="0">
                <a:solidFill>
                  <a:srgbClr val="FFFF00"/>
                </a:solidFill>
              </a:rPr>
              <a:t>J Alter Comp Med </a:t>
            </a:r>
            <a:r>
              <a:rPr lang="en-US" sz="1400" dirty="0">
                <a:solidFill>
                  <a:srgbClr val="FFFF00"/>
                </a:solidFill>
              </a:rPr>
              <a:t>16(10) 1-10.</a:t>
            </a:r>
          </a:p>
        </p:txBody>
      </p:sp>
      <p:sp>
        <p:nvSpPr>
          <p:cNvPr id="4" name="TextBox 3"/>
          <p:cNvSpPr txBox="1"/>
          <p:nvPr/>
        </p:nvSpPr>
        <p:spPr>
          <a:xfrm>
            <a:off x="0" y="425036"/>
            <a:ext cx="9144000" cy="523220"/>
          </a:xfrm>
          <a:prstGeom prst="rect">
            <a:avLst/>
          </a:prstGeom>
          <a:noFill/>
        </p:spPr>
        <p:txBody>
          <a:bodyPr wrap="square" rtlCol="0">
            <a:spAutoFit/>
          </a:bodyPr>
          <a:lstStyle/>
          <a:p>
            <a:pPr algn="ctr"/>
            <a:r>
              <a:rPr lang="en-US" sz="2800" b="1" dirty="0"/>
              <a:t>Demographic Characteristics of Study Participants</a:t>
            </a:r>
          </a:p>
        </p:txBody>
      </p:sp>
      <p:cxnSp>
        <p:nvCxnSpPr>
          <p:cNvPr id="5" name="Straight Connector 4"/>
          <p:cNvCxnSpPr/>
          <p:nvPr/>
        </p:nvCxnSpPr>
        <p:spPr>
          <a:xfrm>
            <a:off x="212435" y="956631"/>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09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9389" b="5824"/>
          <a:stretch/>
        </p:blipFill>
        <p:spPr bwMode="auto">
          <a:xfrm>
            <a:off x="392545" y="1264029"/>
            <a:ext cx="8465128" cy="49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9920" y="406928"/>
            <a:ext cx="8857673" cy="1015663"/>
          </a:xfrm>
          <a:prstGeom prst="rect">
            <a:avLst/>
          </a:prstGeom>
          <a:noFill/>
        </p:spPr>
        <p:txBody>
          <a:bodyPr wrap="square" rtlCol="0">
            <a:spAutoFit/>
          </a:bodyPr>
          <a:lstStyle/>
          <a:p>
            <a:pPr algn="ctr"/>
            <a:r>
              <a:rPr lang="en-US" sz="2000" b="1" dirty="0"/>
              <a:t>Group Means and SDs for HPA Axis Variables for Swedish Massage Therapy and Light Touch Subjects at </a:t>
            </a:r>
            <a:r>
              <a:rPr lang="en-US" sz="2000" b="1" dirty="0" err="1"/>
              <a:t>Baseline,</a:t>
            </a:r>
            <a:r>
              <a:rPr lang="en-US" sz="2000" b="1" baseline="30000" dirty="0" err="1"/>
              <a:t>a</a:t>
            </a:r>
            <a:r>
              <a:rPr lang="en-US" sz="2000" b="1" dirty="0"/>
              <a:t> Maximum/Minimum Post-Treatment </a:t>
            </a:r>
            <a:r>
              <a:rPr lang="en-US" sz="2000" b="1" dirty="0" err="1"/>
              <a:t>Value,</a:t>
            </a:r>
            <a:r>
              <a:rPr lang="en-US" sz="2000" b="1" baseline="30000" dirty="0" err="1"/>
              <a:t>b</a:t>
            </a:r>
            <a:r>
              <a:rPr lang="en-US" sz="2000" b="1" dirty="0"/>
              <a:t> and Post-Minus-Baseline Difference (change)</a:t>
            </a:r>
          </a:p>
        </p:txBody>
      </p:sp>
      <p:sp>
        <p:nvSpPr>
          <p:cNvPr id="5" name="TextBox 4"/>
          <p:cNvSpPr txBox="1"/>
          <p:nvPr/>
        </p:nvSpPr>
        <p:spPr>
          <a:xfrm>
            <a:off x="3284912" y="6536490"/>
            <a:ext cx="4128374" cy="307777"/>
          </a:xfrm>
          <a:prstGeom prst="rect">
            <a:avLst/>
          </a:prstGeom>
          <a:noFill/>
        </p:spPr>
        <p:txBody>
          <a:bodyPr wrap="none" rtlCol="0">
            <a:spAutoFit/>
          </a:bodyPr>
          <a:lstStyle/>
          <a:p>
            <a:r>
              <a:rPr lang="en-US" sz="1400" dirty="0">
                <a:solidFill>
                  <a:srgbClr val="FFFF00"/>
                </a:solidFill>
              </a:rPr>
              <a:t>Rapaport et al (2010) </a:t>
            </a:r>
            <a:r>
              <a:rPr lang="en-US" sz="1400" i="1" dirty="0">
                <a:solidFill>
                  <a:srgbClr val="FFFF00"/>
                </a:solidFill>
              </a:rPr>
              <a:t>J Alter Comp Med </a:t>
            </a:r>
            <a:r>
              <a:rPr lang="en-US" sz="1400" dirty="0">
                <a:solidFill>
                  <a:srgbClr val="FFFF00"/>
                </a:solidFill>
              </a:rPr>
              <a:t>16(10) 1-10.</a:t>
            </a:r>
          </a:p>
        </p:txBody>
      </p:sp>
      <p:sp>
        <p:nvSpPr>
          <p:cNvPr id="2" name="Rectangle 1"/>
          <p:cNvSpPr/>
          <p:nvPr/>
        </p:nvSpPr>
        <p:spPr>
          <a:xfrm>
            <a:off x="6323387" y="2124364"/>
            <a:ext cx="609600" cy="3389745"/>
          </a:xfrm>
          <a:prstGeom prst="rect">
            <a:avLst/>
          </a:prstGeom>
          <a:solidFill>
            <a:srgbClr val="FF4F4F">
              <a:alpha val="5000"/>
            </a:srgbClr>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521884" y="2549814"/>
            <a:ext cx="0" cy="102898"/>
          </a:xfrm>
          <a:prstGeom prst="line">
            <a:avLst/>
          </a:prstGeom>
          <a:ln w="15875">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11129" y="3052618"/>
            <a:ext cx="609600" cy="484909"/>
          </a:xfrm>
          <a:prstGeom prst="rect">
            <a:avLst/>
          </a:prstGeom>
          <a:solidFill>
            <a:srgbClr val="FF4F4F">
              <a:alpha val="5000"/>
            </a:srgbClr>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979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7316" r="2356" b="8084"/>
          <a:stretch/>
        </p:blipFill>
        <p:spPr bwMode="auto">
          <a:xfrm>
            <a:off x="323690" y="1367558"/>
            <a:ext cx="8505517" cy="451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509048"/>
            <a:ext cx="9144000" cy="830997"/>
          </a:xfrm>
          <a:prstGeom prst="rect">
            <a:avLst/>
          </a:prstGeom>
          <a:noFill/>
        </p:spPr>
        <p:txBody>
          <a:bodyPr wrap="square" rtlCol="0">
            <a:spAutoFit/>
          </a:bodyPr>
          <a:lstStyle/>
          <a:p>
            <a:pPr algn="ctr"/>
            <a:r>
              <a:rPr lang="en-US" sz="2400" b="1" dirty="0"/>
              <a:t>Group Means and SDs for Lymphocyte and CD Subtypes in Swedish Massage Therapy and Light Touch Subjects (Cells/mL)</a:t>
            </a:r>
          </a:p>
        </p:txBody>
      </p:sp>
      <p:sp>
        <p:nvSpPr>
          <p:cNvPr id="5" name="TextBox 4"/>
          <p:cNvSpPr txBox="1"/>
          <p:nvPr/>
        </p:nvSpPr>
        <p:spPr>
          <a:xfrm>
            <a:off x="3472576" y="6500449"/>
            <a:ext cx="4128374" cy="307777"/>
          </a:xfrm>
          <a:prstGeom prst="rect">
            <a:avLst/>
          </a:prstGeom>
          <a:noFill/>
        </p:spPr>
        <p:txBody>
          <a:bodyPr wrap="none" rtlCol="0">
            <a:spAutoFit/>
          </a:bodyPr>
          <a:lstStyle/>
          <a:p>
            <a:r>
              <a:rPr lang="en-US" sz="1400" dirty="0">
                <a:solidFill>
                  <a:srgbClr val="FFFF00"/>
                </a:solidFill>
              </a:rPr>
              <a:t>Rapaport et al (2010) </a:t>
            </a:r>
            <a:r>
              <a:rPr lang="en-US" sz="1400" i="1" dirty="0">
                <a:solidFill>
                  <a:srgbClr val="FFFF00"/>
                </a:solidFill>
              </a:rPr>
              <a:t>J Alter Comp Med </a:t>
            </a:r>
            <a:r>
              <a:rPr lang="en-US" sz="1400" dirty="0">
                <a:solidFill>
                  <a:srgbClr val="FFFF00"/>
                </a:solidFill>
              </a:rPr>
              <a:t>16(10) 1-10.</a:t>
            </a:r>
          </a:p>
        </p:txBody>
      </p:sp>
      <p:sp>
        <p:nvSpPr>
          <p:cNvPr id="6" name="Rectangle 5"/>
          <p:cNvSpPr/>
          <p:nvPr/>
        </p:nvSpPr>
        <p:spPr>
          <a:xfrm>
            <a:off x="6323387" y="2429164"/>
            <a:ext cx="609600" cy="3389745"/>
          </a:xfrm>
          <a:prstGeom prst="rect">
            <a:avLst/>
          </a:prstGeom>
          <a:solidFill>
            <a:srgbClr val="FF4F4F">
              <a:alpha val="5000"/>
            </a:srgbClr>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877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708" b="7563"/>
          <a:stretch/>
        </p:blipFill>
        <p:spPr bwMode="auto">
          <a:xfrm>
            <a:off x="992477" y="868413"/>
            <a:ext cx="7274065" cy="576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89128"/>
            <a:ext cx="9144000" cy="646331"/>
          </a:xfrm>
          <a:prstGeom prst="rect">
            <a:avLst/>
          </a:prstGeom>
          <a:noFill/>
        </p:spPr>
        <p:txBody>
          <a:bodyPr wrap="square" rtlCol="0">
            <a:spAutoFit/>
          </a:bodyPr>
          <a:lstStyle/>
          <a:p>
            <a:pPr algn="ctr"/>
            <a:r>
              <a:rPr lang="en-US" b="1" dirty="0"/>
              <a:t>Group Means and SDs for Cytokine Concentrations from </a:t>
            </a:r>
            <a:r>
              <a:rPr lang="en-US" b="1" i="1" dirty="0"/>
              <a:t>in vitro </a:t>
            </a:r>
            <a:r>
              <a:rPr lang="en-US" b="1" dirty="0"/>
              <a:t>Mitogen-Stimulated Cell Cultures from Swedish Massage Therapy and Light Touch Subjects</a:t>
            </a:r>
          </a:p>
        </p:txBody>
      </p:sp>
      <p:sp>
        <p:nvSpPr>
          <p:cNvPr id="5" name="TextBox 4"/>
          <p:cNvSpPr txBox="1"/>
          <p:nvPr/>
        </p:nvSpPr>
        <p:spPr>
          <a:xfrm>
            <a:off x="5015626" y="6584115"/>
            <a:ext cx="4128374" cy="307777"/>
          </a:xfrm>
          <a:prstGeom prst="rect">
            <a:avLst/>
          </a:prstGeom>
          <a:noFill/>
        </p:spPr>
        <p:txBody>
          <a:bodyPr wrap="none" rtlCol="0">
            <a:spAutoFit/>
          </a:bodyPr>
          <a:lstStyle/>
          <a:p>
            <a:r>
              <a:rPr lang="en-US" sz="1400" dirty="0">
                <a:solidFill>
                  <a:srgbClr val="FFFF00"/>
                </a:solidFill>
              </a:rPr>
              <a:t>Rapaport et al (2010) </a:t>
            </a:r>
            <a:r>
              <a:rPr lang="en-US" sz="1400" i="1" dirty="0">
                <a:solidFill>
                  <a:srgbClr val="FFFF00"/>
                </a:solidFill>
              </a:rPr>
              <a:t>J Alter Comp Med </a:t>
            </a:r>
            <a:r>
              <a:rPr lang="en-US" sz="1400" dirty="0">
                <a:solidFill>
                  <a:srgbClr val="FFFF00"/>
                </a:solidFill>
              </a:rPr>
              <a:t>16(10) 1-10.</a:t>
            </a:r>
          </a:p>
        </p:txBody>
      </p:sp>
      <p:sp>
        <p:nvSpPr>
          <p:cNvPr id="3" name="Rectangle 2"/>
          <p:cNvSpPr/>
          <p:nvPr/>
        </p:nvSpPr>
        <p:spPr>
          <a:xfrm>
            <a:off x="1112545" y="3177888"/>
            <a:ext cx="319091" cy="163946"/>
          </a:xfrm>
          <a:prstGeom prst="rect">
            <a:avLst/>
          </a:prstGeom>
          <a:solidFill>
            <a:srgbClr val="00B050">
              <a:alpha val="10000"/>
            </a:srgbClr>
          </a:solidFill>
          <a:ln>
            <a:solidFill>
              <a:srgbClr val="00B05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15387" y="1646959"/>
            <a:ext cx="609600" cy="4984781"/>
          </a:xfrm>
          <a:prstGeom prst="rect">
            <a:avLst/>
          </a:prstGeom>
          <a:solidFill>
            <a:srgbClr val="FF4F4F">
              <a:alpha val="5000"/>
            </a:srgbClr>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05399" y="3733914"/>
            <a:ext cx="319091" cy="163946"/>
          </a:xfrm>
          <a:prstGeom prst="rect">
            <a:avLst/>
          </a:prstGeom>
          <a:solidFill>
            <a:srgbClr val="00B050">
              <a:alpha val="10000"/>
            </a:srgbClr>
          </a:solidFill>
          <a:ln>
            <a:solidFill>
              <a:srgbClr val="00B05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05397" y="4854288"/>
            <a:ext cx="427839" cy="163946"/>
          </a:xfrm>
          <a:prstGeom prst="rect">
            <a:avLst/>
          </a:prstGeom>
          <a:solidFill>
            <a:srgbClr val="00B050">
              <a:alpha val="10000"/>
            </a:srgbClr>
          </a:solidFill>
          <a:ln>
            <a:solidFill>
              <a:srgbClr val="00B05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05396" y="5431561"/>
            <a:ext cx="427839" cy="163946"/>
          </a:xfrm>
          <a:prstGeom prst="rect">
            <a:avLst/>
          </a:prstGeom>
          <a:solidFill>
            <a:srgbClr val="00B050">
              <a:alpha val="10000"/>
            </a:srgbClr>
          </a:solidFill>
          <a:ln>
            <a:solidFill>
              <a:srgbClr val="00B05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799" y="3624233"/>
            <a:ext cx="794327" cy="163946"/>
          </a:xfrm>
          <a:prstGeom prst="rect">
            <a:avLst/>
          </a:prstGeom>
          <a:solidFill>
            <a:srgbClr val="00B050">
              <a:alpha val="10000"/>
            </a:srgbClr>
          </a:solidFill>
          <a:ln>
            <a:solidFill>
              <a:srgbClr val="00B05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799" y="4188531"/>
            <a:ext cx="794327" cy="163946"/>
          </a:xfrm>
          <a:prstGeom prst="rect">
            <a:avLst/>
          </a:prstGeom>
          <a:solidFill>
            <a:srgbClr val="00B050">
              <a:alpha val="10000"/>
            </a:srgbClr>
          </a:solidFill>
          <a:ln>
            <a:solidFill>
              <a:srgbClr val="00B05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799" y="5299482"/>
            <a:ext cx="794327" cy="163946"/>
          </a:xfrm>
          <a:prstGeom prst="rect">
            <a:avLst/>
          </a:prstGeom>
          <a:solidFill>
            <a:srgbClr val="00B050">
              <a:alpha val="10000"/>
            </a:srgbClr>
          </a:solidFill>
          <a:ln>
            <a:solidFill>
              <a:srgbClr val="00B05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799" y="5854815"/>
            <a:ext cx="794327" cy="163946"/>
          </a:xfrm>
          <a:prstGeom prst="rect">
            <a:avLst/>
          </a:prstGeom>
          <a:solidFill>
            <a:srgbClr val="00B050">
              <a:alpha val="10000"/>
            </a:srgbClr>
          </a:solidFill>
          <a:ln>
            <a:solidFill>
              <a:srgbClr val="00B05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6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paport 2012-Repeated Massage title.jpg"/>
          <p:cNvPicPr>
            <a:picLocks noChangeAspect="1"/>
          </p:cNvPicPr>
          <p:nvPr/>
        </p:nvPicPr>
        <p:blipFill>
          <a:blip r:embed="rId2" cstate="print"/>
          <a:stretch>
            <a:fillRect/>
          </a:stretch>
        </p:blipFill>
        <p:spPr>
          <a:xfrm>
            <a:off x="343795" y="678613"/>
            <a:ext cx="8570463" cy="3942413"/>
          </a:xfrm>
          <a:prstGeom prst="rect">
            <a:avLst/>
          </a:prstGeom>
        </p:spPr>
      </p:pic>
    </p:spTree>
    <p:extLst>
      <p:ext uri="{BB962C8B-B14F-4D97-AF65-F5344CB8AC3E}">
        <p14:creationId xmlns:p14="http://schemas.microsoft.com/office/powerpoint/2010/main" val="3715560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35" y="2273375"/>
            <a:ext cx="8691419" cy="3785652"/>
          </a:xfrm>
          <a:prstGeom prst="rect">
            <a:avLst/>
          </a:prstGeom>
          <a:noFill/>
        </p:spPr>
        <p:txBody>
          <a:bodyPr wrap="square" rtlCol="0">
            <a:spAutoFit/>
          </a:bodyPr>
          <a:lstStyle/>
          <a:p>
            <a:r>
              <a:rPr lang="en-US" sz="2000" dirty="0"/>
              <a:t>Hypothesis:  Repeated massage therapy potentiates the biological changes identified in our study comparing a single session of massage therapy versus light touch.  </a:t>
            </a:r>
          </a:p>
          <a:p>
            <a:endParaRPr lang="en-US" sz="2000" dirty="0"/>
          </a:p>
          <a:p>
            <a:r>
              <a:rPr lang="en-US" sz="2000" dirty="0"/>
              <a:t>We postulated: </a:t>
            </a:r>
          </a:p>
          <a:p>
            <a:pPr marL="1030288" indent="-347663"/>
            <a:r>
              <a:rPr lang="en-US" sz="2000" dirty="0"/>
              <a:t>(1) That there would be  cumulative effects of five weeks of massage versus light touch interventions on biological measures</a:t>
            </a:r>
          </a:p>
          <a:p>
            <a:pPr marL="1030288" indent="-347663"/>
            <a:r>
              <a:rPr lang="en-US" sz="2000" dirty="0"/>
              <a:t>(2) That these effects would be sustained beyond the end of the intervention session</a:t>
            </a:r>
          </a:p>
          <a:p>
            <a:pPr marL="1030288" indent="-347663"/>
            <a:r>
              <a:rPr lang="en-US" sz="2000" dirty="0"/>
              <a:t>(3) That twice-weekly interventions would enhance the cumulative effects of weekly massage or light touch</a:t>
            </a:r>
          </a:p>
          <a:p>
            <a:endParaRPr lang="en-US" sz="2000" dirty="0"/>
          </a:p>
        </p:txBody>
      </p:sp>
      <p:sp>
        <p:nvSpPr>
          <p:cNvPr id="3" name="TextBox 2"/>
          <p:cNvSpPr txBox="1"/>
          <p:nvPr/>
        </p:nvSpPr>
        <p:spPr>
          <a:xfrm>
            <a:off x="0" y="715818"/>
            <a:ext cx="9001125" cy="1246495"/>
          </a:xfrm>
          <a:prstGeom prst="rect">
            <a:avLst/>
          </a:prstGeom>
          <a:noFill/>
        </p:spPr>
        <p:txBody>
          <a:bodyPr wrap="square" rtlCol="0">
            <a:spAutoFit/>
          </a:bodyPr>
          <a:lstStyle/>
          <a:p>
            <a:pPr algn="ctr"/>
            <a:r>
              <a:rPr lang="en-US" sz="2500" b="1" dirty="0"/>
              <a:t>A Preliminary Study of the Effects of Repeated Massage on Hypothalamic-Pituitary-Adrenal and Immune Function in Healthy Individuals: A Study of Mechanisms of Action and Dosage</a:t>
            </a:r>
          </a:p>
        </p:txBody>
      </p:sp>
      <p:cxnSp>
        <p:nvCxnSpPr>
          <p:cNvPr id="4" name="Straight Connector 3"/>
          <p:cNvCxnSpPr/>
          <p:nvPr/>
        </p:nvCxnSpPr>
        <p:spPr>
          <a:xfrm>
            <a:off x="212435" y="2103842"/>
            <a:ext cx="86914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90358" y="6396333"/>
            <a:ext cx="4258217" cy="307777"/>
          </a:xfrm>
          <a:prstGeom prst="rect">
            <a:avLst/>
          </a:prstGeom>
          <a:noFill/>
        </p:spPr>
        <p:txBody>
          <a:bodyPr wrap="none" rtlCol="0">
            <a:spAutoFit/>
          </a:bodyPr>
          <a:lstStyle/>
          <a:p>
            <a:r>
              <a:rPr lang="en-US" sz="1400" dirty="0">
                <a:solidFill>
                  <a:srgbClr val="FFFF00"/>
                </a:solidFill>
              </a:rPr>
              <a:t>Rapaport et al (2012) </a:t>
            </a:r>
            <a:r>
              <a:rPr lang="en-US" sz="1400" i="1" dirty="0">
                <a:solidFill>
                  <a:srgbClr val="FFFF00"/>
                </a:solidFill>
              </a:rPr>
              <a:t>J Alter </a:t>
            </a:r>
            <a:r>
              <a:rPr lang="en-US" sz="1400" i="1" dirty="0" err="1">
                <a:solidFill>
                  <a:srgbClr val="FFFF00"/>
                </a:solidFill>
              </a:rPr>
              <a:t>Compl</a:t>
            </a:r>
            <a:r>
              <a:rPr lang="en-US" sz="1400" i="1" dirty="0">
                <a:solidFill>
                  <a:srgbClr val="FFFF00"/>
                </a:solidFill>
              </a:rPr>
              <a:t> Med </a:t>
            </a:r>
            <a:r>
              <a:rPr lang="en-US" sz="1400" dirty="0">
                <a:solidFill>
                  <a:srgbClr val="FFFF00"/>
                </a:solidFill>
              </a:rPr>
              <a:t> 18(8):789-797.</a:t>
            </a:r>
          </a:p>
        </p:txBody>
      </p:sp>
    </p:spTree>
    <p:extLst>
      <p:ext uri="{BB962C8B-B14F-4D97-AF65-F5344CB8AC3E}">
        <p14:creationId xmlns:p14="http://schemas.microsoft.com/office/powerpoint/2010/main" val="2867307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4046" y="401921"/>
            <a:ext cx="6415789" cy="584775"/>
          </a:xfrm>
          <a:prstGeom prst="rect">
            <a:avLst/>
          </a:prstGeom>
          <a:noFill/>
        </p:spPr>
        <p:txBody>
          <a:bodyPr wrap="square" rtlCol="0">
            <a:noAutofit/>
          </a:bodyPr>
          <a:lstStyle/>
          <a:p>
            <a:pPr algn="ctr"/>
            <a:r>
              <a:rPr lang="en-US" sz="3200" b="1" dirty="0"/>
              <a:t>Timeline for the Session</a:t>
            </a:r>
          </a:p>
        </p:txBody>
      </p:sp>
      <p:graphicFrame>
        <p:nvGraphicFramePr>
          <p:cNvPr id="2" name="Table 1"/>
          <p:cNvGraphicFramePr>
            <a:graphicFrameLocks noGrp="1"/>
          </p:cNvGraphicFramePr>
          <p:nvPr>
            <p:extLst>
              <p:ext uri="{D42A27DB-BD31-4B8C-83A1-F6EECF244321}">
                <p14:modId xmlns:p14="http://schemas.microsoft.com/office/powerpoint/2010/main" val="4124839403"/>
              </p:ext>
            </p:extLst>
          </p:nvPr>
        </p:nvGraphicFramePr>
        <p:xfrm>
          <a:off x="135435" y="2390978"/>
          <a:ext cx="5133338" cy="4055496"/>
        </p:xfrm>
        <a:graphic>
          <a:graphicData uri="http://schemas.openxmlformats.org/drawingml/2006/table">
            <a:tbl>
              <a:tblPr firstRow="1" bandRow="1">
                <a:tableStyleId>{F5AB1C69-6EDB-4FF4-983F-18BD219EF322}</a:tableStyleId>
              </a:tblPr>
              <a:tblGrid>
                <a:gridCol w="1571729">
                  <a:extLst>
                    <a:ext uri="{9D8B030D-6E8A-4147-A177-3AD203B41FA5}">
                      <a16:colId xmlns:a16="http://schemas.microsoft.com/office/drawing/2014/main" xmlns="" val="20000"/>
                    </a:ext>
                  </a:extLst>
                </a:gridCol>
                <a:gridCol w="3561609">
                  <a:extLst>
                    <a:ext uri="{9D8B030D-6E8A-4147-A177-3AD203B41FA5}">
                      <a16:colId xmlns:a16="http://schemas.microsoft.com/office/drawing/2014/main" xmlns="" val="20001"/>
                    </a:ext>
                  </a:extLst>
                </a:gridCol>
              </a:tblGrid>
              <a:tr h="447050">
                <a:tc>
                  <a:txBody>
                    <a:bodyPr/>
                    <a:lstStyle/>
                    <a:p>
                      <a:pPr algn="ctr"/>
                      <a:r>
                        <a:rPr lang="en-US" sz="1400" b="1" dirty="0"/>
                        <a:t>Relative to Intervention (min)</a:t>
                      </a:r>
                    </a:p>
                  </a:txBody>
                  <a:tcPr/>
                </a:tc>
                <a:tc>
                  <a:txBody>
                    <a:bodyPr/>
                    <a:lstStyle/>
                    <a:p>
                      <a:endParaRPr lang="en-US" sz="1400" b="1" dirty="0"/>
                    </a:p>
                  </a:txBody>
                  <a:tcPr/>
                </a:tc>
                <a:extLst>
                  <a:ext uri="{0D108BD9-81ED-4DB2-BD59-A6C34878D82A}">
                    <a16:rowId xmlns:a16="http://schemas.microsoft.com/office/drawing/2014/main" xmlns="" val="10000"/>
                  </a:ext>
                </a:extLst>
              </a:tr>
              <a:tr h="335464">
                <a:tc>
                  <a:txBody>
                    <a:bodyPr/>
                    <a:lstStyle/>
                    <a:p>
                      <a:r>
                        <a:rPr lang="en-US" sz="1400" b="1" dirty="0"/>
                        <a:t>-30 </a:t>
                      </a:r>
                    </a:p>
                  </a:txBody>
                  <a:tcPr/>
                </a:tc>
                <a:tc>
                  <a:txBody>
                    <a:bodyPr/>
                    <a:lstStyle/>
                    <a:p>
                      <a:r>
                        <a:rPr lang="en-US" sz="1400" b="1" dirty="0"/>
                        <a:t>Disrobe and IV placement</a:t>
                      </a:r>
                    </a:p>
                  </a:txBody>
                  <a:tcPr/>
                </a:tc>
                <a:extLst>
                  <a:ext uri="{0D108BD9-81ED-4DB2-BD59-A6C34878D82A}">
                    <a16:rowId xmlns:a16="http://schemas.microsoft.com/office/drawing/2014/main" xmlns="" val="10001"/>
                  </a:ext>
                </a:extLst>
              </a:tr>
              <a:tr h="335464">
                <a:tc>
                  <a:txBody>
                    <a:bodyPr/>
                    <a:lstStyle/>
                    <a:p>
                      <a:r>
                        <a:rPr lang="en-US" sz="1400" b="1" dirty="0"/>
                        <a:t>-5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HPA</a:t>
                      </a:r>
                    </a:p>
                  </a:txBody>
                  <a:tcPr/>
                </a:tc>
                <a:extLst>
                  <a:ext uri="{0D108BD9-81ED-4DB2-BD59-A6C34878D82A}">
                    <a16:rowId xmlns:a16="http://schemas.microsoft.com/office/drawing/2014/main" xmlns="" val="10002"/>
                  </a:ext>
                </a:extLst>
              </a:tr>
              <a:tr h="335464">
                <a:tc>
                  <a:txBody>
                    <a:bodyPr/>
                    <a:lstStyle/>
                    <a:p>
                      <a:r>
                        <a:rPr lang="en-US" sz="1400" b="1" dirty="0"/>
                        <a:t>-1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HPA/Immune, Salivary Cortisol</a:t>
                      </a:r>
                    </a:p>
                  </a:txBody>
                  <a:tcPr/>
                </a:tc>
                <a:extLst>
                  <a:ext uri="{0D108BD9-81ED-4DB2-BD59-A6C34878D82A}">
                    <a16:rowId xmlns:a16="http://schemas.microsoft.com/office/drawing/2014/main" xmlns="" val="10003"/>
                  </a:ext>
                </a:extLst>
              </a:tr>
              <a:tr h="335464">
                <a:tc>
                  <a:txBody>
                    <a:bodyPr/>
                    <a:lstStyle/>
                    <a:p>
                      <a:r>
                        <a:rPr lang="en-US" sz="1400" b="1" dirty="0"/>
                        <a:t>Intervention</a:t>
                      </a:r>
                    </a:p>
                  </a:txBody>
                  <a:tcPr/>
                </a:tc>
                <a:tc>
                  <a:txBody>
                    <a:bodyPr/>
                    <a:lstStyle/>
                    <a:p>
                      <a:r>
                        <a:rPr lang="en-US" sz="1400" b="1" dirty="0"/>
                        <a:t>45 min Swedish</a:t>
                      </a:r>
                      <a:r>
                        <a:rPr lang="en-US" sz="1400" b="1" baseline="0" dirty="0"/>
                        <a:t> massage or light touch</a:t>
                      </a:r>
                      <a:endParaRPr lang="en-US" sz="1400" b="1" dirty="0"/>
                    </a:p>
                  </a:txBody>
                  <a:tcPr/>
                </a:tc>
                <a:extLst>
                  <a:ext uri="{0D108BD9-81ED-4DB2-BD59-A6C34878D82A}">
                    <a16:rowId xmlns:a16="http://schemas.microsoft.com/office/drawing/2014/main" xmlns="" val="10004"/>
                  </a:ext>
                </a:extLst>
              </a:tr>
              <a:tr h="335464">
                <a:tc>
                  <a:txBody>
                    <a:bodyPr/>
                    <a:lstStyle/>
                    <a:p>
                      <a:r>
                        <a:rPr lang="en-US" sz="1400" b="1" dirty="0"/>
                        <a:t>+1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HPA</a:t>
                      </a:r>
                    </a:p>
                  </a:txBody>
                  <a:tcPr/>
                </a:tc>
                <a:extLst>
                  <a:ext uri="{0D108BD9-81ED-4DB2-BD59-A6C34878D82A}">
                    <a16:rowId xmlns:a16="http://schemas.microsoft.com/office/drawing/2014/main" xmlns="" val="10005"/>
                  </a:ext>
                </a:extLst>
              </a:tr>
              <a:tr h="335464">
                <a:tc>
                  <a:txBody>
                    <a:bodyPr/>
                    <a:lstStyle/>
                    <a:p>
                      <a:r>
                        <a:rPr lang="en-US" sz="1400" b="1" dirty="0"/>
                        <a:t>+ 5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HPA/Immune</a:t>
                      </a:r>
                    </a:p>
                  </a:txBody>
                  <a:tcPr/>
                </a:tc>
                <a:extLst>
                  <a:ext uri="{0D108BD9-81ED-4DB2-BD59-A6C34878D82A}">
                    <a16:rowId xmlns:a16="http://schemas.microsoft.com/office/drawing/2014/main" xmlns="" val="10006"/>
                  </a:ext>
                </a:extLst>
              </a:tr>
              <a:tr h="335464">
                <a:tc>
                  <a:txBody>
                    <a:bodyPr/>
                    <a:lstStyle/>
                    <a:p>
                      <a:r>
                        <a:rPr lang="en-US" sz="1400" b="1" dirty="0"/>
                        <a:t>+10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HPA</a:t>
                      </a:r>
                    </a:p>
                  </a:txBody>
                  <a:tcPr/>
                </a:tc>
                <a:extLst>
                  <a:ext uri="{0D108BD9-81ED-4DB2-BD59-A6C34878D82A}">
                    <a16:rowId xmlns:a16="http://schemas.microsoft.com/office/drawing/2014/main" xmlns="" val="10007"/>
                  </a:ext>
                </a:extLst>
              </a:tr>
              <a:tr h="335464">
                <a:tc>
                  <a:txBody>
                    <a:bodyPr/>
                    <a:lstStyle/>
                    <a:p>
                      <a:r>
                        <a:rPr lang="en-US" sz="1400" b="1" dirty="0"/>
                        <a:t>+15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HPA</a:t>
                      </a:r>
                    </a:p>
                  </a:txBody>
                  <a:tcPr/>
                </a:tc>
                <a:extLst>
                  <a:ext uri="{0D108BD9-81ED-4DB2-BD59-A6C34878D82A}">
                    <a16:rowId xmlns:a16="http://schemas.microsoft.com/office/drawing/2014/main" xmlns="" val="10008"/>
                  </a:ext>
                </a:extLst>
              </a:tr>
              <a:tr h="335464">
                <a:tc>
                  <a:txBody>
                    <a:bodyPr/>
                    <a:lstStyle/>
                    <a:p>
                      <a:r>
                        <a:rPr lang="en-US" sz="1400" b="1" dirty="0"/>
                        <a:t>+20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Salivary Cortisol</a:t>
                      </a:r>
                    </a:p>
                  </a:txBody>
                  <a:tcPr/>
                </a:tc>
                <a:extLst>
                  <a:ext uri="{0D108BD9-81ED-4DB2-BD59-A6C34878D82A}">
                    <a16:rowId xmlns:a16="http://schemas.microsoft.com/office/drawing/2014/main" xmlns="" val="10009"/>
                  </a:ext>
                </a:extLst>
              </a:tr>
              <a:tr h="335464">
                <a:tc>
                  <a:txBody>
                    <a:bodyPr/>
                    <a:lstStyle/>
                    <a:p>
                      <a:r>
                        <a:rPr lang="en-US" sz="1400" b="1" dirty="0"/>
                        <a:t>+60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Blood sampling for HPA/Immune</a:t>
                      </a:r>
                    </a:p>
                  </a:txBody>
                  <a:tcPr/>
                </a:tc>
                <a:extLst>
                  <a:ext uri="{0D108BD9-81ED-4DB2-BD59-A6C34878D82A}">
                    <a16:rowId xmlns:a16="http://schemas.microsoft.com/office/drawing/2014/main" xmlns="" val="10010"/>
                  </a:ext>
                </a:extLst>
              </a:tr>
            </a:tbl>
          </a:graphicData>
        </a:graphic>
      </p:graphicFrame>
      <p:cxnSp>
        <p:nvCxnSpPr>
          <p:cNvPr id="6" name="Straight Connector 5"/>
          <p:cNvCxnSpPr/>
          <p:nvPr/>
        </p:nvCxnSpPr>
        <p:spPr>
          <a:xfrm>
            <a:off x="212435" y="956631"/>
            <a:ext cx="869141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85783" y="6594104"/>
            <a:ext cx="4258217" cy="307777"/>
          </a:xfrm>
          <a:prstGeom prst="rect">
            <a:avLst/>
          </a:prstGeom>
          <a:noFill/>
        </p:spPr>
        <p:txBody>
          <a:bodyPr wrap="none" rtlCol="0">
            <a:spAutoFit/>
          </a:bodyPr>
          <a:lstStyle/>
          <a:p>
            <a:r>
              <a:rPr lang="en-US" sz="1400" dirty="0">
                <a:solidFill>
                  <a:srgbClr val="FFFF00"/>
                </a:solidFill>
              </a:rPr>
              <a:t>Rapaport et al (2012) </a:t>
            </a:r>
            <a:r>
              <a:rPr lang="en-US" sz="1400" i="1" dirty="0">
                <a:solidFill>
                  <a:srgbClr val="FFFF00"/>
                </a:solidFill>
              </a:rPr>
              <a:t>J Alter </a:t>
            </a:r>
            <a:r>
              <a:rPr lang="en-US" sz="1400" i="1" dirty="0" err="1">
                <a:solidFill>
                  <a:srgbClr val="FFFF00"/>
                </a:solidFill>
              </a:rPr>
              <a:t>Compl</a:t>
            </a:r>
            <a:r>
              <a:rPr lang="en-US" sz="1400" i="1" dirty="0">
                <a:solidFill>
                  <a:srgbClr val="FFFF00"/>
                </a:solidFill>
              </a:rPr>
              <a:t> Med </a:t>
            </a:r>
            <a:r>
              <a:rPr lang="en-US" sz="1400" dirty="0">
                <a:solidFill>
                  <a:srgbClr val="FFFF00"/>
                </a:solidFill>
              </a:rPr>
              <a:t> 18(8):789-797.</a:t>
            </a:r>
          </a:p>
        </p:txBody>
      </p:sp>
      <p:sp>
        <p:nvSpPr>
          <p:cNvPr id="15" name="Rectangle 14"/>
          <p:cNvSpPr/>
          <p:nvPr/>
        </p:nvSpPr>
        <p:spPr>
          <a:xfrm>
            <a:off x="135435" y="914697"/>
            <a:ext cx="4994832" cy="1477328"/>
          </a:xfrm>
          <a:prstGeom prst="rect">
            <a:avLst/>
          </a:prstGeom>
        </p:spPr>
        <p:txBody>
          <a:bodyPr wrap="square">
            <a:spAutoFit/>
          </a:bodyPr>
          <a:lstStyle/>
          <a:p>
            <a:r>
              <a:rPr lang="en-US" dirty="0"/>
              <a:t>4 intervention groups</a:t>
            </a:r>
          </a:p>
          <a:p>
            <a:pPr>
              <a:tabLst>
                <a:tab pos="461963" algn="l"/>
              </a:tabLst>
            </a:pPr>
            <a:r>
              <a:rPr lang="en-US" dirty="0"/>
              <a:t>	5 weeks of Swedish massage 	1x/week</a:t>
            </a:r>
          </a:p>
          <a:p>
            <a:pPr>
              <a:tabLst>
                <a:tab pos="461963" algn="l"/>
              </a:tabLst>
            </a:pPr>
            <a:r>
              <a:rPr lang="en-US" dirty="0"/>
              <a:t>	5 weeks of Swedish massage 	2x/week</a:t>
            </a:r>
          </a:p>
          <a:p>
            <a:pPr>
              <a:tabLst>
                <a:tab pos="461963" algn="l"/>
              </a:tabLst>
            </a:pPr>
            <a:r>
              <a:rPr lang="en-US" dirty="0"/>
              <a:t>	5 weeks of light touch control 	1x/week</a:t>
            </a:r>
          </a:p>
          <a:p>
            <a:pPr>
              <a:tabLst>
                <a:tab pos="461963" algn="l"/>
              </a:tabLst>
            </a:pPr>
            <a:r>
              <a:rPr lang="en-US" dirty="0"/>
              <a:t>	5 weeks of light touch control 	2x/week</a:t>
            </a:r>
          </a:p>
        </p:txBody>
      </p:sp>
      <p:sp>
        <p:nvSpPr>
          <p:cNvPr id="16" name="Rectangle 15"/>
          <p:cNvSpPr/>
          <p:nvPr/>
        </p:nvSpPr>
        <p:spPr>
          <a:xfrm>
            <a:off x="6039090" y="3697690"/>
            <a:ext cx="2659153" cy="1200329"/>
          </a:xfrm>
          <a:prstGeom prst="rect">
            <a:avLst/>
          </a:prstGeom>
        </p:spPr>
        <p:txBody>
          <a:bodyPr wrap="square">
            <a:spAutoFit/>
          </a:bodyPr>
          <a:lstStyle/>
          <a:p>
            <a:r>
              <a:rPr lang="en-US" dirty="0"/>
              <a:t>Biological samples were collected prior to and following the first and last therapy sessions. </a:t>
            </a:r>
          </a:p>
        </p:txBody>
      </p:sp>
    </p:spTree>
    <p:extLst>
      <p:ext uri="{BB962C8B-B14F-4D97-AF65-F5344CB8AC3E}">
        <p14:creationId xmlns:p14="http://schemas.microsoft.com/office/powerpoint/2010/main" val="345784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083551"/>
              </p:ext>
            </p:extLst>
          </p:nvPr>
        </p:nvGraphicFramePr>
        <p:xfrm>
          <a:off x="1274166" y="1129742"/>
          <a:ext cx="6370819" cy="4754880"/>
        </p:xfrm>
        <a:graphic>
          <a:graphicData uri="http://schemas.openxmlformats.org/drawingml/2006/table">
            <a:tbl>
              <a:tblPr firstRow="1" bandRow="1">
                <a:tableStyleId>{F5AB1C69-6EDB-4FF4-983F-18BD219EF322}</a:tableStyleId>
              </a:tblPr>
              <a:tblGrid>
                <a:gridCol w="3026332">
                  <a:extLst>
                    <a:ext uri="{9D8B030D-6E8A-4147-A177-3AD203B41FA5}">
                      <a16:colId xmlns:a16="http://schemas.microsoft.com/office/drawing/2014/main" xmlns="" val="20000"/>
                    </a:ext>
                  </a:extLst>
                </a:gridCol>
                <a:gridCol w="3344487">
                  <a:extLst>
                    <a:ext uri="{9D8B030D-6E8A-4147-A177-3AD203B41FA5}">
                      <a16:colId xmlns:a16="http://schemas.microsoft.com/office/drawing/2014/main" xmlns="" val="20001"/>
                    </a:ext>
                  </a:extLst>
                </a:gridCol>
              </a:tblGrid>
              <a:tr h="306639">
                <a:tc>
                  <a:txBody>
                    <a:bodyPr/>
                    <a:lstStyle/>
                    <a:p>
                      <a:pPr marL="0" marR="0">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a:effectLst/>
                        </a:rPr>
                        <a:t>Study Participants</a:t>
                      </a:r>
                      <a:endParaRPr lang="en-US" sz="2400" b="1">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06639">
                <a:tc>
                  <a:txBody>
                    <a:bodyPr/>
                    <a:lstStyle/>
                    <a:p>
                      <a:pPr marL="0" marR="0">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dirty="0">
                          <a:effectLst/>
                        </a:rPr>
                        <a:t>N = 45</a:t>
                      </a:r>
                      <a:endParaRPr lang="en-US" sz="2400" b="1"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919917">
                <a:tc>
                  <a:txBody>
                    <a:bodyPr/>
                    <a:lstStyle/>
                    <a:p>
                      <a:pPr marL="0" marR="0">
                        <a:spcBef>
                          <a:spcPts val="0"/>
                        </a:spcBef>
                        <a:spcAft>
                          <a:spcPts val="0"/>
                        </a:spcAft>
                      </a:pPr>
                      <a:r>
                        <a:rPr lang="en-US" sz="2400" dirty="0">
                          <a:effectLst/>
                        </a:rPr>
                        <a:t>Age, Mean (SD)</a:t>
                      </a:r>
                    </a:p>
                    <a:p>
                      <a:pPr marL="0" marR="0">
                        <a:spcBef>
                          <a:spcPts val="0"/>
                        </a:spcBef>
                        <a:spcAft>
                          <a:spcPts val="0"/>
                        </a:spcAft>
                      </a:pPr>
                      <a:r>
                        <a:rPr lang="en-US" sz="2400" dirty="0">
                          <a:effectLst/>
                        </a:rPr>
                        <a:t>         [Range]</a:t>
                      </a:r>
                    </a:p>
                    <a:p>
                      <a:pPr marL="0" marR="0">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31.3 (6.4)</a:t>
                      </a:r>
                    </a:p>
                    <a:p>
                      <a:pPr marL="0" marR="0" algn="ctr">
                        <a:spcBef>
                          <a:spcPts val="0"/>
                        </a:spcBef>
                        <a:spcAft>
                          <a:spcPts val="0"/>
                        </a:spcAft>
                      </a:pPr>
                      <a:r>
                        <a:rPr lang="en-US" sz="2400" dirty="0">
                          <a:effectLst/>
                        </a:rPr>
                        <a:t>[19-44]</a:t>
                      </a:r>
                    </a:p>
                    <a:p>
                      <a:pPr marL="0" marR="0" algn="ctr">
                        <a:spcBef>
                          <a:spcPts val="0"/>
                        </a:spcBef>
                        <a:spcAft>
                          <a:spcPts val="0"/>
                        </a:spcAft>
                      </a:pPr>
                      <a:r>
                        <a:rPr lang="en-US" sz="2400" dirty="0">
                          <a:effectLst/>
                        </a:rPr>
                        <a:t> </a:t>
                      </a:r>
                    </a:p>
                  </a:txBody>
                  <a:tcPr marL="68580" marR="68580" marT="0" marB="0" anchor="b"/>
                </a:tc>
                <a:extLst>
                  <a:ext uri="{0D108BD9-81ED-4DB2-BD59-A6C34878D82A}">
                    <a16:rowId xmlns:a16="http://schemas.microsoft.com/office/drawing/2014/main" xmlns="" val="10002"/>
                  </a:ext>
                </a:extLst>
              </a:tr>
              <a:tr h="613278">
                <a:tc>
                  <a:txBody>
                    <a:bodyPr/>
                    <a:lstStyle/>
                    <a:p>
                      <a:pPr marL="0" marR="0">
                        <a:spcBef>
                          <a:spcPts val="0"/>
                        </a:spcBef>
                        <a:spcAft>
                          <a:spcPts val="0"/>
                        </a:spcAft>
                      </a:pPr>
                      <a:r>
                        <a:rPr lang="en-US" sz="2400">
                          <a:effectLst/>
                        </a:rPr>
                        <a:t>Female, N (%)</a:t>
                      </a:r>
                    </a:p>
                    <a:p>
                      <a:pPr marL="0" marR="0">
                        <a:spcBef>
                          <a:spcPts val="0"/>
                        </a:spcBef>
                        <a:spcAft>
                          <a:spcPts val="0"/>
                        </a:spcAft>
                      </a:pPr>
                      <a:r>
                        <a:rPr lang="en-US" sz="2400">
                          <a:effectLst/>
                        </a:rPr>
                        <a:t> </a:t>
                      </a:r>
                      <a:endParaRPr lang="en-US" sz="2400" b="1">
                        <a:effectLst/>
                        <a:latin typeface="Times New Roman"/>
                        <a:ea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23 (51.1)</a:t>
                      </a:r>
                    </a:p>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nchor="b"/>
                </a:tc>
                <a:extLst>
                  <a:ext uri="{0D108BD9-81ED-4DB2-BD59-A6C34878D82A}">
                    <a16:rowId xmlns:a16="http://schemas.microsoft.com/office/drawing/2014/main" xmlns="" val="10003"/>
                  </a:ext>
                </a:extLst>
              </a:tr>
              <a:tr h="306639">
                <a:tc>
                  <a:txBody>
                    <a:bodyPr/>
                    <a:lstStyle/>
                    <a:p>
                      <a:pPr marL="0" marR="0">
                        <a:spcBef>
                          <a:spcPts val="0"/>
                        </a:spcBef>
                        <a:spcAft>
                          <a:spcPts val="0"/>
                        </a:spcAft>
                      </a:pPr>
                      <a:r>
                        <a:rPr lang="en-US" sz="2400">
                          <a:effectLst/>
                        </a:rPr>
                        <a:t>Ethnicity, N (%)</a:t>
                      </a:r>
                      <a:endParaRPr lang="en-US" sz="2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nchor="b"/>
                </a:tc>
                <a:extLst>
                  <a:ext uri="{0D108BD9-81ED-4DB2-BD59-A6C34878D82A}">
                    <a16:rowId xmlns:a16="http://schemas.microsoft.com/office/drawing/2014/main" xmlns="" val="10004"/>
                  </a:ext>
                </a:extLst>
              </a:tr>
              <a:tr h="306639">
                <a:tc>
                  <a:txBody>
                    <a:bodyPr/>
                    <a:lstStyle/>
                    <a:p>
                      <a:pPr marL="0" marR="0" indent="254000">
                        <a:spcBef>
                          <a:spcPts val="0"/>
                        </a:spcBef>
                        <a:spcAft>
                          <a:spcPts val="0"/>
                        </a:spcAft>
                      </a:pPr>
                      <a:r>
                        <a:rPr lang="en-US" sz="2400">
                          <a:effectLst/>
                        </a:rPr>
                        <a:t>Caucasian</a:t>
                      </a:r>
                      <a:endParaRPr lang="en-US" sz="2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dirty="0">
                          <a:effectLst/>
                        </a:rPr>
                        <a:t>22 (48.9)</a:t>
                      </a:r>
                      <a:endParaRPr lang="en-US" sz="2400" b="1" dirty="0">
                        <a:effectLst/>
                        <a:latin typeface="Times New Roman"/>
                        <a:ea typeface="Times New Roman"/>
                      </a:endParaRPr>
                    </a:p>
                  </a:txBody>
                  <a:tcPr marL="68580" marR="68580" marT="0" marB="0" anchor="b"/>
                </a:tc>
                <a:extLst>
                  <a:ext uri="{0D108BD9-81ED-4DB2-BD59-A6C34878D82A}">
                    <a16:rowId xmlns:a16="http://schemas.microsoft.com/office/drawing/2014/main" xmlns="" val="10005"/>
                  </a:ext>
                </a:extLst>
              </a:tr>
              <a:tr h="306639">
                <a:tc>
                  <a:txBody>
                    <a:bodyPr/>
                    <a:lstStyle/>
                    <a:p>
                      <a:pPr marL="0" marR="0" indent="254000">
                        <a:spcBef>
                          <a:spcPts val="0"/>
                        </a:spcBef>
                        <a:spcAft>
                          <a:spcPts val="0"/>
                        </a:spcAft>
                      </a:pPr>
                      <a:r>
                        <a:rPr lang="en-US" sz="2400">
                          <a:effectLst/>
                        </a:rPr>
                        <a:t>Asian</a:t>
                      </a:r>
                      <a:endParaRPr lang="en-US" sz="2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dirty="0">
                          <a:effectLst/>
                        </a:rPr>
                        <a:t>9 (20.0)</a:t>
                      </a:r>
                      <a:endParaRPr lang="en-US" sz="2400" b="1" dirty="0">
                        <a:effectLst/>
                        <a:latin typeface="Times New Roman"/>
                        <a:ea typeface="Times New Roman"/>
                      </a:endParaRPr>
                    </a:p>
                  </a:txBody>
                  <a:tcPr marL="68580" marR="68580" marT="0" marB="0" anchor="b"/>
                </a:tc>
                <a:extLst>
                  <a:ext uri="{0D108BD9-81ED-4DB2-BD59-A6C34878D82A}">
                    <a16:rowId xmlns:a16="http://schemas.microsoft.com/office/drawing/2014/main" xmlns="" val="10006"/>
                  </a:ext>
                </a:extLst>
              </a:tr>
              <a:tr h="306639">
                <a:tc>
                  <a:txBody>
                    <a:bodyPr/>
                    <a:lstStyle/>
                    <a:p>
                      <a:pPr marL="0" marR="0" indent="254000">
                        <a:spcBef>
                          <a:spcPts val="0"/>
                        </a:spcBef>
                        <a:spcAft>
                          <a:spcPts val="0"/>
                        </a:spcAft>
                      </a:pPr>
                      <a:r>
                        <a:rPr lang="en-US" sz="2400">
                          <a:effectLst/>
                        </a:rPr>
                        <a:t>Hispanic</a:t>
                      </a:r>
                      <a:endParaRPr lang="en-US" sz="2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dirty="0">
                          <a:effectLst/>
                        </a:rPr>
                        <a:t>8 (17.8)</a:t>
                      </a:r>
                      <a:endParaRPr lang="en-US" sz="2400" b="1" dirty="0">
                        <a:effectLst/>
                        <a:latin typeface="Times New Roman"/>
                        <a:ea typeface="Times New Roman"/>
                      </a:endParaRPr>
                    </a:p>
                  </a:txBody>
                  <a:tcPr marL="68580" marR="68580" marT="0" marB="0" anchor="b"/>
                </a:tc>
                <a:extLst>
                  <a:ext uri="{0D108BD9-81ED-4DB2-BD59-A6C34878D82A}">
                    <a16:rowId xmlns:a16="http://schemas.microsoft.com/office/drawing/2014/main" xmlns="" val="10007"/>
                  </a:ext>
                </a:extLst>
              </a:tr>
              <a:tr h="306639">
                <a:tc>
                  <a:txBody>
                    <a:bodyPr/>
                    <a:lstStyle/>
                    <a:p>
                      <a:pPr marL="0" marR="0" indent="254000">
                        <a:spcBef>
                          <a:spcPts val="0"/>
                        </a:spcBef>
                        <a:spcAft>
                          <a:spcPts val="0"/>
                        </a:spcAft>
                      </a:pPr>
                      <a:r>
                        <a:rPr lang="en-US" sz="2400" dirty="0">
                          <a:effectLst/>
                        </a:rPr>
                        <a:t>African American</a:t>
                      </a:r>
                      <a:endParaRPr lang="en-US" sz="2400" b="1"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400" dirty="0">
                          <a:effectLst/>
                        </a:rPr>
                        <a:t>5 (11.1)</a:t>
                      </a:r>
                      <a:endParaRPr lang="en-US" sz="2400" b="1" dirty="0">
                        <a:effectLst/>
                        <a:latin typeface="+mn-lt"/>
                        <a:ea typeface="Times New Roman"/>
                      </a:endParaRPr>
                    </a:p>
                  </a:txBody>
                  <a:tcPr marL="68580" marR="68580" marT="0" marB="0" anchor="b"/>
                </a:tc>
                <a:extLst>
                  <a:ext uri="{0D108BD9-81ED-4DB2-BD59-A6C34878D82A}">
                    <a16:rowId xmlns:a16="http://schemas.microsoft.com/office/drawing/2014/main" xmlns="" val="10008"/>
                  </a:ext>
                </a:extLst>
              </a:tr>
              <a:tr h="306639">
                <a:tc>
                  <a:txBody>
                    <a:bodyPr/>
                    <a:lstStyle/>
                    <a:p>
                      <a:pPr marL="0" marR="0" indent="254000">
                        <a:spcBef>
                          <a:spcPts val="0"/>
                        </a:spcBef>
                        <a:spcAft>
                          <a:spcPts val="0"/>
                        </a:spcAft>
                      </a:pPr>
                      <a:r>
                        <a:rPr lang="en-US" sz="2400" dirty="0">
                          <a:effectLst/>
                        </a:rPr>
                        <a:t>Other</a:t>
                      </a:r>
                      <a:endParaRPr lang="en-US" sz="2400" b="1"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400" dirty="0">
                          <a:effectLst/>
                        </a:rPr>
                        <a:t>1 (2.2)</a:t>
                      </a:r>
                      <a:endParaRPr lang="en-US" sz="2400" b="1" dirty="0">
                        <a:effectLst/>
                        <a:latin typeface="+mn-lt"/>
                        <a:ea typeface="Times New Roman"/>
                      </a:endParaRPr>
                    </a:p>
                  </a:txBody>
                  <a:tcPr marL="68580" marR="68580" marT="0" marB="0" anchor="b"/>
                </a:tc>
                <a:extLst>
                  <a:ext uri="{0D108BD9-81ED-4DB2-BD59-A6C34878D82A}">
                    <a16:rowId xmlns:a16="http://schemas.microsoft.com/office/drawing/2014/main" xmlns="" val="10009"/>
                  </a:ext>
                </a:extLst>
              </a:tr>
            </a:tbl>
          </a:graphicData>
        </a:graphic>
      </p:graphicFrame>
      <p:sp>
        <p:nvSpPr>
          <p:cNvPr id="3" name="TextBox 2"/>
          <p:cNvSpPr txBox="1"/>
          <p:nvPr/>
        </p:nvSpPr>
        <p:spPr>
          <a:xfrm>
            <a:off x="0" y="403176"/>
            <a:ext cx="9144000" cy="523220"/>
          </a:xfrm>
          <a:prstGeom prst="rect">
            <a:avLst/>
          </a:prstGeom>
          <a:noFill/>
        </p:spPr>
        <p:txBody>
          <a:bodyPr wrap="square" rtlCol="0">
            <a:spAutoFit/>
          </a:bodyPr>
          <a:lstStyle/>
          <a:p>
            <a:pPr algn="ctr"/>
            <a:r>
              <a:rPr lang="en-US" sz="2800" b="1" dirty="0"/>
              <a:t>Demographic Characteristics of Study Participants</a:t>
            </a:r>
          </a:p>
        </p:txBody>
      </p:sp>
      <p:sp>
        <p:nvSpPr>
          <p:cNvPr id="4" name="TextBox 3"/>
          <p:cNvSpPr txBox="1"/>
          <p:nvPr/>
        </p:nvSpPr>
        <p:spPr>
          <a:xfrm>
            <a:off x="1990183" y="6457829"/>
            <a:ext cx="4258217" cy="307777"/>
          </a:xfrm>
          <a:prstGeom prst="rect">
            <a:avLst/>
          </a:prstGeom>
          <a:noFill/>
        </p:spPr>
        <p:txBody>
          <a:bodyPr wrap="none" rtlCol="0">
            <a:spAutoFit/>
          </a:bodyPr>
          <a:lstStyle/>
          <a:p>
            <a:r>
              <a:rPr lang="en-US" sz="1400" dirty="0">
                <a:solidFill>
                  <a:srgbClr val="FFFF00"/>
                </a:solidFill>
              </a:rPr>
              <a:t>Rapaport et al (2012) </a:t>
            </a:r>
            <a:r>
              <a:rPr lang="en-US" sz="1400" i="1" dirty="0">
                <a:solidFill>
                  <a:srgbClr val="FFFF00"/>
                </a:solidFill>
              </a:rPr>
              <a:t>J Alter </a:t>
            </a:r>
            <a:r>
              <a:rPr lang="en-US" sz="1400" i="1" dirty="0" err="1">
                <a:solidFill>
                  <a:srgbClr val="FFFF00"/>
                </a:solidFill>
              </a:rPr>
              <a:t>Compl</a:t>
            </a:r>
            <a:r>
              <a:rPr lang="en-US" sz="1400" i="1" dirty="0">
                <a:solidFill>
                  <a:srgbClr val="FFFF00"/>
                </a:solidFill>
              </a:rPr>
              <a:t> Med </a:t>
            </a:r>
            <a:r>
              <a:rPr lang="en-US" sz="1400" dirty="0">
                <a:solidFill>
                  <a:srgbClr val="FFFF00"/>
                </a:solidFill>
              </a:rPr>
              <a:t> 18(8):789-797.</a:t>
            </a:r>
          </a:p>
        </p:txBody>
      </p:sp>
      <p:cxnSp>
        <p:nvCxnSpPr>
          <p:cNvPr id="5" name="Straight Connector 4"/>
          <p:cNvCxnSpPr/>
          <p:nvPr/>
        </p:nvCxnSpPr>
        <p:spPr>
          <a:xfrm>
            <a:off x="212435" y="956631"/>
            <a:ext cx="869141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492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8987091"/>
              </p:ext>
            </p:extLst>
          </p:nvPr>
        </p:nvGraphicFramePr>
        <p:xfrm>
          <a:off x="382820" y="806743"/>
          <a:ext cx="8410199" cy="5649507"/>
        </p:xfrm>
        <a:graphic>
          <a:graphicData uri="http://schemas.openxmlformats.org/drawingml/2006/table">
            <a:tbl>
              <a:tblPr>
                <a:tableStyleId>{5C22544A-7EE6-4342-B048-85BDC9FD1C3A}</a:tableStyleId>
              </a:tblPr>
              <a:tblGrid>
                <a:gridCol w="1787727">
                  <a:extLst>
                    <a:ext uri="{9D8B030D-6E8A-4147-A177-3AD203B41FA5}">
                      <a16:colId xmlns:a16="http://schemas.microsoft.com/office/drawing/2014/main" xmlns="" val="20000"/>
                    </a:ext>
                  </a:extLst>
                </a:gridCol>
                <a:gridCol w="258618">
                  <a:extLst>
                    <a:ext uri="{9D8B030D-6E8A-4147-A177-3AD203B41FA5}">
                      <a16:colId xmlns:a16="http://schemas.microsoft.com/office/drawing/2014/main" xmlns="" val="20001"/>
                    </a:ext>
                  </a:extLst>
                </a:gridCol>
                <a:gridCol w="683490">
                  <a:extLst>
                    <a:ext uri="{9D8B030D-6E8A-4147-A177-3AD203B41FA5}">
                      <a16:colId xmlns:a16="http://schemas.microsoft.com/office/drawing/2014/main" xmlns="" val="20002"/>
                    </a:ext>
                  </a:extLst>
                </a:gridCol>
                <a:gridCol w="508000">
                  <a:extLst>
                    <a:ext uri="{9D8B030D-6E8A-4147-A177-3AD203B41FA5}">
                      <a16:colId xmlns:a16="http://schemas.microsoft.com/office/drawing/2014/main" xmlns="" val="20003"/>
                    </a:ext>
                  </a:extLst>
                </a:gridCol>
                <a:gridCol w="64654">
                  <a:extLst>
                    <a:ext uri="{9D8B030D-6E8A-4147-A177-3AD203B41FA5}">
                      <a16:colId xmlns:a16="http://schemas.microsoft.com/office/drawing/2014/main" xmlns="" val="20004"/>
                    </a:ext>
                  </a:extLst>
                </a:gridCol>
                <a:gridCol w="258619">
                  <a:extLst>
                    <a:ext uri="{9D8B030D-6E8A-4147-A177-3AD203B41FA5}">
                      <a16:colId xmlns:a16="http://schemas.microsoft.com/office/drawing/2014/main" xmlns="" val="20005"/>
                    </a:ext>
                  </a:extLst>
                </a:gridCol>
                <a:gridCol w="618836">
                  <a:extLst>
                    <a:ext uri="{9D8B030D-6E8A-4147-A177-3AD203B41FA5}">
                      <a16:colId xmlns:a16="http://schemas.microsoft.com/office/drawing/2014/main" xmlns="" val="20006"/>
                    </a:ext>
                  </a:extLst>
                </a:gridCol>
                <a:gridCol w="581891">
                  <a:extLst>
                    <a:ext uri="{9D8B030D-6E8A-4147-A177-3AD203B41FA5}">
                      <a16:colId xmlns:a16="http://schemas.microsoft.com/office/drawing/2014/main" xmlns="" val="20007"/>
                    </a:ext>
                  </a:extLst>
                </a:gridCol>
                <a:gridCol w="83127">
                  <a:extLst>
                    <a:ext uri="{9D8B030D-6E8A-4147-A177-3AD203B41FA5}">
                      <a16:colId xmlns:a16="http://schemas.microsoft.com/office/drawing/2014/main" xmlns="" val="20008"/>
                    </a:ext>
                  </a:extLst>
                </a:gridCol>
                <a:gridCol w="73891">
                  <a:extLst>
                    <a:ext uri="{9D8B030D-6E8A-4147-A177-3AD203B41FA5}">
                      <a16:colId xmlns:a16="http://schemas.microsoft.com/office/drawing/2014/main" xmlns="" val="20009"/>
                    </a:ext>
                  </a:extLst>
                </a:gridCol>
                <a:gridCol w="258618">
                  <a:extLst>
                    <a:ext uri="{9D8B030D-6E8A-4147-A177-3AD203B41FA5}">
                      <a16:colId xmlns:a16="http://schemas.microsoft.com/office/drawing/2014/main" xmlns="" val="20010"/>
                    </a:ext>
                  </a:extLst>
                </a:gridCol>
                <a:gridCol w="729673">
                  <a:extLst>
                    <a:ext uri="{9D8B030D-6E8A-4147-A177-3AD203B41FA5}">
                      <a16:colId xmlns:a16="http://schemas.microsoft.com/office/drawing/2014/main" xmlns="" val="20011"/>
                    </a:ext>
                  </a:extLst>
                </a:gridCol>
                <a:gridCol w="665018">
                  <a:extLst>
                    <a:ext uri="{9D8B030D-6E8A-4147-A177-3AD203B41FA5}">
                      <a16:colId xmlns:a16="http://schemas.microsoft.com/office/drawing/2014/main" xmlns="" val="20012"/>
                    </a:ext>
                  </a:extLst>
                </a:gridCol>
                <a:gridCol w="99462">
                  <a:extLst>
                    <a:ext uri="{9D8B030D-6E8A-4147-A177-3AD203B41FA5}">
                      <a16:colId xmlns:a16="http://schemas.microsoft.com/office/drawing/2014/main" xmlns="" val="20013"/>
                    </a:ext>
                  </a:extLst>
                </a:gridCol>
                <a:gridCol w="297702">
                  <a:extLst>
                    <a:ext uri="{9D8B030D-6E8A-4147-A177-3AD203B41FA5}">
                      <a16:colId xmlns:a16="http://schemas.microsoft.com/office/drawing/2014/main" xmlns="" val="20014"/>
                    </a:ext>
                  </a:extLst>
                </a:gridCol>
                <a:gridCol w="757382">
                  <a:extLst>
                    <a:ext uri="{9D8B030D-6E8A-4147-A177-3AD203B41FA5}">
                      <a16:colId xmlns:a16="http://schemas.microsoft.com/office/drawing/2014/main" xmlns="" val="20015"/>
                    </a:ext>
                  </a:extLst>
                </a:gridCol>
                <a:gridCol w="683491">
                  <a:extLst>
                    <a:ext uri="{9D8B030D-6E8A-4147-A177-3AD203B41FA5}">
                      <a16:colId xmlns:a16="http://schemas.microsoft.com/office/drawing/2014/main" xmlns="" val="20016"/>
                    </a:ext>
                  </a:extLst>
                </a:gridCol>
              </a:tblGrid>
              <a:tr h="222996">
                <a:tc>
                  <a:txBody>
                    <a:bodyPr/>
                    <a:lstStyle/>
                    <a:p>
                      <a:pPr marL="0" marR="0">
                        <a:spcBef>
                          <a:spcPts val="0"/>
                        </a:spcBef>
                        <a:spcAft>
                          <a:spcPts val="0"/>
                        </a:spcAft>
                      </a:pPr>
                      <a:r>
                        <a:rPr lang="en-US" sz="1400" b="1" dirty="0">
                          <a:solidFill>
                            <a:schemeClr val="bg1"/>
                          </a:solidFill>
                          <a:effectLst/>
                        </a:rPr>
                        <a:t> </a:t>
                      </a:r>
                      <a:endParaRPr lang="en-US" sz="1400" b="1" dirty="0">
                        <a:solidFill>
                          <a:schemeClr val="bg1"/>
                        </a:solidFill>
                        <a:effectLst/>
                        <a:latin typeface="Times New Roman"/>
                        <a:ea typeface="Times New Roman"/>
                      </a:endParaRPr>
                    </a:p>
                  </a:txBody>
                  <a:tcPr marL="9943" marR="9943" marT="0" marB="0" anchor="ctr">
                    <a:solidFill>
                      <a:schemeClr val="tx1"/>
                    </a:solidFill>
                  </a:tcPr>
                </a:tc>
                <a:tc gridSpan="7">
                  <a:txBody>
                    <a:bodyPr/>
                    <a:lstStyle/>
                    <a:p>
                      <a:pPr marL="0" marR="0" algn="ctr">
                        <a:spcBef>
                          <a:spcPts val="0"/>
                        </a:spcBef>
                        <a:spcAft>
                          <a:spcPts val="0"/>
                        </a:spcAft>
                      </a:pPr>
                      <a:r>
                        <a:rPr lang="en-US" sz="1400" b="1" u="sng" dirty="0">
                          <a:solidFill>
                            <a:schemeClr val="bg1"/>
                          </a:solidFill>
                          <a:effectLst/>
                        </a:rPr>
                        <a:t>1x/</a:t>
                      </a:r>
                      <a:r>
                        <a:rPr lang="en-US" sz="1400" b="1" u="sng" dirty="0" err="1">
                          <a:solidFill>
                            <a:schemeClr val="bg1"/>
                          </a:solidFill>
                          <a:effectLst/>
                        </a:rPr>
                        <a:t>wk</a:t>
                      </a:r>
                      <a:endParaRPr lang="en-US" sz="1400" b="1" u="sng" dirty="0">
                        <a:solidFill>
                          <a:schemeClr val="bg1"/>
                        </a:solidFill>
                        <a:effectLst/>
                        <a:latin typeface="Times New Roman"/>
                        <a:ea typeface="Times New Roman"/>
                      </a:endParaRPr>
                    </a:p>
                  </a:txBody>
                  <a:tcPr marL="9943" marR="9943"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9943" marR="9943" marT="0" marB="0" anchor="ctr">
                    <a:solidFill>
                      <a:schemeClr val="tx1"/>
                    </a:solidFill>
                  </a:tcPr>
                </a:tc>
                <a:tc gridSpan="7">
                  <a:txBody>
                    <a:bodyPr/>
                    <a:lstStyle/>
                    <a:p>
                      <a:pPr marL="0" marR="0" algn="ctr">
                        <a:spcBef>
                          <a:spcPts val="0"/>
                        </a:spcBef>
                        <a:spcAft>
                          <a:spcPts val="0"/>
                        </a:spcAft>
                      </a:pPr>
                      <a:r>
                        <a:rPr lang="en-US" sz="1400" b="1" u="sng" dirty="0">
                          <a:solidFill>
                            <a:schemeClr val="bg1"/>
                          </a:solidFill>
                          <a:effectLst/>
                        </a:rPr>
                        <a:t>2x/</a:t>
                      </a:r>
                      <a:r>
                        <a:rPr lang="en-US" sz="1400" b="1" u="sng" dirty="0" err="1">
                          <a:solidFill>
                            <a:schemeClr val="bg1"/>
                          </a:solidFill>
                          <a:effectLst/>
                        </a:rPr>
                        <a:t>wk</a:t>
                      </a:r>
                      <a:endParaRPr lang="en-US" sz="1400" b="1" u="sng" dirty="0">
                        <a:solidFill>
                          <a:schemeClr val="bg1"/>
                        </a:solidFill>
                        <a:effectLst/>
                        <a:latin typeface="Times New Roman"/>
                        <a:ea typeface="Times New Roman"/>
                      </a:endParaRPr>
                    </a:p>
                  </a:txBody>
                  <a:tcPr marL="37031" marR="37031"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2996">
                <a:tc>
                  <a:txBody>
                    <a:bodyPr/>
                    <a:lstStyle/>
                    <a:p>
                      <a:pPr marL="0" marR="0">
                        <a:spcBef>
                          <a:spcPts val="0"/>
                        </a:spcBef>
                        <a:spcAft>
                          <a:spcPts val="0"/>
                        </a:spcAft>
                      </a:pPr>
                      <a:r>
                        <a:rPr lang="en-US" sz="1400" b="1" dirty="0">
                          <a:solidFill>
                            <a:schemeClr val="bg1"/>
                          </a:solidFill>
                          <a:effectLst/>
                        </a:rPr>
                        <a:t> </a:t>
                      </a:r>
                      <a:endParaRPr lang="en-US" sz="1400" b="1" dirty="0">
                        <a:solidFill>
                          <a:schemeClr val="bg1"/>
                        </a:solidFill>
                        <a:effectLst/>
                        <a:latin typeface="Times New Roman"/>
                        <a:ea typeface="Times New Roman"/>
                      </a:endParaRPr>
                    </a:p>
                  </a:txBody>
                  <a:tcPr marL="9943" marR="9943" marT="0" marB="0" anchor="ctr">
                    <a:solidFill>
                      <a:schemeClr val="tx1"/>
                    </a:solidFill>
                  </a:tcPr>
                </a:tc>
                <a:tc gridSpan="3">
                  <a:txBody>
                    <a:bodyPr/>
                    <a:lstStyle/>
                    <a:p>
                      <a:pPr marL="0" marR="0" algn="ctr">
                        <a:spcBef>
                          <a:spcPts val="0"/>
                        </a:spcBef>
                        <a:spcAft>
                          <a:spcPts val="0"/>
                        </a:spcAft>
                      </a:pPr>
                      <a:r>
                        <a:rPr lang="en-US" sz="1400" b="1" u="sng" dirty="0">
                          <a:solidFill>
                            <a:schemeClr val="bg1"/>
                          </a:solidFill>
                          <a:effectLst/>
                        </a:rPr>
                        <a:t>Massage</a:t>
                      </a:r>
                      <a:endParaRPr lang="en-US" sz="1400" b="1" u="sng" dirty="0">
                        <a:solidFill>
                          <a:schemeClr val="bg1"/>
                        </a:solidFill>
                        <a:effectLst/>
                        <a:latin typeface="Times New Roman"/>
                        <a:ea typeface="Times New Roman"/>
                      </a:endParaRPr>
                    </a:p>
                  </a:txBody>
                  <a:tcPr marL="9943" marR="9943" marT="0" marB="0" anchor="ctr">
                    <a:solidFill>
                      <a:schemeClr val="tx1"/>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400" b="1" dirty="0">
                          <a:solidFill>
                            <a:schemeClr val="bg1"/>
                          </a:solidFill>
                          <a:effectLst/>
                        </a:rPr>
                        <a:t> </a:t>
                      </a:r>
                      <a:endParaRPr lang="en-US" sz="1400" b="1" dirty="0">
                        <a:solidFill>
                          <a:schemeClr val="bg1"/>
                        </a:solidFill>
                        <a:effectLst/>
                        <a:latin typeface="Times New Roman"/>
                        <a:ea typeface="Times New Roman"/>
                      </a:endParaRPr>
                    </a:p>
                  </a:txBody>
                  <a:tcPr marL="9943" marR="9943" marT="0" marB="0" anchor="ctr">
                    <a:solidFill>
                      <a:schemeClr val="tx1"/>
                    </a:solidFill>
                  </a:tcPr>
                </a:tc>
                <a:tc gridSpan="3">
                  <a:txBody>
                    <a:bodyPr/>
                    <a:lstStyle/>
                    <a:p>
                      <a:pPr marL="0" marR="0" algn="ctr">
                        <a:spcBef>
                          <a:spcPts val="0"/>
                        </a:spcBef>
                        <a:spcAft>
                          <a:spcPts val="0"/>
                        </a:spcAft>
                      </a:pPr>
                      <a:r>
                        <a:rPr lang="en-US" sz="1400" b="1" u="sng" dirty="0">
                          <a:solidFill>
                            <a:schemeClr val="bg1"/>
                          </a:solidFill>
                          <a:effectLst/>
                        </a:rPr>
                        <a:t>Touch</a:t>
                      </a:r>
                      <a:endParaRPr lang="en-US" sz="1400" b="1" u="sng" dirty="0">
                        <a:solidFill>
                          <a:schemeClr val="bg1"/>
                        </a:solidFill>
                        <a:effectLst/>
                        <a:latin typeface="Times New Roman"/>
                        <a:ea typeface="Times New Roman"/>
                      </a:endParaRPr>
                    </a:p>
                  </a:txBody>
                  <a:tcPr marL="9943" marR="9943" marT="0" marB="0" anchor="ctr">
                    <a:solidFill>
                      <a:schemeClr val="tx1"/>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9943" marR="9943" marT="0" marB="0" anchor="ctr">
                    <a:solidFill>
                      <a:schemeClr val="tx1"/>
                    </a:solidFill>
                  </a:tcPr>
                </a:tc>
                <a:tc gridSpan="3">
                  <a:txBody>
                    <a:bodyPr/>
                    <a:lstStyle/>
                    <a:p>
                      <a:pPr marL="0" marR="0" algn="ctr">
                        <a:spcBef>
                          <a:spcPts val="0"/>
                        </a:spcBef>
                        <a:spcAft>
                          <a:spcPts val="0"/>
                        </a:spcAft>
                      </a:pPr>
                      <a:r>
                        <a:rPr lang="en-US" sz="1400" b="1" u="sng" dirty="0">
                          <a:solidFill>
                            <a:schemeClr val="bg1"/>
                          </a:solidFill>
                          <a:effectLst/>
                        </a:rPr>
                        <a:t>Massage</a:t>
                      </a:r>
                      <a:endParaRPr lang="en-US" sz="1400" b="1" u="sng" dirty="0">
                        <a:solidFill>
                          <a:schemeClr val="bg1"/>
                        </a:solidFill>
                        <a:effectLst/>
                        <a:latin typeface="Times New Roman"/>
                        <a:ea typeface="Times New Roman"/>
                      </a:endParaRPr>
                    </a:p>
                  </a:txBody>
                  <a:tcPr marL="37031" marR="37031" marT="0" marB="0" anchor="ctr">
                    <a:solidFill>
                      <a:schemeClr val="tx1"/>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37031" marR="37031" marT="0" marB="0" anchor="ctr">
                    <a:solidFill>
                      <a:schemeClr val="tx1"/>
                    </a:solidFill>
                  </a:tcPr>
                </a:tc>
                <a:tc gridSpan="3">
                  <a:txBody>
                    <a:bodyPr/>
                    <a:lstStyle/>
                    <a:p>
                      <a:pPr marL="0" marR="0" algn="ctr">
                        <a:spcBef>
                          <a:spcPts val="0"/>
                        </a:spcBef>
                        <a:spcAft>
                          <a:spcPts val="0"/>
                        </a:spcAft>
                      </a:pPr>
                      <a:r>
                        <a:rPr lang="en-US" sz="1400" b="1" u="sng" dirty="0">
                          <a:solidFill>
                            <a:schemeClr val="bg1"/>
                          </a:solidFill>
                          <a:effectLst/>
                        </a:rPr>
                        <a:t>Touch</a:t>
                      </a:r>
                      <a:endParaRPr lang="en-US" sz="1400" b="1" u="sng" dirty="0">
                        <a:solidFill>
                          <a:schemeClr val="bg1"/>
                        </a:solidFill>
                        <a:effectLst/>
                        <a:latin typeface="Times New Roman"/>
                        <a:ea typeface="Times New Roman"/>
                      </a:endParaRPr>
                    </a:p>
                  </a:txBody>
                  <a:tcPr marL="37031" marR="37031"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22996">
                <a:tc>
                  <a:txBody>
                    <a:bodyPr/>
                    <a:lstStyle/>
                    <a:p>
                      <a:pPr marL="0" marR="0">
                        <a:spcBef>
                          <a:spcPts val="0"/>
                        </a:spcBef>
                        <a:spcAft>
                          <a:spcPts val="0"/>
                        </a:spcAft>
                      </a:pPr>
                      <a:r>
                        <a:rPr lang="en-US" sz="1400" b="1" dirty="0">
                          <a:solidFill>
                            <a:schemeClr val="bg1"/>
                          </a:solidFill>
                          <a:effectLst/>
                        </a:rPr>
                        <a:t>Variable</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a:solidFill>
                            <a:schemeClr val="bg1"/>
                          </a:solidFill>
                          <a:effectLst/>
                        </a:rPr>
                        <a:t>N</a:t>
                      </a:r>
                      <a:endParaRPr lang="en-US" sz="1400" b="1">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Mean</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SD</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N</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Mean</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SD</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a:solidFill>
                            <a:schemeClr val="bg1"/>
                          </a:solidFill>
                          <a:effectLst/>
                        </a:rPr>
                        <a:t> </a:t>
                      </a:r>
                      <a:endParaRPr lang="en-US" sz="1400" b="1">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 </a:t>
                      </a:r>
                      <a:endParaRPr lang="en-US" sz="1400" b="1" dirty="0">
                        <a:solidFill>
                          <a:schemeClr val="bg1"/>
                        </a:solidFill>
                        <a:effectLst/>
                        <a:latin typeface="Times New Roman"/>
                        <a:ea typeface="Times New Roman"/>
                      </a:endParaRPr>
                    </a:p>
                  </a:txBody>
                  <a:tcPr marL="9943" marR="9943" marT="0" marB="0" anchor="ctr">
                    <a:solidFill>
                      <a:schemeClr val="tx1"/>
                    </a:solidFill>
                  </a:tcPr>
                </a:tc>
                <a:tc>
                  <a:txBody>
                    <a:bodyPr/>
                    <a:lstStyle/>
                    <a:p>
                      <a:pPr marL="0" marR="0" algn="ctr">
                        <a:spcBef>
                          <a:spcPts val="0"/>
                        </a:spcBef>
                        <a:spcAft>
                          <a:spcPts val="0"/>
                        </a:spcAft>
                      </a:pPr>
                      <a:r>
                        <a:rPr lang="en-US" sz="1400" b="1">
                          <a:solidFill>
                            <a:schemeClr val="bg1"/>
                          </a:solidFill>
                          <a:effectLst/>
                        </a:rPr>
                        <a:t>N</a:t>
                      </a:r>
                      <a:endParaRPr lang="en-US" sz="1400" b="1">
                        <a:solidFill>
                          <a:schemeClr val="bg1"/>
                        </a:solidFill>
                        <a:effectLst/>
                        <a:latin typeface="Times New Roman"/>
                        <a:ea typeface="Times New Roman"/>
                      </a:endParaRPr>
                    </a:p>
                  </a:txBody>
                  <a:tcPr marL="37031" marR="37031"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Mean</a:t>
                      </a:r>
                      <a:endParaRPr lang="en-US" sz="1400" b="1" dirty="0">
                        <a:solidFill>
                          <a:schemeClr val="bg1"/>
                        </a:solidFill>
                        <a:effectLst/>
                        <a:latin typeface="Times New Roman"/>
                        <a:ea typeface="Times New Roman"/>
                      </a:endParaRPr>
                    </a:p>
                  </a:txBody>
                  <a:tcPr marL="37031" marR="37031"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SD</a:t>
                      </a:r>
                      <a:endParaRPr lang="en-US" sz="1400" b="1" dirty="0">
                        <a:solidFill>
                          <a:schemeClr val="bg1"/>
                        </a:solidFill>
                        <a:effectLst/>
                        <a:latin typeface="Times New Roman"/>
                        <a:ea typeface="Times New Roman"/>
                      </a:endParaRPr>
                    </a:p>
                  </a:txBody>
                  <a:tcPr marL="37031" marR="37031"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 </a:t>
                      </a:r>
                      <a:endParaRPr lang="en-US" sz="1400" b="1" dirty="0">
                        <a:solidFill>
                          <a:schemeClr val="bg1"/>
                        </a:solidFill>
                        <a:effectLst/>
                        <a:latin typeface="Times New Roman"/>
                        <a:ea typeface="Times New Roman"/>
                      </a:endParaRPr>
                    </a:p>
                  </a:txBody>
                  <a:tcPr marL="37031" marR="37031"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N</a:t>
                      </a:r>
                      <a:endParaRPr lang="en-US" sz="1400" b="1" dirty="0">
                        <a:solidFill>
                          <a:schemeClr val="bg1"/>
                        </a:solidFill>
                        <a:effectLst/>
                        <a:latin typeface="Times New Roman"/>
                        <a:ea typeface="Times New Roman"/>
                      </a:endParaRPr>
                    </a:p>
                  </a:txBody>
                  <a:tcPr marL="37031" marR="37031"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Mean</a:t>
                      </a:r>
                      <a:endParaRPr lang="en-US" sz="1400" b="1" dirty="0">
                        <a:solidFill>
                          <a:schemeClr val="bg1"/>
                        </a:solidFill>
                        <a:effectLst/>
                        <a:latin typeface="Times New Roman"/>
                        <a:ea typeface="Times New Roman"/>
                      </a:endParaRPr>
                    </a:p>
                  </a:txBody>
                  <a:tcPr marL="37031" marR="37031" marT="0" marB="0" anchor="ctr">
                    <a:solidFill>
                      <a:schemeClr val="tx1"/>
                    </a:solidFill>
                  </a:tcPr>
                </a:tc>
                <a:tc>
                  <a:txBody>
                    <a:bodyPr/>
                    <a:lstStyle/>
                    <a:p>
                      <a:pPr marL="0" marR="0" algn="ctr">
                        <a:spcBef>
                          <a:spcPts val="0"/>
                        </a:spcBef>
                        <a:spcAft>
                          <a:spcPts val="0"/>
                        </a:spcAft>
                      </a:pPr>
                      <a:r>
                        <a:rPr lang="en-US" sz="1400" b="1" dirty="0">
                          <a:solidFill>
                            <a:schemeClr val="bg1"/>
                          </a:solidFill>
                          <a:effectLst/>
                        </a:rPr>
                        <a:t>SD</a:t>
                      </a:r>
                      <a:endParaRPr lang="en-US" sz="1400" b="1" dirty="0">
                        <a:solidFill>
                          <a:schemeClr val="bg1"/>
                        </a:solidFill>
                        <a:effectLst/>
                        <a:latin typeface="Times New Roman"/>
                        <a:ea typeface="Times New Roman"/>
                      </a:endParaRPr>
                    </a:p>
                  </a:txBody>
                  <a:tcPr marL="37031" marR="37031" marT="0" marB="0" anchor="ctr">
                    <a:solidFill>
                      <a:schemeClr val="tx1"/>
                    </a:solidFill>
                  </a:tcPr>
                </a:tc>
                <a:extLst>
                  <a:ext uri="{0D108BD9-81ED-4DB2-BD59-A6C34878D82A}">
                    <a16:rowId xmlns:a16="http://schemas.microsoft.com/office/drawing/2014/main" xmlns="" val="10002"/>
                  </a:ext>
                </a:extLst>
              </a:tr>
              <a:tr h="127426">
                <a:tc gridSpan="4">
                  <a:txBody>
                    <a:bodyPr/>
                    <a:lstStyle/>
                    <a:p>
                      <a:pPr marL="0" marR="0">
                        <a:spcBef>
                          <a:spcPts val="0"/>
                        </a:spcBef>
                        <a:spcAft>
                          <a:spcPts val="0"/>
                        </a:spcAft>
                      </a:pPr>
                      <a:r>
                        <a:rPr lang="en-US" sz="1400" b="1" dirty="0">
                          <a:effectLst/>
                        </a:rPr>
                        <a:t>Endocrine measures</a:t>
                      </a:r>
                      <a:endParaRPr lang="en-US" sz="1400" b="1" dirty="0">
                        <a:effectLst/>
                        <a:latin typeface="Times New Roman"/>
                        <a:ea typeface="Times New Roman"/>
                      </a:endParaRPr>
                    </a:p>
                  </a:txBody>
                  <a:tcPr marL="9943" marR="9943"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800" b="1">
                          <a:effectLst/>
                        </a:rPr>
                        <a:t> </a:t>
                      </a:r>
                      <a:endParaRPr lang="en-US" sz="8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800" b="1">
                          <a:effectLst/>
                        </a:rPr>
                        <a:t> </a:t>
                      </a:r>
                      <a:endParaRPr lang="en-US" sz="8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800" b="1">
                          <a:effectLst/>
                        </a:rPr>
                        <a:t> </a:t>
                      </a:r>
                      <a:endParaRPr lang="en-US" sz="8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800" b="1">
                          <a:effectLst/>
                        </a:rPr>
                        <a:t> </a:t>
                      </a:r>
                      <a:endParaRPr lang="en-US" sz="8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800" b="1">
                          <a:effectLst/>
                        </a:rPr>
                        <a:t> </a:t>
                      </a:r>
                      <a:endParaRPr lang="en-US" sz="8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800" b="1">
                          <a:effectLst/>
                        </a:rPr>
                        <a:t> </a:t>
                      </a:r>
                      <a:endParaRPr lang="en-US" sz="8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37031" marR="37031" marT="0" marB="0" anchor="ctr">
                    <a:solidFill>
                      <a:srgbClr val="FFFF00"/>
                    </a:solidFill>
                  </a:tcPr>
                </a:tc>
                <a:extLst>
                  <a:ext uri="{0D108BD9-81ED-4DB2-BD59-A6C34878D82A}">
                    <a16:rowId xmlns:a16="http://schemas.microsoft.com/office/drawing/2014/main" xmlns="" val="10003"/>
                  </a:ext>
                </a:extLst>
              </a:tr>
              <a:tr h="172013">
                <a:tc>
                  <a:txBody>
                    <a:bodyPr/>
                    <a:lstStyle/>
                    <a:p>
                      <a:pPr marL="0" marR="0" indent="254000">
                        <a:spcBef>
                          <a:spcPts val="0"/>
                        </a:spcBef>
                        <a:spcAft>
                          <a:spcPts val="0"/>
                        </a:spcAft>
                      </a:pPr>
                      <a:r>
                        <a:rPr lang="en-US" sz="1200" b="1" dirty="0" err="1">
                          <a:effectLst/>
                        </a:rPr>
                        <a:t>OT</a:t>
                      </a:r>
                      <a:r>
                        <a:rPr lang="en-US" sz="1200" b="1" baseline="30000" dirty="0" err="1">
                          <a:effectLst/>
                        </a:rPr>
                        <a:t>†a</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10</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180.4</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89.6</a:t>
                      </a:r>
                      <a:endParaRPr lang="en-US" sz="12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179.3</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160.8</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180.9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79.7</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273.7</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173.7</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04"/>
                  </a:ext>
                </a:extLst>
              </a:tr>
              <a:tr h="172013">
                <a:tc>
                  <a:txBody>
                    <a:bodyPr/>
                    <a:lstStyle/>
                    <a:p>
                      <a:pPr marL="0" marR="0" indent="254000">
                        <a:spcBef>
                          <a:spcPts val="0"/>
                        </a:spcBef>
                        <a:spcAft>
                          <a:spcPts val="0"/>
                        </a:spcAft>
                      </a:pPr>
                      <a:r>
                        <a:rPr lang="en-US" sz="1200" b="1">
                          <a:effectLst/>
                        </a:rPr>
                        <a:t>AVP</a:t>
                      </a:r>
                      <a:r>
                        <a:rPr lang="en-US" sz="1200" b="1" baseline="30000">
                          <a:effectLst/>
                        </a:rPr>
                        <a:t>†a</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63.53</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42.51</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76.47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67.87</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69.91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48.06</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53.77</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33.91</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05"/>
                  </a:ext>
                </a:extLst>
              </a:tr>
              <a:tr h="172013">
                <a:tc>
                  <a:txBody>
                    <a:bodyPr/>
                    <a:lstStyle/>
                    <a:p>
                      <a:pPr marL="0" marR="0" indent="254000">
                        <a:spcBef>
                          <a:spcPts val="0"/>
                        </a:spcBef>
                        <a:spcAft>
                          <a:spcPts val="0"/>
                        </a:spcAft>
                      </a:pPr>
                      <a:r>
                        <a:rPr lang="en-US" sz="1200" b="1">
                          <a:effectLst/>
                        </a:rPr>
                        <a:t>ACTH</a:t>
                      </a:r>
                      <a:r>
                        <a:rPr lang="en-US" sz="1200" b="1" baseline="30000">
                          <a:effectLst/>
                        </a:rPr>
                        <a:t>†a</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64.43</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20.65</a:t>
                      </a:r>
                      <a:endParaRPr lang="en-US" sz="12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57.66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16.74</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5</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62.07</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10.80</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79.02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9.94</a:t>
                      </a:r>
                      <a:endParaRPr lang="en-US" sz="1200" b="1" dirty="0">
                        <a:effectLst/>
                        <a:latin typeface="Times New Roman"/>
                        <a:ea typeface="Times New Roman"/>
                      </a:endParaRPr>
                    </a:p>
                  </a:txBody>
                  <a:tcPr marL="37031" marR="37031" marT="0" marB="0" anchor="ctr"/>
                </a:tc>
                <a:extLst>
                  <a:ext uri="{0D108BD9-81ED-4DB2-BD59-A6C34878D82A}">
                    <a16:rowId xmlns:a16="http://schemas.microsoft.com/office/drawing/2014/main" xmlns="" val="10006"/>
                  </a:ext>
                </a:extLst>
              </a:tr>
              <a:tr h="344027">
                <a:tc>
                  <a:txBody>
                    <a:bodyPr/>
                    <a:lstStyle/>
                    <a:p>
                      <a:pPr marL="0" marR="0" indent="254000">
                        <a:spcBef>
                          <a:spcPts val="0"/>
                        </a:spcBef>
                        <a:spcAft>
                          <a:spcPts val="0"/>
                        </a:spcAft>
                      </a:pPr>
                      <a:r>
                        <a:rPr lang="en-US" sz="1200" b="1" dirty="0">
                          <a:effectLst/>
                        </a:rPr>
                        <a:t>Plasma </a:t>
                      </a:r>
                      <a:r>
                        <a:rPr lang="en-US" sz="1200" b="1" dirty="0" err="1">
                          <a:effectLst/>
                        </a:rPr>
                        <a:t>Cortisol</a:t>
                      </a:r>
                      <a:r>
                        <a:rPr lang="en-US" sz="1200" b="1" baseline="30000" dirty="0" err="1">
                          <a:effectLst/>
                        </a:rPr>
                        <a:t>†b</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26.28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7.41</a:t>
                      </a:r>
                      <a:endParaRPr lang="en-US" sz="12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26.34</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17.18</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28.43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16.46</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29.34</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23.08</a:t>
                      </a:r>
                      <a:endParaRPr lang="en-US" sz="1200" b="1" dirty="0">
                        <a:effectLst/>
                        <a:latin typeface="Times New Roman"/>
                        <a:ea typeface="Times New Roman"/>
                      </a:endParaRPr>
                    </a:p>
                  </a:txBody>
                  <a:tcPr marL="37031" marR="37031" marT="0" marB="0" anchor="ctr"/>
                </a:tc>
                <a:extLst>
                  <a:ext uri="{0D108BD9-81ED-4DB2-BD59-A6C34878D82A}">
                    <a16:rowId xmlns:a16="http://schemas.microsoft.com/office/drawing/2014/main" xmlns="" val="10007"/>
                  </a:ext>
                </a:extLst>
              </a:tr>
              <a:tr h="344027">
                <a:tc>
                  <a:txBody>
                    <a:bodyPr/>
                    <a:lstStyle/>
                    <a:p>
                      <a:pPr marL="0" marR="0" indent="254000">
                        <a:spcBef>
                          <a:spcPts val="0"/>
                        </a:spcBef>
                        <a:spcAft>
                          <a:spcPts val="0"/>
                        </a:spcAft>
                      </a:pPr>
                      <a:r>
                        <a:rPr lang="en-US" sz="1200" b="1" dirty="0">
                          <a:effectLst/>
                        </a:rPr>
                        <a:t>Salivary </a:t>
                      </a:r>
                      <a:r>
                        <a:rPr lang="en-US" sz="1200" b="1" dirty="0" err="1">
                          <a:effectLst/>
                        </a:rPr>
                        <a:t>Cortisol</a:t>
                      </a:r>
                      <a:r>
                        <a:rPr lang="en-US" sz="1200" b="1" baseline="30000" dirty="0" err="1">
                          <a:effectLst/>
                        </a:rPr>
                        <a:t>b</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0.613</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0.337</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0.457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0.316</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0.629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0.438</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0.521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0.241</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08"/>
                  </a:ext>
                </a:extLst>
              </a:tr>
              <a:tr h="172013">
                <a:tc gridSpan="4">
                  <a:txBody>
                    <a:bodyPr/>
                    <a:lstStyle/>
                    <a:p>
                      <a:pPr marL="0" marR="0">
                        <a:spcBef>
                          <a:spcPts val="0"/>
                        </a:spcBef>
                        <a:spcAft>
                          <a:spcPts val="0"/>
                        </a:spcAft>
                      </a:pPr>
                      <a:r>
                        <a:rPr lang="en-US" sz="1400" b="1" dirty="0">
                          <a:effectLst/>
                        </a:rPr>
                        <a:t>Lymphocyte subset </a:t>
                      </a:r>
                      <a:r>
                        <a:rPr lang="en-US" sz="1400" b="1" dirty="0" err="1">
                          <a:effectLst/>
                        </a:rPr>
                        <a:t>counts</a:t>
                      </a:r>
                      <a:r>
                        <a:rPr lang="en-US" sz="1400" b="1" baseline="30000" dirty="0" err="1">
                          <a:effectLst/>
                        </a:rPr>
                        <a:t>c</a:t>
                      </a:r>
                      <a:endParaRPr lang="en-US" sz="1400" b="1" dirty="0">
                        <a:effectLst/>
                        <a:latin typeface="Times New Roman"/>
                        <a:ea typeface="Times New Roman"/>
                      </a:endParaRPr>
                    </a:p>
                  </a:txBody>
                  <a:tcPr marL="9943" marR="9943"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extLst>
                  <a:ext uri="{0D108BD9-81ED-4DB2-BD59-A6C34878D82A}">
                    <a16:rowId xmlns:a16="http://schemas.microsoft.com/office/drawing/2014/main" xmlns="" val="10009"/>
                  </a:ext>
                </a:extLst>
              </a:tr>
              <a:tr h="344027">
                <a:tc>
                  <a:txBody>
                    <a:bodyPr/>
                    <a:lstStyle/>
                    <a:p>
                      <a:pPr marL="0" marR="0" indent="254000">
                        <a:spcBef>
                          <a:spcPts val="0"/>
                        </a:spcBef>
                        <a:spcAft>
                          <a:spcPts val="0"/>
                        </a:spcAft>
                      </a:pPr>
                      <a:r>
                        <a:rPr lang="en-US" sz="1200" b="1" dirty="0">
                          <a:effectLst/>
                        </a:rPr>
                        <a:t>Total lymphocytes</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10</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1,801,000 </a:t>
                      </a:r>
                      <a:endParaRPr lang="en-US" sz="11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623,760 </a:t>
                      </a:r>
                      <a:endParaRPr lang="en-US" sz="11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2,249,091 </a:t>
                      </a:r>
                      <a:endParaRPr lang="en-US" sz="11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777,399 </a:t>
                      </a:r>
                      <a:endParaRPr lang="en-US" sz="11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2,200,583 </a:t>
                      </a:r>
                      <a:endParaRPr lang="en-US" sz="11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1,181,110 </a:t>
                      </a:r>
                      <a:endParaRPr lang="en-US" sz="1100" b="1" dirty="0">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1,768,889 </a:t>
                      </a:r>
                      <a:endParaRPr lang="en-US" sz="11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894,350 </a:t>
                      </a:r>
                      <a:endParaRPr lang="en-US" sz="1100" b="1">
                        <a:effectLst/>
                        <a:latin typeface="Times New Roman"/>
                        <a:ea typeface="Times New Roman"/>
                      </a:endParaRPr>
                    </a:p>
                  </a:txBody>
                  <a:tcPr marL="37031" marR="37031" marT="0" marB="0" anchor="ctr"/>
                </a:tc>
                <a:extLst>
                  <a:ext uri="{0D108BD9-81ED-4DB2-BD59-A6C34878D82A}">
                    <a16:rowId xmlns:a16="http://schemas.microsoft.com/office/drawing/2014/main" xmlns="" val="10010"/>
                  </a:ext>
                </a:extLst>
              </a:tr>
              <a:tr h="172013">
                <a:tc>
                  <a:txBody>
                    <a:bodyPr/>
                    <a:lstStyle/>
                    <a:p>
                      <a:pPr marL="0" marR="0" indent="254000">
                        <a:spcBef>
                          <a:spcPts val="0"/>
                        </a:spcBef>
                        <a:spcAft>
                          <a:spcPts val="0"/>
                        </a:spcAft>
                      </a:pPr>
                      <a:r>
                        <a:rPr lang="en-US" sz="1200" b="1">
                          <a:effectLst/>
                        </a:rPr>
                        <a:t>CD4</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724,700 </a:t>
                      </a:r>
                      <a:endParaRPr lang="en-US" sz="11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265,321 </a:t>
                      </a:r>
                      <a:endParaRPr lang="en-US" sz="11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854,300 </a:t>
                      </a:r>
                      <a:endParaRPr lang="en-US" sz="11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292,234 </a:t>
                      </a:r>
                      <a:endParaRPr lang="en-US" sz="11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1,036,000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590,346 </a:t>
                      </a:r>
                      <a:endParaRPr lang="en-US" sz="11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851,111 </a:t>
                      </a:r>
                      <a:endParaRPr lang="en-US" sz="11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529,919 </a:t>
                      </a:r>
                      <a:endParaRPr lang="en-US" sz="1100" b="1">
                        <a:effectLst/>
                        <a:latin typeface="Times New Roman"/>
                        <a:ea typeface="Times New Roman"/>
                      </a:endParaRPr>
                    </a:p>
                  </a:txBody>
                  <a:tcPr marL="37031" marR="37031" marT="0" marB="0" anchor="ctr"/>
                </a:tc>
                <a:extLst>
                  <a:ext uri="{0D108BD9-81ED-4DB2-BD59-A6C34878D82A}">
                    <a16:rowId xmlns:a16="http://schemas.microsoft.com/office/drawing/2014/main" xmlns="" val="10011"/>
                  </a:ext>
                </a:extLst>
              </a:tr>
              <a:tr h="172013">
                <a:tc>
                  <a:txBody>
                    <a:bodyPr/>
                    <a:lstStyle/>
                    <a:p>
                      <a:pPr marL="0" marR="0" indent="254000">
                        <a:spcBef>
                          <a:spcPts val="0"/>
                        </a:spcBef>
                        <a:spcAft>
                          <a:spcPts val="0"/>
                        </a:spcAft>
                      </a:pPr>
                      <a:r>
                        <a:rPr lang="en-US" sz="1200" b="1" dirty="0">
                          <a:effectLst/>
                        </a:rPr>
                        <a:t>CD8</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535,100 </a:t>
                      </a:r>
                      <a:endParaRPr lang="en-US" sz="11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278,375 </a:t>
                      </a:r>
                      <a:endParaRPr lang="en-US" sz="11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617,600 </a:t>
                      </a:r>
                      <a:endParaRPr lang="en-US" sz="11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301,879 </a:t>
                      </a:r>
                      <a:endParaRPr lang="en-US" sz="11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607,364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298,152 </a:t>
                      </a:r>
                      <a:endParaRPr lang="en-US" sz="1100" b="1" dirty="0">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477,889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213,737 </a:t>
                      </a:r>
                      <a:endParaRPr lang="en-US" sz="1100" b="1" dirty="0">
                        <a:effectLst/>
                        <a:latin typeface="Times New Roman"/>
                        <a:ea typeface="Times New Roman"/>
                      </a:endParaRPr>
                    </a:p>
                  </a:txBody>
                  <a:tcPr marL="37031" marR="37031" marT="0" marB="0" anchor="ctr"/>
                </a:tc>
                <a:extLst>
                  <a:ext uri="{0D108BD9-81ED-4DB2-BD59-A6C34878D82A}">
                    <a16:rowId xmlns:a16="http://schemas.microsoft.com/office/drawing/2014/main" xmlns="" val="10012"/>
                  </a:ext>
                </a:extLst>
              </a:tr>
              <a:tr h="172013">
                <a:tc>
                  <a:txBody>
                    <a:bodyPr/>
                    <a:lstStyle/>
                    <a:p>
                      <a:pPr marL="0" marR="0" indent="254000">
                        <a:spcBef>
                          <a:spcPts val="0"/>
                        </a:spcBef>
                        <a:spcAft>
                          <a:spcPts val="0"/>
                        </a:spcAft>
                      </a:pPr>
                      <a:r>
                        <a:rPr lang="en-US" sz="1200" b="1" dirty="0">
                          <a:effectLst/>
                        </a:rPr>
                        <a:t>CD25</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668,700 </a:t>
                      </a:r>
                      <a:endParaRPr lang="en-US" sz="11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311,511 </a:t>
                      </a:r>
                      <a:endParaRPr lang="en-US" sz="11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671,200 </a:t>
                      </a:r>
                      <a:endParaRPr lang="en-US" sz="11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311,313 </a:t>
                      </a:r>
                      <a:endParaRPr lang="en-US" sz="11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719,455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280,984 </a:t>
                      </a:r>
                      <a:endParaRPr lang="en-US" sz="1100" b="1" dirty="0">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668,222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632,808 </a:t>
                      </a:r>
                      <a:endParaRPr lang="en-US" sz="1100" b="1">
                        <a:effectLst/>
                        <a:latin typeface="Times New Roman"/>
                        <a:ea typeface="Times New Roman"/>
                      </a:endParaRPr>
                    </a:p>
                  </a:txBody>
                  <a:tcPr marL="37031" marR="37031" marT="0" marB="0" anchor="ctr"/>
                </a:tc>
                <a:extLst>
                  <a:ext uri="{0D108BD9-81ED-4DB2-BD59-A6C34878D82A}">
                    <a16:rowId xmlns:a16="http://schemas.microsoft.com/office/drawing/2014/main" xmlns="" val="10013"/>
                  </a:ext>
                </a:extLst>
              </a:tr>
              <a:tr h="172013">
                <a:tc>
                  <a:txBody>
                    <a:bodyPr/>
                    <a:lstStyle/>
                    <a:p>
                      <a:pPr marL="0" marR="0" indent="254000">
                        <a:spcBef>
                          <a:spcPts val="0"/>
                        </a:spcBef>
                        <a:spcAft>
                          <a:spcPts val="0"/>
                        </a:spcAft>
                      </a:pPr>
                      <a:r>
                        <a:rPr lang="en-US" sz="1200" b="1" dirty="0">
                          <a:effectLst/>
                        </a:rPr>
                        <a:t>CD56</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199,580 </a:t>
                      </a:r>
                      <a:endParaRPr lang="en-US" sz="11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78,079 </a:t>
                      </a:r>
                      <a:endParaRPr lang="en-US" sz="11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a:effectLst/>
                        </a:rPr>
                        <a:t>395,400 </a:t>
                      </a:r>
                      <a:endParaRPr lang="en-US" sz="11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100" b="1" dirty="0">
                          <a:effectLst/>
                        </a:rPr>
                        <a:t>278,000 </a:t>
                      </a:r>
                      <a:endParaRPr lang="en-US" sz="11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254,317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152,689 </a:t>
                      </a:r>
                      <a:endParaRPr lang="en-US" sz="1100" b="1" dirty="0">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a:effectLst/>
                        </a:rPr>
                        <a:t>275,078 </a:t>
                      </a:r>
                      <a:endParaRPr lang="en-US" sz="11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100" b="1" dirty="0">
                          <a:effectLst/>
                        </a:rPr>
                        <a:t>143,030 </a:t>
                      </a:r>
                      <a:endParaRPr lang="en-US" sz="1100" b="1" dirty="0">
                        <a:effectLst/>
                        <a:latin typeface="Times New Roman"/>
                        <a:ea typeface="Times New Roman"/>
                      </a:endParaRPr>
                    </a:p>
                  </a:txBody>
                  <a:tcPr marL="37031" marR="37031" marT="0" marB="0" anchor="ctr"/>
                </a:tc>
                <a:extLst>
                  <a:ext uri="{0D108BD9-81ED-4DB2-BD59-A6C34878D82A}">
                    <a16:rowId xmlns:a16="http://schemas.microsoft.com/office/drawing/2014/main" xmlns="" val="10014"/>
                  </a:ext>
                </a:extLst>
              </a:tr>
              <a:tr h="127426">
                <a:tc gridSpan="4">
                  <a:txBody>
                    <a:bodyPr/>
                    <a:lstStyle/>
                    <a:p>
                      <a:pPr marL="0" marR="0">
                        <a:spcBef>
                          <a:spcPts val="0"/>
                        </a:spcBef>
                        <a:spcAft>
                          <a:spcPts val="0"/>
                        </a:spcAft>
                      </a:pPr>
                      <a:r>
                        <a:rPr lang="en-US" sz="1400" b="1" dirty="0">
                          <a:effectLst/>
                        </a:rPr>
                        <a:t>In vitro cytokine </a:t>
                      </a:r>
                      <a:r>
                        <a:rPr lang="en-US" sz="1400" b="1" dirty="0" err="1">
                          <a:effectLst/>
                        </a:rPr>
                        <a:t>levels</a:t>
                      </a:r>
                      <a:r>
                        <a:rPr lang="en-US" sz="1400" b="1" baseline="30000" dirty="0" err="1">
                          <a:effectLst/>
                        </a:rPr>
                        <a:t>d</a:t>
                      </a:r>
                      <a:endParaRPr lang="en-US" sz="1400" b="1" dirty="0">
                        <a:effectLst/>
                        <a:latin typeface="Times New Roman"/>
                        <a:ea typeface="Times New Roman"/>
                      </a:endParaRPr>
                    </a:p>
                  </a:txBody>
                  <a:tcPr marL="9943" marR="9943"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7031" marR="37031" marT="0" marB="0" anchor="ctr">
                    <a:solidFill>
                      <a:srgbClr val="FFFF00"/>
                    </a:solidFill>
                  </a:tcPr>
                </a:tc>
                <a:extLst>
                  <a:ext uri="{0D108BD9-81ED-4DB2-BD59-A6C34878D82A}">
                    <a16:rowId xmlns:a16="http://schemas.microsoft.com/office/drawing/2014/main" xmlns="" val="10015"/>
                  </a:ext>
                </a:extLst>
              </a:tr>
              <a:tr h="172013">
                <a:tc>
                  <a:txBody>
                    <a:bodyPr/>
                    <a:lstStyle/>
                    <a:p>
                      <a:pPr marL="0" marR="0" indent="254000">
                        <a:spcBef>
                          <a:spcPts val="0"/>
                        </a:spcBef>
                        <a:spcAft>
                          <a:spcPts val="0"/>
                        </a:spcAft>
                      </a:pPr>
                      <a:r>
                        <a:rPr lang="en-US" sz="1200" b="1">
                          <a:effectLst/>
                        </a:rPr>
                        <a:t>IFN-γ</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6</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16.83</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16.81</a:t>
                      </a:r>
                      <a:endParaRPr lang="en-US" sz="1200" b="1" dirty="0">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57.22</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58.12</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40.32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62.57</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31.09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32.81</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16"/>
                  </a:ext>
                </a:extLst>
              </a:tr>
              <a:tr h="172013">
                <a:tc>
                  <a:txBody>
                    <a:bodyPr/>
                    <a:lstStyle/>
                    <a:p>
                      <a:pPr marL="0" marR="0" indent="254000">
                        <a:spcBef>
                          <a:spcPts val="0"/>
                        </a:spcBef>
                        <a:spcAft>
                          <a:spcPts val="0"/>
                        </a:spcAft>
                      </a:pPr>
                      <a:r>
                        <a:rPr lang="en-US" sz="1200" b="1">
                          <a:effectLst/>
                        </a:rPr>
                        <a:t>IL-1β</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0.76</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2.38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3.54</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dirty="0">
                          <a:effectLst/>
                        </a:rPr>
                        <a:t>12</a:t>
                      </a:r>
                      <a:endParaRPr lang="en-US" sz="12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1.25</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1.56</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0.89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1.13</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17"/>
                  </a:ext>
                </a:extLst>
              </a:tr>
              <a:tr h="172013">
                <a:tc>
                  <a:txBody>
                    <a:bodyPr/>
                    <a:lstStyle/>
                    <a:p>
                      <a:pPr marL="0" marR="0" indent="254000">
                        <a:spcBef>
                          <a:spcPts val="0"/>
                        </a:spcBef>
                        <a:spcAft>
                          <a:spcPts val="0"/>
                        </a:spcAft>
                      </a:pPr>
                      <a:r>
                        <a:rPr lang="en-US" sz="1200" b="1">
                          <a:effectLst/>
                        </a:rPr>
                        <a:t>IL-2</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5</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0.185</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0.163</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0.278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0.182</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0.453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0.693</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0.214</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0.223</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18"/>
                  </a:ext>
                </a:extLst>
              </a:tr>
              <a:tr h="172013">
                <a:tc>
                  <a:txBody>
                    <a:bodyPr/>
                    <a:lstStyle/>
                    <a:p>
                      <a:pPr marL="0" marR="0" indent="254000">
                        <a:spcBef>
                          <a:spcPts val="0"/>
                        </a:spcBef>
                        <a:spcAft>
                          <a:spcPts val="0"/>
                        </a:spcAft>
                      </a:pPr>
                      <a:r>
                        <a:rPr lang="en-US" sz="1200" b="1" dirty="0">
                          <a:effectLst/>
                        </a:rPr>
                        <a:t>IL-4</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0.311</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0.103</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1.056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2.379</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0.383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0.421</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0.355</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0.286</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19"/>
                  </a:ext>
                </a:extLst>
              </a:tr>
              <a:tr h="172013">
                <a:tc>
                  <a:txBody>
                    <a:bodyPr/>
                    <a:lstStyle/>
                    <a:p>
                      <a:pPr marL="0" marR="0" indent="254000">
                        <a:spcBef>
                          <a:spcPts val="0"/>
                        </a:spcBef>
                        <a:spcAft>
                          <a:spcPts val="0"/>
                        </a:spcAft>
                      </a:pPr>
                      <a:r>
                        <a:rPr lang="en-US" sz="1200" b="1">
                          <a:effectLst/>
                        </a:rPr>
                        <a:t>IL-5</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0.690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0.824</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0.790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0.930</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0.926</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1.814</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5</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0.993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1.049</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20"/>
                  </a:ext>
                </a:extLst>
              </a:tr>
              <a:tr h="172013">
                <a:tc>
                  <a:txBody>
                    <a:bodyPr/>
                    <a:lstStyle/>
                    <a:p>
                      <a:pPr marL="0" marR="0" indent="254000">
                        <a:spcBef>
                          <a:spcPts val="0"/>
                        </a:spcBef>
                        <a:spcAft>
                          <a:spcPts val="0"/>
                        </a:spcAft>
                      </a:pPr>
                      <a:r>
                        <a:rPr lang="en-US" sz="1200" b="1" dirty="0">
                          <a:effectLst/>
                        </a:rPr>
                        <a:t>IL-6</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4</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31.31</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15.19</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4</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18.92</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14.40</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18.06</a:t>
                      </a:r>
                      <a:endParaRPr lang="en-US" sz="12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16.25</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16.34</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17.15</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21"/>
                  </a:ext>
                </a:extLst>
              </a:tr>
              <a:tr h="172013">
                <a:tc>
                  <a:txBody>
                    <a:bodyPr/>
                    <a:lstStyle/>
                    <a:p>
                      <a:pPr marL="0" marR="0" indent="254000">
                        <a:spcBef>
                          <a:spcPts val="0"/>
                        </a:spcBef>
                        <a:spcAft>
                          <a:spcPts val="0"/>
                        </a:spcAft>
                      </a:pPr>
                      <a:r>
                        <a:rPr lang="en-US" sz="1200" b="1">
                          <a:effectLst/>
                        </a:rPr>
                        <a:t>IL-10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31.88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48.30</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13.40</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16.07</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37.43</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96.84</a:t>
                      </a:r>
                      <a:endParaRPr lang="en-US" sz="1200" b="1" dirty="0">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7</a:t>
                      </a:r>
                      <a:endParaRPr lang="en-US" sz="12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7.02</a:t>
                      </a:r>
                      <a:endParaRPr lang="en-US" sz="12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12.05</a:t>
                      </a:r>
                      <a:endParaRPr lang="en-US" sz="1200" b="1">
                        <a:effectLst/>
                        <a:latin typeface="Times New Roman"/>
                        <a:ea typeface="Times New Roman"/>
                      </a:endParaRPr>
                    </a:p>
                  </a:txBody>
                  <a:tcPr marL="37031" marR="37031" marT="0" marB="0" anchor="ctr"/>
                </a:tc>
                <a:extLst>
                  <a:ext uri="{0D108BD9-81ED-4DB2-BD59-A6C34878D82A}">
                    <a16:rowId xmlns:a16="http://schemas.microsoft.com/office/drawing/2014/main" xmlns="" val="10022"/>
                  </a:ext>
                </a:extLst>
              </a:tr>
              <a:tr h="172013">
                <a:tc>
                  <a:txBody>
                    <a:bodyPr/>
                    <a:lstStyle/>
                    <a:p>
                      <a:pPr marL="0" marR="0" indent="254000">
                        <a:spcBef>
                          <a:spcPts val="0"/>
                        </a:spcBef>
                        <a:spcAft>
                          <a:spcPts val="0"/>
                        </a:spcAft>
                      </a:pPr>
                      <a:r>
                        <a:rPr lang="en-US" sz="1200" b="1" dirty="0">
                          <a:effectLst/>
                        </a:rPr>
                        <a:t>IL-13</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3.98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6.34</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2.59</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3.18</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11</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10.62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22.99</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7</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2.98</a:t>
                      </a:r>
                      <a:endParaRPr lang="en-US" sz="1200" b="1" dirty="0">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5.81</a:t>
                      </a:r>
                      <a:endParaRPr lang="en-US" sz="1200" b="1" dirty="0">
                        <a:effectLst/>
                        <a:latin typeface="Times New Roman"/>
                        <a:ea typeface="Times New Roman"/>
                      </a:endParaRPr>
                    </a:p>
                  </a:txBody>
                  <a:tcPr marL="37031" marR="37031" marT="0" marB="0" anchor="ctr"/>
                </a:tc>
                <a:extLst>
                  <a:ext uri="{0D108BD9-81ED-4DB2-BD59-A6C34878D82A}">
                    <a16:rowId xmlns:a16="http://schemas.microsoft.com/office/drawing/2014/main" xmlns="" val="10023"/>
                  </a:ext>
                </a:extLst>
              </a:tr>
              <a:tr h="172013">
                <a:tc>
                  <a:txBody>
                    <a:bodyPr/>
                    <a:lstStyle/>
                    <a:p>
                      <a:pPr marL="0" marR="0" indent="254000">
                        <a:spcBef>
                          <a:spcPts val="0"/>
                        </a:spcBef>
                        <a:spcAft>
                          <a:spcPts val="0"/>
                        </a:spcAft>
                      </a:pPr>
                      <a:r>
                        <a:rPr lang="en-US" sz="1200" b="1" dirty="0">
                          <a:effectLst/>
                        </a:rPr>
                        <a:t>TNF-α</a:t>
                      </a:r>
                      <a:endParaRPr lang="en-US" sz="1200" b="1" dirty="0">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5.26</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4.90</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8.67</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12.64</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9943" marR="9943" marT="0" marB="0" anchor="ctr"/>
                </a:tc>
                <a:tc>
                  <a:txBody>
                    <a:bodyPr/>
                    <a:lstStyle/>
                    <a:p>
                      <a:pPr marL="0" marR="0" algn="r">
                        <a:spcBef>
                          <a:spcPts val="0"/>
                        </a:spcBef>
                        <a:spcAft>
                          <a:spcPts val="0"/>
                        </a:spcAft>
                      </a:pPr>
                      <a:r>
                        <a:rPr lang="en-US" sz="1200" b="1">
                          <a:effectLst/>
                        </a:rPr>
                        <a:t>12</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5.56</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6.86</a:t>
                      </a:r>
                      <a:endParaRPr lang="en-US" sz="1200" b="1">
                        <a:effectLst/>
                        <a:latin typeface="Times New Roman"/>
                        <a:ea typeface="Times New Roman"/>
                      </a:endParaRPr>
                    </a:p>
                  </a:txBody>
                  <a:tcPr marL="37031" marR="37031"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8</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a:effectLst/>
                        </a:rPr>
                        <a:t>5.39</a:t>
                      </a:r>
                      <a:endParaRPr lang="en-US" sz="1200" b="1">
                        <a:effectLst/>
                        <a:latin typeface="Times New Roman"/>
                        <a:ea typeface="Times New Roman"/>
                      </a:endParaRPr>
                    </a:p>
                  </a:txBody>
                  <a:tcPr marL="37031" marR="37031" marT="0" marB="0" anchor="ctr"/>
                </a:tc>
                <a:tc>
                  <a:txBody>
                    <a:bodyPr/>
                    <a:lstStyle/>
                    <a:p>
                      <a:pPr marL="0" marR="0" algn="r">
                        <a:spcBef>
                          <a:spcPts val="0"/>
                        </a:spcBef>
                        <a:spcAft>
                          <a:spcPts val="0"/>
                        </a:spcAft>
                      </a:pPr>
                      <a:r>
                        <a:rPr lang="en-US" sz="1200" b="1" dirty="0">
                          <a:effectLst/>
                        </a:rPr>
                        <a:t>10.43</a:t>
                      </a:r>
                      <a:endParaRPr lang="en-US" sz="1200" b="1" dirty="0">
                        <a:effectLst/>
                        <a:latin typeface="Times New Roman"/>
                        <a:ea typeface="Times New Roman"/>
                      </a:endParaRPr>
                    </a:p>
                  </a:txBody>
                  <a:tcPr marL="37031" marR="37031" marT="0" marB="0" anchor="ctr"/>
                </a:tc>
                <a:extLst>
                  <a:ext uri="{0D108BD9-81ED-4DB2-BD59-A6C34878D82A}">
                    <a16:rowId xmlns:a16="http://schemas.microsoft.com/office/drawing/2014/main" xmlns="" val="10024"/>
                  </a:ext>
                </a:extLst>
              </a:tr>
              <a:tr h="382278">
                <a:tc gridSpan="17">
                  <a:txBody>
                    <a:bodyPr/>
                    <a:lstStyle/>
                    <a:p>
                      <a:pPr marL="0" marR="0">
                        <a:spcBef>
                          <a:spcPts val="0"/>
                        </a:spcBef>
                        <a:spcAft>
                          <a:spcPts val="0"/>
                        </a:spcAft>
                      </a:pPr>
                      <a:r>
                        <a:rPr lang="en-US" sz="1100" b="1" dirty="0">
                          <a:effectLst/>
                        </a:rPr>
                        <a:t>No significant differences observed among the 4 randomized groups. </a:t>
                      </a:r>
                      <a:r>
                        <a:rPr lang="en-US" sz="1100" b="1" baseline="30000" dirty="0">
                          <a:effectLst/>
                        </a:rPr>
                        <a:t>†</a:t>
                      </a:r>
                      <a:r>
                        <a:rPr lang="en-US" sz="1100" b="1" dirty="0">
                          <a:effectLst/>
                        </a:rPr>
                        <a:t>Values are the average between two pre-treatment samples collected.  </a:t>
                      </a:r>
                    </a:p>
                    <a:p>
                      <a:pPr marL="0" marR="0">
                        <a:spcBef>
                          <a:spcPts val="0"/>
                        </a:spcBef>
                        <a:spcAft>
                          <a:spcPts val="0"/>
                        </a:spcAft>
                      </a:pPr>
                      <a:r>
                        <a:rPr lang="en-US" sz="1100" b="1" baseline="30000" dirty="0" err="1">
                          <a:effectLst/>
                        </a:rPr>
                        <a:t>a</a:t>
                      </a:r>
                      <a:r>
                        <a:rPr lang="en-US" sz="1100" b="1" dirty="0" err="1">
                          <a:effectLst/>
                        </a:rPr>
                        <a:t>In</a:t>
                      </a:r>
                      <a:r>
                        <a:rPr lang="en-US" sz="1100" b="1" dirty="0">
                          <a:effectLst/>
                        </a:rPr>
                        <a:t> </a:t>
                      </a:r>
                      <a:r>
                        <a:rPr lang="en-US" sz="1100" b="1" dirty="0" err="1">
                          <a:effectLst/>
                        </a:rPr>
                        <a:t>pg</a:t>
                      </a:r>
                      <a:r>
                        <a:rPr lang="en-US" sz="1100" b="1" dirty="0">
                          <a:effectLst/>
                        </a:rPr>
                        <a:t>/</a:t>
                      </a:r>
                      <a:r>
                        <a:rPr lang="en-US" sz="1100" b="1" dirty="0" err="1">
                          <a:effectLst/>
                        </a:rPr>
                        <a:t>mL.</a:t>
                      </a:r>
                      <a:r>
                        <a:rPr lang="en-US" sz="1100" b="1" dirty="0">
                          <a:effectLst/>
                        </a:rPr>
                        <a:t>  </a:t>
                      </a:r>
                      <a:r>
                        <a:rPr lang="en-US" sz="1100" b="1" baseline="30000" dirty="0" err="1">
                          <a:effectLst/>
                        </a:rPr>
                        <a:t>b</a:t>
                      </a:r>
                      <a:r>
                        <a:rPr lang="en-US" sz="1100" b="1" dirty="0" err="1">
                          <a:effectLst/>
                        </a:rPr>
                        <a:t>In</a:t>
                      </a:r>
                      <a:r>
                        <a:rPr lang="en-US" sz="1100" b="1" dirty="0">
                          <a:effectLst/>
                        </a:rPr>
                        <a:t> </a:t>
                      </a:r>
                      <a:r>
                        <a:rPr lang="en-US" sz="1100" b="1" dirty="0" err="1">
                          <a:effectLst/>
                        </a:rPr>
                        <a:t>μg</a:t>
                      </a:r>
                      <a:r>
                        <a:rPr lang="en-US" sz="1100" b="1" dirty="0">
                          <a:effectLst/>
                        </a:rPr>
                        <a:t>/</a:t>
                      </a:r>
                      <a:r>
                        <a:rPr lang="en-US" sz="1100" b="1" dirty="0" err="1">
                          <a:effectLst/>
                        </a:rPr>
                        <a:t>dL</a:t>
                      </a:r>
                      <a:r>
                        <a:rPr lang="en-US" sz="1100" b="1" dirty="0">
                          <a:effectLst/>
                        </a:rPr>
                        <a:t>.   </a:t>
                      </a:r>
                      <a:r>
                        <a:rPr lang="en-US" sz="1100" b="1" baseline="30000" dirty="0" err="1">
                          <a:effectLst/>
                        </a:rPr>
                        <a:t>c</a:t>
                      </a:r>
                      <a:r>
                        <a:rPr lang="en-US" sz="1100" b="1" dirty="0" err="1">
                          <a:effectLst/>
                        </a:rPr>
                        <a:t>In</a:t>
                      </a:r>
                      <a:r>
                        <a:rPr lang="en-US" sz="1100" b="1" dirty="0">
                          <a:effectLst/>
                        </a:rPr>
                        <a:t> cells/</a:t>
                      </a:r>
                      <a:r>
                        <a:rPr lang="en-US" sz="1100" b="1" dirty="0" err="1">
                          <a:effectLst/>
                        </a:rPr>
                        <a:t>mL.</a:t>
                      </a:r>
                      <a:r>
                        <a:rPr lang="en-US" sz="1100" b="1" dirty="0">
                          <a:effectLst/>
                        </a:rPr>
                        <a:t>   </a:t>
                      </a:r>
                      <a:r>
                        <a:rPr lang="en-US" sz="1100" b="1" baseline="30000" dirty="0" err="1">
                          <a:effectLst/>
                        </a:rPr>
                        <a:t>d</a:t>
                      </a:r>
                      <a:r>
                        <a:rPr lang="en-US" sz="1100" b="1" dirty="0" err="1">
                          <a:effectLst/>
                        </a:rPr>
                        <a:t>In</a:t>
                      </a:r>
                      <a:r>
                        <a:rPr lang="en-US" sz="1100" b="1" dirty="0">
                          <a:effectLst/>
                        </a:rPr>
                        <a:t> </a:t>
                      </a:r>
                      <a:r>
                        <a:rPr lang="en-US" sz="1100" b="1" dirty="0" err="1">
                          <a:effectLst/>
                        </a:rPr>
                        <a:t>pg</a:t>
                      </a:r>
                      <a:r>
                        <a:rPr lang="en-US" sz="1100" b="1" dirty="0">
                          <a:effectLst/>
                        </a:rPr>
                        <a:t>/10</a:t>
                      </a:r>
                      <a:r>
                        <a:rPr lang="en-US" sz="1100" b="1" baseline="30000" dirty="0">
                          <a:effectLst/>
                        </a:rPr>
                        <a:t>4</a:t>
                      </a:r>
                      <a:r>
                        <a:rPr lang="en-US" sz="1100" b="1" dirty="0">
                          <a:effectLst/>
                        </a:rPr>
                        <a:t> lymphocytes.</a:t>
                      </a:r>
                      <a:endParaRPr lang="en-US" sz="1100" b="1" dirty="0">
                        <a:effectLst/>
                        <a:latin typeface="Times New Roman"/>
                        <a:ea typeface="Times New Roman"/>
                      </a:endParaRPr>
                    </a:p>
                  </a:txBody>
                  <a:tcPr marL="37031" marR="3703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5"/>
                  </a:ext>
                </a:extLst>
              </a:tr>
            </a:tbl>
          </a:graphicData>
        </a:graphic>
      </p:graphicFrame>
      <p:sp>
        <p:nvSpPr>
          <p:cNvPr id="3" name="TextBox 2"/>
          <p:cNvSpPr txBox="1"/>
          <p:nvPr/>
        </p:nvSpPr>
        <p:spPr>
          <a:xfrm>
            <a:off x="0" y="394901"/>
            <a:ext cx="9144000" cy="461665"/>
          </a:xfrm>
          <a:prstGeom prst="rect">
            <a:avLst/>
          </a:prstGeom>
          <a:noFill/>
        </p:spPr>
        <p:txBody>
          <a:bodyPr wrap="square" rtlCol="0">
            <a:spAutoFit/>
          </a:bodyPr>
          <a:lstStyle/>
          <a:p>
            <a:pPr algn="ctr"/>
            <a:r>
              <a:rPr lang="en-US" sz="2400" b="1" dirty="0"/>
              <a:t>Biological measures at baseline (prior to first intervention)</a:t>
            </a:r>
          </a:p>
        </p:txBody>
      </p:sp>
      <p:sp>
        <p:nvSpPr>
          <p:cNvPr id="4" name="TextBox 3"/>
          <p:cNvSpPr txBox="1"/>
          <p:nvPr/>
        </p:nvSpPr>
        <p:spPr>
          <a:xfrm>
            <a:off x="3618958" y="6532425"/>
            <a:ext cx="4258217" cy="307777"/>
          </a:xfrm>
          <a:prstGeom prst="rect">
            <a:avLst/>
          </a:prstGeom>
          <a:noFill/>
        </p:spPr>
        <p:txBody>
          <a:bodyPr wrap="none" rtlCol="0">
            <a:spAutoFit/>
          </a:bodyPr>
          <a:lstStyle/>
          <a:p>
            <a:r>
              <a:rPr lang="en-US" sz="1400" dirty="0">
                <a:solidFill>
                  <a:srgbClr val="FFFF00"/>
                </a:solidFill>
              </a:rPr>
              <a:t>Rapaport et al (2012) </a:t>
            </a:r>
            <a:r>
              <a:rPr lang="en-US" sz="1400" i="1" dirty="0">
                <a:solidFill>
                  <a:srgbClr val="FFFF00"/>
                </a:solidFill>
              </a:rPr>
              <a:t>J Alter </a:t>
            </a:r>
            <a:r>
              <a:rPr lang="en-US" sz="1400" i="1" dirty="0" err="1">
                <a:solidFill>
                  <a:srgbClr val="FFFF00"/>
                </a:solidFill>
              </a:rPr>
              <a:t>Compl</a:t>
            </a:r>
            <a:r>
              <a:rPr lang="en-US" sz="1400" i="1" dirty="0">
                <a:solidFill>
                  <a:srgbClr val="FFFF00"/>
                </a:solidFill>
              </a:rPr>
              <a:t> Med </a:t>
            </a:r>
            <a:r>
              <a:rPr lang="en-US" sz="1400" dirty="0">
                <a:solidFill>
                  <a:srgbClr val="FFFF00"/>
                </a:solidFill>
              </a:rPr>
              <a:t> 18(8):789-797.</a:t>
            </a:r>
          </a:p>
        </p:txBody>
      </p:sp>
    </p:spTree>
    <p:extLst>
      <p:ext uri="{BB962C8B-B14F-4D97-AF65-F5344CB8AC3E}">
        <p14:creationId xmlns:p14="http://schemas.microsoft.com/office/powerpoint/2010/main" val="2033743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69829" y="824450"/>
          <a:ext cx="8619332" cy="5873145"/>
        </p:xfrm>
        <a:graphic>
          <a:graphicData uri="http://schemas.openxmlformats.org/drawingml/2006/table">
            <a:tbl>
              <a:tblPr>
                <a:effectLst>
                  <a:outerShdw blurRad="40000" dist="20000" dir="5400000" rotWithShape="0">
                    <a:schemeClr val="tx1">
                      <a:alpha val="38000"/>
                    </a:schemeClr>
                  </a:outerShdw>
                </a:effectLst>
                <a:tableStyleId>{3C2FFA5D-87B4-456A-9821-1D502468CF0F}</a:tableStyleId>
              </a:tblPr>
              <a:tblGrid>
                <a:gridCol w="659561">
                  <a:extLst>
                    <a:ext uri="{9D8B030D-6E8A-4147-A177-3AD203B41FA5}">
                      <a16:colId xmlns:a16="http://schemas.microsoft.com/office/drawing/2014/main" xmlns="" val="20000"/>
                    </a:ext>
                  </a:extLst>
                </a:gridCol>
                <a:gridCol w="434715">
                  <a:extLst>
                    <a:ext uri="{9D8B030D-6E8A-4147-A177-3AD203B41FA5}">
                      <a16:colId xmlns:a16="http://schemas.microsoft.com/office/drawing/2014/main" xmlns="" val="20001"/>
                    </a:ext>
                  </a:extLst>
                </a:gridCol>
                <a:gridCol w="569626">
                  <a:extLst>
                    <a:ext uri="{9D8B030D-6E8A-4147-A177-3AD203B41FA5}">
                      <a16:colId xmlns:a16="http://schemas.microsoft.com/office/drawing/2014/main" xmlns="" val="20002"/>
                    </a:ext>
                  </a:extLst>
                </a:gridCol>
                <a:gridCol w="599607">
                  <a:extLst>
                    <a:ext uri="{9D8B030D-6E8A-4147-A177-3AD203B41FA5}">
                      <a16:colId xmlns:a16="http://schemas.microsoft.com/office/drawing/2014/main" xmlns="" val="20003"/>
                    </a:ext>
                  </a:extLst>
                </a:gridCol>
                <a:gridCol w="119921">
                  <a:extLst>
                    <a:ext uri="{9D8B030D-6E8A-4147-A177-3AD203B41FA5}">
                      <a16:colId xmlns:a16="http://schemas.microsoft.com/office/drawing/2014/main" xmlns="" val="20004"/>
                    </a:ext>
                  </a:extLst>
                </a:gridCol>
                <a:gridCol w="659567">
                  <a:extLst>
                    <a:ext uri="{9D8B030D-6E8A-4147-A177-3AD203B41FA5}">
                      <a16:colId xmlns:a16="http://schemas.microsoft.com/office/drawing/2014/main" xmlns="" val="20005"/>
                    </a:ext>
                  </a:extLst>
                </a:gridCol>
                <a:gridCol w="644577">
                  <a:extLst>
                    <a:ext uri="{9D8B030D-6E8A-4147-A177-3AD203B41FA5}">
                      <a16:colId xmlns:a16="http://schemas.microsoft.com/office/drawing/2014/main" xmlns="" val="20006"/>
                    </a:ext>
                  </a:extLst>
                </a:gridCol>
                <a:gridCol w="104931">
                  <a:extLst>
                    <a:ext uri="{9D8B030D-6E8A-4147-A177-3AD203B41FA5}">
                      <a16:colId xmlns:a16="http://schemas.microsoft.com/office/drawing/2014/main" xmlns="" val="20007"/>
                    </a:ext>
                  </a:extLst>
                </a:gridCol>
                <a:gridCol w="89941">
                  <a:extLst>
                    <a:ext uri="{9D8B030D-6E8A-4147-A177-3AD203B41FA5}">
                      <a16:colId xmlns:a16="http://schemas.microsoft.com/office/drawing/2014/main" xmlns="" val="20008"/>
                    </a:ext>
                  </a:extLst>
                </a:gridCol>
                <a:gridCol w="629587">
                  <a:extLst>
                    <a:ext uri="{9D8B030D-6E8A-4147-A177-3AD203B41FA5}">
                      <a16:colId xmlns:a16="http://schemas.microsoft.com/office/drawing/2014/main" xmlns="" val="20009"/>
                    </a:ext>
                  </a:extLst>
                </a:gridCol>
                <a:gridCol w="599607">
                  <a:extLst>
                    <a:ext uri="{9D8B030D-6E8A-4147-A177-3AD203B41FA5}">
                      <a16:colId xmlns:a16="http://schemas.microsoft.com/office/drawing/2014/main" xmlns="" val="20010"/>
                    </a:ext>
                  </a:extLst>
                </a:gridCol>
                <a:gridCol w="104931">
                  <a:extLst>
                    <a:ext uri="{9D8B030D-6E8A-4147-A177-3AD203B41FA5}">
                      <a16:colId xmlns:a16="http://schemas.microsoft.com/office/drawing/2014/main" xmlns="" val="20011"/>
                    </a:ext>
                  </a:extLst>
                </a:gridCol>
                <a:gridCol w="584616">
                  <a:extLst>
                    <a:ext uri="{9D8B030D-6E8A-4147-A177-3AD203B41FA5}">
                      <a16:colId xmlns:a16="http://schemas.microsoft.com/office/drawing/2014/main" xmlns="" val="20012"/>
                    </a:ext>
                  </a:extLst>
                </a:gridCol>
                <a:gridCol w="584617">
                  <a:extLst>
                    <a:ext uri="{9D8B030D-6E8A-4147-A177-3AD203B41FA5}">
                      <a16:colId xmlns:a16="http://schemas.microsoft.com/office/drawing/2014/main" xmlns="" val="20013"/>
                    </a:ext>
                  </a:extLst>
                </a:gridCol>
                <a:gridCol w="104931">
                  <a:extLst>
                    <a:ext uri="{9D8B030D-6E8A-4147-A177-3AD203B41FA5}">
                      <a16:colId xmlns:a16="http://schemas.microsoft.com/office/drawing/2014/main" xmlns="" val="20014"/>
                    </a:ext>
                  </a:extLst>
                </a:gridCol>
                <a:gridCol w="91124">
                  <a:extLst>
                    <a:ext uri="{9D8B030D-6E8A-4147-A177-3AD203B41FA5}">
                      <a16:colId xmlns:a16="http://schemas.microsoft.com/office/drawing/2014/main" xmlns="" val="20015"/>
                    </a:ext>
                  </a:extLst>
                </a:gridCol>
                <a:gridCol w="464047">
                  <a:extLst>
                    <a:ext uri="{9D8B030D-6E8A-4147-A177-3AD203B41FA5}">
                      <a16:colId xmlns:a16="http://schemas.microsoft.com/office/drawing/2014/main" xmlns="" val="20016"/>
                    </a:ext>
                  </a:extLst>
                </a:gridCol>
                <a:gridCol w="569091">
                  <a:extLst>
                    <a:ext uri="{9D8B030D-6E8A-4147-A177-3AD203B41FA5}">
                      <a16:colId xmlns:a16="http://schemas.microsoft.com/office/drawing/2014/main" xmlns="" val="20017"/>
                    </a:ext>
                  </a:extLst>
                </a:gridCol>
                <a:gridCol w="76241">
                  <a:extLst>
                    <a:ext uri="{9D8B030D-6E8A-4147-A177-3AD203B41FA5}">
                      <a16:colId xmlns:a16="http://schemas.microsoft.com/office/drawing/2014/main" xmlns="" val="20018"/>
                    </a:ext>
                  </a:extLst>
                </a:gridCol>
                <a:gridCol w="464047">
                  <a:extLst>
                    <a:ext uri="{9D8B030D-6E8A-4147-A177-3AD203B41FA5}">
                      <a16:colId xmlns:a16="http://schemas.microsoft.com/office/drawing/2014/main" xmlns="" val="20019"/>
                    </a:ext>
                  </a:extLst>
                </a:gridCol>
                <a:gridCol w="464047">
                  <a:extLst>
                    <a:ext uri="{9D8B030D-6E8A-4147-A177-3AD203B41FA5}">
                      <a16:colId xmlns:a16="http://schemas.microsoft.com/office/drawing/2014/main" xmlns="" val="20020"/>
                    </a:ext>
                  </a:extLst>
                </a:gridCol>
              </a:tblGrid>
              <a:tr h="42333">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5115" marR="5115" marT="0" marB="0" anchor="ctr">
                    <a:solidFill>
                      <a:srgbClr val="F8F8F8"/>
                    </a:solidFill>
                  </a:tcPr>
                </a:tc>
                <a:tc gridSpan="6">
                  <a:txBody>
                    <a:bodyPr/>
                    <a:lstStyle/>
                    <a:p>
                      <a:pPr marL="0" marR="0" algn="ctr">
                        <a:spcBef>
                          <a:spcPts val="0"/>
                        </a:spcBef>
                        <a:spcAft>
                          <a:spcPts val="0"/>
                        </a:spcAft>
                      </a:pPr>
                      <a:r>
                        <a:rPr lang="en-US" sz="1200" b="1" dirty="0"/>
                        <a:t>1x/wk</a:t>
                      </a:r>
                      <a:endParaRPr lang="en-US" sz="1200" b="1" dirty="0">
                        <a:latin typeface="+mn-lt"/>
                        <a:ea typeface="Times New Roman"/>
                        <a:cs typeface="Times New Roman"/>
                      </a:endParaRPr>
                    </a:p>
                  </a:txBody>
                  <a:tcPr marL="5115" marR="5115" marT="0" marB="0" anchor="ctr">
                    <a:solidFill>
                      <a:srgbClr val="F8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5115" marR="5115" marT="0" marB="0" anchor="ctr">
                    <a:solidFill>
                      <a:srgbClr val="F8F8F8"/>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5115" marR="5115" marT="0" marB="0" anchor="ctr">
                    <a:solidFill>
                      <a:srgbClr val="F8F8F8"/>
                    </a:solidFill>
                  </a:tcPr>
                </a:tc>
                <a:tc gridSpan="5">
                  <a:txBody>
                    <a:bodyPr/>
                    <a:lstStyle/>
                    <a:p>
                      <a:pPr marL="0" marR="0" algn="ctr">
                        <a:spcBef>
                          <a:spcPts val="0"/>
                        </a:spcBef>
                        <a:spcAft>
                          <a:spcPts val="0"/>
                        </a:spcAft>
                      </a:pPr>
                      <a:r>
                        <a:rPr lang="en-US" sz="1200" b="1" dirty="0"/>
                        <a:t>2x/wk</a:t>
                      </a:r>
                      <a:endParaRPr lang="en-US" sz="1200" b="1" dirty="0">
                        <a:latin typeface="+mn-lt"/>
                        <a:ea typeface="Times New Roman"/>
                        <a:cs typeface="Times New Roman"/>
                      </a:endParaRPr>
                    </a:p>
                  </a:txBody>
                  <a:tcPr marL="5115" marR="5115" marT="0" marB="0" anchor="ctr">
                    <a:solidFill>
                      <a:srgbClr val="F8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5115" marR="5115" marT="0" marB="0" anchor="ctr">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5115" marR="5115" marT="0" marB="0" anchor="ctr">
                    <a:solidFill>
                      <a:srgbClr val="F8F8F8"/>
                    </a:solidFill>
                  </a:tcPr>
                </a:tc>
                <a:tc rowSpan="2" gridSpan="2">
                  <a:txBody>
                    <a:bodyPr/>
                    <a:lstStyle/>
                    <a:p>
                      <a:pPr marL="0" marR="0" algn="ctr">
                        <a:spcBef>
                          <a:spcPts val="0"/>
                        </a:spcBef>
                        <a:spcAft>
                          <a:spcPts val="0"/>
                        </a:spcAft>
                      </a:pPr>
                      <a:r>
                        <a:rPr lang="en-US" sz="1200" b="1"/>
                        <a:t>Treatment</a:t>
                      </a:r>
                      <a:br>
                        <a:rPr lang="en-US" sz="1200" b="1"/>
                      </a:br>
                      <a:r>
                        <a:rPr lang="en-US" sz="1200" b="1"/>
                        <a:t>Effect Size</a:t>
                      </a:r>
                      <a:r>
                        <a:rPr lang="en-US" sz="1200" b="1" baseline="30000"/>
                        <a:t>e</a:t>
                      </a:r>
                      <a:endParaRPr lang="en-US" sz="1200" b="1">
                        <a:latin typeface="+mn-lt"/>
                        <a:ea typeface="Times New Roman"/>
                        <a:cs typeface="Times New Roman"/>
                      </a:endParaRPr>
                    </a:p>
                  </a:txBody>
                  <a:tcPr marL="19050" marR="19050" marT="0" marB="0" anchor="ctr">
                    <a:solidFill>
                      <a:srgbClr val="F8F8F8"/>
                    </a:solidFill>
                  </a:tcPr>
                </a:tc>
                <a:tc rowSpan="2" hMerge="1">
                  <a:txBody>
                    <a:bodyPr/>
                    <a:lstStyle/>
                    <a:p>
                      <a:endParaRPr lang="en-US"/>
                    </a:p>
                  </a:txBody>
                  <a:tcPr/>
                </a:tc>
                <a:tc>
                  <a:txBody>
                    <a:bodyPr/>
                    <a:lstStyle/>
                    <a:p>
                      <a:pPr marL="0" marR="0" algn="ctr">
                        <a:spcBef>
                          <a:spcPts val="0"/>
                        </a:spcBef>
                        <a:spcAft>
                          <a:spcPts val="0"/>
                        </a:spcAft>
                      </a:pPr>
                      <a:r>
                        <a:rPr lang="en-US" sz="1200" b="1"/>
                        <a:t> </a:t>
                      </a:r>
                      <a:endParaRPr lang="en-US" sz="1200" b="1">
                        <a:latin typeface="+mn-lt"/>
                        <a:ea typeface="Times New Roman"/>
                        <a:cs typeface="Times New Roman"/>
                      </a:endParaRPr>
                    </a:p>
                  </a:txBody>
                  <a:tcPr marL="5115" marR="5115" marT="0" marB="0" anchor="ctr">
                    <a:solidFill>
                      <a:srgbClr val="F8F8F8"/>
                    </a:solidFill>
                  </a:tcPr>
                </a:tc>
                <a:tc rowSpan="2" gridSpan="2">
                  <a:txBody>
                    <a:bodyPr/>
                    <a:lstStyle/>
                    <a:p>
                      <a:pPr marL="0" marR="0" algn="ctr">
                        <a:spcBef>
                          <a:spcPts val="0"/>
                        </a:spcBef>
                        <a:spcAft>
                          <a:spcPts val="0"/>
                        </a:spcAft>
                      </a:pPr>
                      <a:r>
                        <a:rPr lang="en-US" sz="1200" b="1"/>
                        <a:t>Dose</a:t>
                      </a:r>
                      <a:br>
                        <a:rPr lang="en-US" sz="1200" b="1"/>
                      </a:br>
                      <a:r>
                        <a:rPr lang="en-US" sz="1200" b="1"/>
                        <a:t>Effect Size</a:t>
                      </a:r>
                      <a:r>
                        <a:rPr lang="en-US" sz="1200" b="1" baseline="30000"/>
                        <a:t>f</a:t>
                      </a:r>
                      <a:endParaRPr lang="en-US" sz="1200" b="1">
                        <a:latin typeface="+mn-lt"/>
                        <a:ea typeface="Times New Roman"/>
                        <a:cs typeface="Times New Roman"/>
                      </a:endParaRPr>
                    </a:p>
                  </a:txBody>
                  <a:tcPr marL="19050" marR="19050" marT="0" marB="0" anchor="ctr">
                    <a:solidFill>
                      <a:srgbClr val="F8F8F8"/>
                    </a:solidFill>
                  </a:tcPr>
                </a:tc>
                <a:tc rowSpan="2" hMerge="1">
                  <a:txBody>
                    <a:bodyPr/>
                    <a:lstStyle/>
                    <a:p>
                      <a:endParaRPr lang="en-US"/>
                    </a:p>
                  </a:txBody>
                  <a:tcPr/>
                </a:tc>
                <a:extLst>
                  <a:ext uri="{0D108BD9-81ED-4DB2-BD59-A6C34878D82A}">
                    <a16:rowId xmlns:a16="http://schemas.microsoft.com/office/drawing/2014/main" xmlns="" val="10000"/>
                  </a:ext>
                </a:extLst>
              </a:tr>
              <a:tr h="127000">
                <a:tc>
                  <a:txBody>
                    <a:bodyPr/>
                    <a:lstStyle/>
                    <a:p>
                      <a:pPr marL="0" marR="0">
                        <a:spcBef>
                          <a:spcPts val="0"/>
                        </a:spcBef>
                        <a:spcAft>
                          <a:spcPts val="0"/>
                        </a:spcAft>
                      </a:pPr>
                      <a:endParaRPr lang="en-US" sz="1200" b="1">
                        <a:latin typeface="+mn-lt"/>
                        <a:ea typeface="Times New Roman"/>
                        <a:cs typeface="Times New Roman"/>
                      </a:endParaRPr>
                    </a:p>
                  </a:txBody>
                  <a:tcPr marL="19050" marR="19050" marT="0" marB="0" anchor="ctr">
                    <a:solidFill>
                      <a:srgbClr val="F8F8F8"/>
                    </a:solidFill>
                  </a:tcPr>
                </a:tc>
                <a:tc gridSpan="3">
                  <a:txBody>
                    <a:bodyPr/>
                    <a:lstStyle/>
                    <a:p>
                      <a:pPr marL="0" marR="0" algn="ctr">
                        <a:spcBef>
                          <a:spcPts val="0"/>
                        </a:spcBef>
                        <a:spcAft>
                          <a:spcPts val="0"/>
                        </a:spcAft>
                      </a:pPr>
                      <a:r>
                        <a:rPr lang="en-US" sz="1200" b="1" dirty="0"/>
                        <a:t>Massage</a:t>
                      </a:r>
                      <a:endParaRPr lang="en-US" sz="1200" b="1" dirty="0">
                        <a:latin typeface="+mn-lt"/>
                        <a:ea typeface="Times New Roman"/>
                        <a:cs typeface="Times New Roman"/>
                      </a:endParaRPr>
                    </a:p>
                  </a:txBody>
                  <a:tcPr marL="19050" marR="19050" marT="0" marB="0" anchor="ctr">
                    <a:solidFill>
                      <a:srgbClr val="F8F8F8"/>
                    </a:solidFill>
                  </a:tcPr>
                </a:tc>
                <a:tc hMerge="1">
                  <a:txBody>
                    <a:bodyPr/>
                    <a:lstStyle/>
                    <a:p>
                      <a:endParaRPr lang="en-US"/>
                    </a:p>
                  </a:txBody>
                  <a:tcPr/>
                </a:tc>
                <a:tc hMerge="1">
                  <a:txBody>
                    <a:bodyPr/>
                    <a:lstStyle/>
                    <a:p>
                      <a:endParaRPr lang="en-US"/>
                    </a:p>
                  </a:txBody>
                  <a:tcPr/>
                </a:tc>
                <a:tc>
                  <a:txBody>
                    <a:bodyPr/>
                    <a:lstStyle/>
                    <a:p>
                      <a:endParaRPr lang="en-US" sz="1200" b="1" dirty="0"/>
                    </a:p>
                  </a:txBody>
                  <a:tcPr marL="19050" marR="19050" marT="0" marB="0" anchor="ctr">
                    <a:solidFill>
                      <a:srgbClr val="F8F8F8"/>
                    </a:solidFill>
                  </a:tcPr>
                </a:tc>
                <a:tc gridSpan="2">
                  <a:txBody>
                    <a:bodyPr/>
                    <a:lstStyle/>
                    <a:p>
                      <a:pPr marL="0" marR="0" algn="ctr">
                        <a:spcBef>
                          <a:spcPts val="0"/>
                        </a:spcBef>
                        <a:spcAft>
                          <a:spcPts val="0"/>
                        </a:spcAft>
                      </a:pPr>
                      <a:r>
                        <a:rPr lang="en-US" sz="1200" b="1"/>
                        <a:t>Touch</a:t>
                      </a:r>
                      <a:endParaRPr lang="en-US" sz="1200" b="1">
                        <a:latin typeface="+mn-lt"/>
                        <a:ea typeface="Times New Roman"/>
                        <a:cs typeface="Times New Roman"/>
                      </a:endParaRPr>
                    </a:p>
                  </a:txBody>
                  <a:tcPr marL="5115" marR="5115" marT="0" marB="0" anchor="ctr">
                    <a:solidFill>
                      <a:srgbClr val="F8F8F8"/>
                    </a:solidFill>
                  </a:tcPr>
                </a:tc>
                <a:tc hMerge="1">
                  <a:txBody>
                    <a:bodyPr/>
                    <a:lstStyle/>
                    <a:p>
                      <a:endParaRPr lang="en-US"/>
                    </a:p>
                  </a:txBody>
                  <a:tcPr/>
                </a:tc>
                <a:tc>
                  <a:txBody>
                    <a:bodyPr/>
                    <a:lstStyle/>
                    <a:p>
                      <a:pPr marL="0" marR="0">
                        <a:spcBef>
                          <a:spcPts val="0"/>
                        </a:spcBef>
                        <a:spcAft>
                          <a:spcPts val="0"/>
                        </a:spcAft>
                      </a:pP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nchor="ctr">
                    <a:solidFill>
                      <a:srgbClr val="F8F8F8"/>
                    </a:solidFill>
                  </a:tcPr>
                </a:tc>
                <a:tc gridSpan="2">
                  <a:txBody>
                    <a:bodyPr/>
                    <a:lstStyle/>
                    <a:p>
                      <a:pPr marL="0" marR="0" algn="ctr">
                        <a:spcBef>
                          <a:spcPts val="0"/>
                        </a:spcBef>
                        <a:spcAft>
                          <a:spcPts val="0"/>
                        </a:spcAft>
                      </a:pPr>
                      <a:r>
                        <a:rPr lang="en-US" sz="1200" b="1" dirty="0"/>
                        <a:t>Massage</a:t>
                      </a:r>
                      <a:endParaRPr lang="en-US" sz="1200" b="1" dirty="0">
                        <a:latin typeface="+mn-lt"/>
                        <a:ea typeface="Times New Roman"/>
                        <a:cs typeface="Times New Roman"/>
                      </a:endParaRPr>
                    </a:p>
                  </a:txBody>
                  <a:tcPr marL="19050" marR="19050" marT="0" marB="0" anchor="ctr">
                    <a:solidFill>
                      <a:srgbClr val="F8F8F8"/>
                    </a:solidFill>
                  </a:tcPr>
                </a:tc>
                <a:tc hMerge="1">
                  <a:txBody>
                    <a:bodyPr/>
                    <a:lstStyle/>
                    <a:p>
                      <a:endParaRPr lang="en-US"/>
                    </a:p>
                  </a:txBody>
                  <a:tcPr/>
                </a:tc>
                <a:tc>
                  <a:txBody>
                    <a:bodyPr/>
                    <a:lstStyle/>
                    <a:p>
                      <a:pPr marL="0" marR="0">
                        <a:spcBef>
                          <a:spcPts val="0"/>
                        </a:spcBef>
                        <a:spcAft>
                          <a:spcPts val="0"/>
                        </a:spcAft>
                      </a:pPr>
                      <a:endParaRPr lang="en-US" sz="1200" b="1">
                        <a:latin typeface="+mn-lt"/>
                        <a:ea typeface="Times New Roman"/>
                        <a:cs typeface="Times New Roman"/>
                      </a:endParaRPr>
                    </a:p>
                  </a:txBody>
                  <a:tcPr marL="5115" marR="20285" marT="0" marB="0" anchor="ctr">
                    <a:solidFill>
                      <a:srgbClr val="F8F8F8"/>
                    </a:solidFill>
                  </a:tcPr>
                </a:tc>
                <a:tc gridSpan="2">
                  <a:txBody>
                    <a:bodyPr/>
                    <a:lstStyle/>
                    <a:p>
                      <a:pPr marL="0" marR="0" algn="ctr">
                        <a:spcBef>
                          <a:spcPts val="0"/>
                        </a:spcBef>
                        <a:spcAft>
                          <a:spcPts val="0"/>
                        </a:spcAft>
                      </a:pPr>
                      <a:r>
                        <a:rPr lang="en-US" sz="1200" b="1" dirty="0"/>
                        <a:t>Touch</a:t>
                      </a:r>
                      <a:endParaRPr lang="en-US" sz="1200" b="1" dirty="0">
                        <a:latin typeface="+mn-lt"/>
                        <a:ea typeface="Times New Roman"/>
                        <a:cs typeface="Times New Roman"/>
                      </a:endParaRPr>
                    </a:p>
                  </a:txBody>
                  <a:tcPr marL="5115" marR="5115" marT="0" marB="0" anchor="ctr">
                    <a:solidFill>
                      <a:srgbClr val="F8F8F8"/>
                    </a:solidFill>
                  </a:tcPr>
                </a:tc>
                <a:tc hMerge="1">
                  <a:txBody>
                    <a:bodyPr/>
                    <a:lstStyle/>
                    <a:p>
                      <a:endParaRPr lang="en-US"/>
                    </a:p>
                  </a:txBody>
                  <a:tcPr/>
                </a:tc>
                <a:tc>
                  <a:txBody>
                    <a:bodyPr/>
                    <a:lstStyle/>
                    <a:p>
                      <a:pPr marL="0" marR="0">
                        <a:spcBef>
                          <a:spcPts val="0"/>
                        </a:spcBef>
                        <a:spcAft>
                          <a:spcPts val="0"/>
                        </a:spcAft>
                      </a:pPr>
                      <a:endParaRPr lang="en-US" sz="1200" b="1" dirty="0">
                        <a:latin typeface="+mn-lt"/>
                        <a:ea typeface="Times New Roman"/>
                        <a:cs typeface="Times New Roman"/>
                      </a:endParaRPr>
                    </a:p>
                  </a:txBody>
                  <a:tcPr marL="5115" marR="20285" marT="0" marB="0" anchor="ctr">
                    <a:solidFill>
                      <a:srgbClr val="F8F8F8"/>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20285" marT="0" marB="0" anchor="ctr">
                    <a:solidFill>
                      <a:srgbClr val="F8F8F8"/>
                    </a:solidFill>
                  </a:tcPr>
                </a:tc>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endParaRPr lang="en-US" sz="1200" b="1">
                        <a:latin typeface="+mn-lt"/>
                        <a:ea typeface="Times New Roman"/>
                        <a:cs typeface="Times New Roman"/>
                      </a:endParaRPr>
                    </a:p>
                  </a:txBody>
                  <a:tcPr marL="5115" marR="5115" marT="0" marB="0" anchor="ctr">
                    <a:solidFill>
                      <a:srgbClr val="F8F8F8"/>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1"/>
                  </a:ext>
                </a:extLst>
              </a:tr>
              <a:tr h="127000">
                <a:tc>
                  <a:txBody>
                    <a:bodyPr/>
                    <a:lstStyle/>
                    <a:p>
                      <a:pPr marL="0" marR="0">
                        <a:spcBef>
                          <a:spcPts val="0"/>
                        </a:spcBef>
                        <a:spcAft>
                          <a:spcPts val="0"/>
                        </a:spcAft>
                      </a:pPr>
                      <a:r>
                        <a:rPr lang="en-US" sz="1200" b="1"/>
                        <a:t>Variable</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Mean</a:t>
                      </a:r>
                      <a:endParaRPr lang="en-US" sz="1200" b="1">
                        <a:latin typeface="+mn-lt"/>
                        <a:ea typeface="Times New Roman"/>
                        <a:cs typeface="Times New Roman"/>
                      </a:endParaRPr>
                    </a:p>
                  </a:txBody>
                  <a:tcPr marL="19050" marR="19050" marT="0" marB="0" anchor="ctr">
                    <a:solidFill>
                      <a:srgbClr val="F8F8F8"/>
                    </a:solidFill>
                  </a:tcPr>
                </a:tc>
                <a:tc gridSpan="2">
                  <a:txBody>
                    <a:bodyPr/>
                    <a:lstStyle/>
                    <a:p>
                      <a:pPr marL="0" marR="0" algn="ctr">
                        <a:spcBef>
                          <a:spcPts val="0"/>
                        </a:spcBef>
                        <a:spcAft>
                          <a:spcPts val="0"/>
                        </a:spcAft>
                      </a:pPr>
                      <a:r>
                        <a:rPr lang="en-US" sz="1200" b="1" dirty="0"/>
                        <a:t>SD</a:t>
                      </a:r>
                      <a:endParaRPr lang="en-US" sz="1200" b="1" dirty="0">
                        <a:latin typeface="+mn-lt"/>
                        <a:ea typeface="Times New Roman"/>
                        <a:cs typeface="Times New Roman"/>
                      </a:endParaRPr>
                    </a:p>
                  </a:txBody>
                  <a:tcPr marL="19050" marR="19050" marT="0" marB="0" anchor="ctr">
                    <a:solidFill>
                      <a:srgbClr val="F8F8F8"/>
                    </a:solidFill>
                  </a:tcPr>
                </a:tc>
                <a:tc hMerge="1">
                  <a:txBody>
                    <a:bodyPr/>
                    <a:lstStyle/>
                    <a:p>
                      <a:endParaRPr lang="en-US"/>
                    </a:p>
                  </a:txBody>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Mean</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SD</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 </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 </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dirty="0"/>
                        <a:t>Mean</a:t>
                      </a:r>
                      <a:endParaRPr lang="en-US" sz="1200" b="1" dirty="0">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dirty="0"/>
                        <a:t>SD</a:t>
                      </a:r>
                      <a:endParaRPr lang="en-US" sz="1200" b="1" dirty="0">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 </a:t>
                      </a:r>
                      <a:endParaRPr lang="en-US" sz="1200" b="1">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a:t>Mean</a:t>
                      </a:r>
                      <a:endParaRPr lang="en-US" sz="1200" b="1">
                        <a:latin typeface="+mn-lt"/>
                        <a:ea typeface="Times New Roman"/>
                        <a:cs typeface="Times New Roman"/>
                      </a:endParaRPr>
                    </a:p>
                  </a:txBody>
                  <a:tcPr marL="5115" marR="5115" marT="0" marB="0" anchor="ctr">
                    <a:solidFill>
                      <a:srgbClr val="F8F8F8"/>
                    </a:solidFill>
                  </a:tcPr>
                </a:tc>
                <a:tc>
                  <a:txBody>
                    <a:bodyPr/>
                    <a:lstStyle/>
                    <a:p>
                      <a:pPr marL="0" marR="0" algn="ctr">
                        <a:spcBef>
                          <a:spcPts val="0"/>
                        </a:spcBef>
                        <a:spcAft>
                          <a:spcPts val="0"/>
                        </a:spcAft>
                      </a:pPr>
                      <a:r>
                        <a:rPr lang="en-US" sz="1200" b="1"/>
                        <a:t>SD</a:t>
                      </a:r>
                      <a:endParaRPr lang="en-US" sz="1200" b="1">
                        <a:latin typeface="+mn-lt"/>
                        <a:ea typeface="Times New Roman"/>
                        <a:cs typeface="Times New Roman"/>
                      </a:endParaRPr>
                    </a:p>
                  </a:txBody>
                  <a:tcPr marL="5115" marR="20285" marT="0" marB="0" anchor="ctr">
                    <a:solidFill>
                      <a:srgbClr val="F8F8F8"/>
                    </a:solidFill>
                  </a:tcPr>
                </a:tc>
                <a:tc>
                  <a:txBody>
                    <a:bodyPr/>
                    <a:lstStyle/>
                    <a:p>
                      <a:pPr marL="0" marR="0" algn="ctr">
                        <a:spcBef>
                          <a:spcPts val="0"/>
                        </a:spcBef>
                        <a:spcAft>
                          <a:spcPts val="0"/>
                        </a:spcAft>
                      </a:pPr>
                      <a:r>
                        <a:rPr lang="en-US" sz="1200" b="1"/>
                        <a:t> </a:t>
                      </a:r>
                      <a:endParaRPr lang="en-US" sz="1200" b="1">
                        <a:latin typeface="+mn-lt"/>
                        <a:ea typeface="Times New Roman"/>
                        <a:cs typeface="Times New Roman"/>
                      </a:endParaRPr>
                    </a:p>
                  </a:txBody>
                  <a:tcPr marL="5115" marR="5115" marT="0" marB="0" anchor="ctr">
                    <a:solidFill>
                      <a:srgbClr val="F8F8F8"/>
                    </a:solidFill>
                  </a:tcPr>
                </a:tc>
                <a:tc>
                  <a:txBody>
                    <a:bodyPr/>
                    <a:lstStyle/>
                    <a:p>
                      <a:pPr marL="0" marR="0" algn="ctr">
                        <a:spcBef>
                          <a:spcPts val="0"/>
                        </a:spcBef>
                        <a:spcAft>
                          <a:spcPts val="0"/>
                        </a:spcAft>
                      </a:pPr>
                      <a:r>
                        <a:rPr lang="en-US" sz="1200" b="1"/>
                        <a:t> </a:t>
                      </a:r>
                      <a:endParaRPr lang="en-US" sz="1200" b="1">
                        <a:latin typeface="+mn-lt"/>
                        <a:ea typeface="Times New Roman"/>
                        <a:cs typeface="Times New Roman"/>
                      </a:endParaRPr>
                    </a:p>
                  </a:txBody>
                  <a:tcPr marL="19050" marR="20285" marT="0" marB="0" anchor="ctr">
                    <a:solidFill>
                      <a:srgbClr val="F8F8F8"/>
                    </a:solidFill>
                  </a:tcPr>
                </a:tc>
                <a:tc>
                  <a:txBody>
                    <a:bodyPr/>
                    <a:lstStyle/>
                    <a:p>
                      <a:pPr marL="0" marR="0" algn="ctr">
                        <a:spcBef>
                          <a:spcPts val="0"/>
                        </a:spcBef>
                        <a:spcAft>
                          <a:spcPts val="0"/>
                        </a:spcAft>
                      </a:pPr>
                      <a:r>
                        <a:rPr lang="en-US" sz="1200" b="1" dirty="0"/>
                        <a:t>1x</a:t>
                      </a:r>
                      <a:endParaRPr lang="en-US" sz="1200" b="1" dirty="0">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dirty="0"/>
                        <a:t>2x</a:t>
                      </a:r>
                      <a:endParaRPr lang="en-US" sz="1200" b="1" dirty="0">
                        <a:latin typeface="+mn-lt"/>
                        <a:ea typeface="Times New Roman"/>
                        <a:cs typeface="Times New Roman"/>
                      </a:endParaRPr>
                    </a:p>
                  </a:txBody>
                  <a:tcPr marL="19050" marR="19050" marT="0" marB="0" anchor="ctr">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5115" marR="5115" marT="0" marB="0" anchor="ctr">
                    <a:solidFill>
                      <a:srgbClr val="F8F8F8"/>
                    </a:solidFill>
                  </a:tcPr>
                </a:tc>
                <a:tc>
                  <a:txBody>
                    <a:bodyPr/>
                    <a:lstStyle/>
                    <a:p>
                      <a:pPr marL="0" marR="0" algn="ctr">
                        <a:spcBef>
                          <a:spcPts val="0"/>
                        </a:spcBef>
                        <a:spcAft>
                          <a:spcPts val="0"/>
                        </a:spcAft>
                      </a:pPr>
                      <a:r>
                        <a:rPr lang="en-US" sz="1200" b="1" dirty="0"/>
                        <a:t>Mass.</a:t>
                      </a:r>
                      <a:endParaRPr lang="en-US" sz="1200" b="1" dirty="0">
                        <a:latin typeface="+mn-lt"/>
                        <a:ea typeface="Times New Roman"/>
                        <a:cs typeface="Times New Roman"/>
                      </a:endParaRPr>
                    </a:p>
                  </a:txBody>
                  <a:tcPr marL="19050" marR="19050" marT="0" marB="0" anchor="ctr">
                    <a:solidFill>
                      <a:srgbClr val="F8F8F8"/>
                    </a:solidFill>
                  </a:tcPr>
                </a:tc>
                <a:tc>
                  <a:txBody>
                    <a:bodyPr/>
                    <a:lstStyle/>
                    <a:p>
                      <a:pPr marL="0" marR="0" algn="ctr">
                        <a:spcBef>
                          <a:spcPts val="0"/>
                        </a:spcBef>
                        <a:spcAft>
                          <a:spcPts val="0"/>
                        </a:spcAft>
                      </a:pPr>
                      <a:r>
                        <a:rPr lang="en-US" sz="1200" b="1" dirty="0"/>
                        <a:t>Touch</a:t>
                      </a:r>
                      <a:endParaRPr lang="en-US" sz="1200" b="1" dirty="0">
                        <a:latin typeface="+mn-lt"/>
                        <a:ea typeface="Times New Roman"/>
                        <a:cs typeface="Times New Roman"/>
                      </a:endParaRPr>
                    </a:p>
                  </a:txBody>
                  <a:tcPr marL="19050" marR="19050" marT="0" marB="0" anchor="ctr">
                    <a:solidFill>
                      <a:srgbClr val="F8F8F8"/>
                    </a:solidFill>
                  </a:tcPr>
                </a:tc>
                <a:extLst>
                  <a:ext uri="{0D108BD9-81ED-4DB2-BD59-A6C34878D82A}">
                    <a16:rowId xmlns:a16="http://schemas.microsoft.com/office/drawing/2014/main" xmlns="" val="10002"/>
                  </a:ext>
                </a:extLst>
              </a:tr>
              <a:tr h="84667">
                <a:tc gridSpan="4">
                  <a:txBody>
                    <a:bodyPr/>
                    <a:lstStyle/>
                    <a:p>
                      <a:pPr marL="0" marR="0">
                        <a:spcBef>
                          <a:spcPts val="0"/>
                        </a:spcBef>
                        <a:spcAft>
                          <a:spcPts val="0"/>
                        </a:spcAft>
                      </a:pPr>
                      <a:r>
                        <a:rPr lang="en-US" sz="1200" b="1" dirty="0"/>
                        <a:t>Endocrine measures</a:t>
                      </a:r>
                      <a:endParaRPr lang="en-US" sz="1200" b="1" dirty="0">
                        <a:latin typeface="+mn-lt"/>
                        <a:ea typeface="Times New Roman"/>
                        <a:cs typeface="Times New Roman"/>
                      </a:endParaRPr>
                    </a:p>
                  </a:txBody>
                  <a:tcPr marL="19050" marR="1905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5115" marR="5115"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5115" marR="20285"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5115" marR="5115" marT="0" marB="0" anchor="b">
                    <a:solidFill>
                      <a:srgbClr val="FFFF00"/>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20285"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5115" marR="5115"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b">
                    <a:solidFill>
                      <a:srgbClr val="FFFF00"/>
                    </a:solidFill>
                  </a:tcPr>
                </a:tc>
                <a:extLst>
                  <a:ext uri="{0D108BD9-81ED-4DB2-BD59-A6C34878D82A}">
                    <a16:rowId xmlns:a16="http://schemas.microsoft.com/office/drawing/2014/main" xmlns="" val="10003"/>
                  </a:ext>
                </a:extLst>
              </a:tr>
              <a:tr h="127000">
                <a:tc gridSpan="2">
                  <a:txBody>
                    <a:bodyPr/>
                    <a:lstStyle/>
                    <a:p>
                      <a:pPr marL="0" marR="0" indent="254000">
                        <a:spcBef>
                          <a:spcPts val="0"/>
                        </a:spcBef>
                        <a:spcAft>
                          <a:spcPts val="0"/>
                        </a:spcAft>
                      </a:pPr>
                      <a:r>
                        <a:rPr lang="en-US" sz="1200" b="1" dirty="0" err="1"/>
                        <a:t>OT</a:t>
                      </a:r>
                      <a:r>
                        <a:rPr lang="en-US" sz="1200" b="1" baseline="30000" dirty="0" err="1"/>
                        <a:t>a</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dirty="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dirty="0"/>
                        <a:t>-11.2</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39.9</a:t>
                      </a:r>
                      <a:endParaRPr lang="en-US" sz="1200" b="1" dirty="0">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-13.9</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63.6</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0.9</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28.1</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-24.7</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21.9</a:t>
                      </a:r>
                      <a:endParaRPr lang="en-US" sz="1200" b="1">
                        <a:latin typeface="+mn-lt"/>
                        <a:ea typeface="Times New Roman"/>
                        <a:cs typeface="Times New Roman"/>
                      </a:endParaRPr>
                    </a:p>
                  </a:txBody>
                  <a:tcPr marL="5115" marR="20285" marT="0" marB="0">
                    <a:solidFill>
                      <a:srgbClr val="F8F8F8"/>
                    </a:solidFill>
                  </a:tcPr>
                </a:tc>
                <a:tc>
                  <a:txBody>
                    <a:bodyPr/>
                    <a:lstStyle/>
                    <a:p>
                      <a:pPr marL="0" marR="0">
                        <a:spcBef>
                          <a:spcPts val="0"/>
                        </a:spcBef>
                        <a:spcAft>
                          <a:spcPts val="0"/>
                        </a:spcAft>
                      </a:pPr>
                      <a:r>
                        <a:rPr lang="en-US" sz="1200" b="1"/>
                        <a:t>*</a:t>
                      </a: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a:t>0.05</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0.92</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0.35</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-0.22</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04"/>
                  </a:ext>
                </a:extLst>
              </a:tr>
              <a:tr h="127000">
                <a:tc gridSpan="2">
                  <a:txBody>
                    <a:bodyPr/>
                    <a:lstStyle/>
                    <a:p>
                      <a:pPr marL="0" marR="0" indent="254000">
                        <a:spcBef>
                          <a:spcPts val="0"/>
                        </a:spcBef>
                        <a:spcAft>
                          <a:spcPts val="0"/>
                        </a:spcAft>
                      </a:pPr>
                      <a:r>
                        <a:rPr lang="en-US" sz="1200" b="1"/>
                        <a:t>AVP</a:t>
                      </a:r>
                      <a:r>
                        <a:rPr lang="en-US" sz="1200" b="1" baseline="30000"/>
                        <a:t>a</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a:t>-3.99</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10.17</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-7.79</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18.96</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-7.13</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8.65</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1.82</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4.00</a:t>
                      </a:r>
                      <a:endParaRPr lang="en-US" sz="1200" b="1">
                        <a:latin typeface="+mn-lt"/>
                        <a:ea typeface="Times New Roman"/>
                        <a:cs typeface="Times New Roman"/>
                      </a:endParaRPr>
                    </a:p>
                  </a:txBody>
                  <a:tcPr marL="5115" marR="20285"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0.24</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-1.14</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-0.34</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0.64</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05"/>
                  </a:ext>
                </a:extLst>
              </a:tr>
              <a:tr h="169333">
                <a:tc gridSpan="2">
                  <a:txBody>
                    <a:bodyPr/>
                    <a:lstStyle/>
                    <a:p>
                      <a:pPr marL="0" marR="0" indent="254000">
                        <a:spcBef>
                          <a:spcPts val="0"/>
                        </a:spcBef>
                        <a:spcAft>
                          <a:spcPts val="0"/>
                        </a:spcAft>
                      </a:pPr>
                      <a:r>
                        <a:rPr lang="en-US" sz="1200" b="1"/>
                        <a:t>ACTH</a:t>
                      </a:r>
                      <a:r>
                        <a:rPr lang="en-US" sz="1200" b="1" baseline="30000"/>
                        <a:t>a</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a:t>0.15</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8.75</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2.06</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8.51</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-2.47</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11.08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-14.88</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14.28</a:t>
                      </a:r>
                      <a:endParaRPr lang="en-US" sz="1200" b="1">
                        <a:latin typeface="+mn-lt"/>
                        <a:ea typeface="Times New Roman"/>
                        <a:cs typeface="Times New Roman"/>
                      </a:endParaRPr>
                    </a:p>
                  </a:txBody>
                  <a:tcPr marL="5115" marR="20285"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-0.23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0.95</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-0.28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-1.34</a:t>
                      </a:r>
                      <a:endParaRPr lang="en-US" sz="1200" b="1" dirty="0">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06"/>
                  </a:ext>
                </a:extLst>
              </a:tr>
              <a:tr h="254000">
                <a:tc gridSpan="2">
                  <a:txBody>
                    <a:bodyPr/>
                    <a:lstStyle/>
                    <a:p>
                      <a:pPr marL="0" marR="0" indent="254000">
                        <a:spcBef>
                          <a:spcPts val="0"/>
                        </a:spcBef>
                        <a:spcAft>
                          <a:spcPts val="0"/>
                        </a:spcAft>
                      </a:pPr>
                      <a:r>
                        <a:rPr lang="en-US" sz="1200" b="1" dirty="0"/>
                        <a:t>Plasma </a:t>
                      </a:r>
                      <a:r>
                        <a:rPr lang="en-US" sz="1200" b="1" dirty="0" err="1"/>
                        <a:t>Cortisol</a:t>
                      </a:r>
                      <a:r>
                        <a:rPr lang="en-US" sz="1200" b="1" baseline="30000" dirty="0" err="1"/>
                        <a:t>b</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a:t>-2.96</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9.60</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-1.25</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7.10</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0.06</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11.84</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2.11</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4.49</a:t>
                      </a:r>
                      <a:endParaRPr lang="en-US" sz="1200" b="1">
                        <a:latin typeface="+mn-lt"/>
                        <a:ea typeface="Times New Roman"/>
                        <a:cs typeface="Times New Roman"/>
                      </a:endParaRPr>
                    </a:p>
                  </a:txBody>
                  <a:tcPr marL="5115" marR="20285"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a:t>-0.21</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-0.22</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spcBef>
                          <a:spcPts val="0"/>
                        </a:spcBef>
                        <a:spcAft>
                          <a:spcPts val="0"/>
                        </a:spcAft>
                      </a:pPr>
                      <a:endParaRPr lang="en-US" sz="1200" b="1" dirty="0">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0.28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0.54</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07"/>
                  </a:ext>
                </a:extLst>
              </a:tr>
              <a:tr h="254000">
                <a:tc gridSpan="2">
                  <a:txBody>
                    <a:bodyPr/>
                    <a:lstStyle/>
                    <a:p>
                      <a:pPr marL="0" marR="0" indent="254000">
                        <a:spcBef>
                          <a:spcPts val="0"/>
                        </a:spcBef>
                        <a:spcAft>
                          <a:spcPts val="0"/>
                        </a:spcAft>
                      </a:pPr>
                      <a:r>
                        <a:rPr lang="en-US" sz="1200" b="1" dirty="0"/>
                        <a:t>Salivary </a:t>
                      </a:r>
                      <a:r>
                        <a:rPr lang="en-US" sz="1200" b="1" dirty="0" err="1"/>
                        <a:t>Cortisol</a:t>
                      </a:r>
                      <a:r>
                        <a:rPr lang="en-US" sz="1200" b="1" baseline="30000" dirty="0" err="1"/>
                        <a:t>b</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dirty="0"/>
                        <a:t>-0.066</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0.383</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-0.090</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0.403</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-0.106</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0.411</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0.089</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0.556</a:t>
                      </a:r>
                      <a:endParaRPr lang="en-US" sz="1200" b="1">
                        <a:latin typeface="+mn-lt"/>
                        <a:ea typeface="Times New Roman"/>
                        <a:cs typeface="Times New Roman"/>
                      </a:endParaRPr>
                    </a:p>
                  </a:txBody>
                  <a:tcPr marL="5115" marR="20285"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a:t>0.06</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-0.42</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-0.10</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0.38</a:t>
                      </a:r>
                      <a:endParaRPr lang="en-US" sz="1200" b="1" dirty="0">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08"/>
                  </a:ext>
                </a:extLst>
              </a:tr>
              <a:tr h="84667">
                <a:tc gridSpan="4">
                  <a:txBody>
                    <a:bodyPr/>
                    <a:lstStyle/>
                    <a:p>
                      <a:pPr marL="0" marR="0">
                        <a:spcBef>
                          <a:spcPts val="0"/>
                        </a:spcBef>
                        <a:spcAft>
                          <a:spcPts val="0"/>
                        </a:spcAft>
                      </a:pPr>
                      <a:r>
                        <a:rPr lang="en-US" sz="1200" b="1" dirty="0"/>
                        <a:t>Lymphocyte subset </a:t>
                      </a:r>
                      <a:r>
                        <a:rPr lang="en-US" sz="1200" b="1" dirty="0" err="1"/>
                        <a:t>counts</a:t>
                      </a:r>
                      <a:r>
                        <a:rPr lang="en-US" sz="1200" b="1" baseline="30000" dirty="0" err="1"/>
                        <a:t>c</a:t>
                      </a:r>
                      <a:endParaRPr lang="en-US" sz="1200" b="1" dirty="0">
                        <a:latin typeface="+mn-lt"/>
                        <a:ea typeface="Times New Roman"/>
                        <a:cs typeface="Times New Roman"/>
                      </a:endParaRPr>
                    </a:p>
                  </a:txBody>
                  <a:tcPr marL="19050" marR="1905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b="1" dirty="0"/>
                    </a:p>
                  </a:txBody>
                  <a:tcPr marL="19050"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5115" marT="0" marB="0" anchor="ctr">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2028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2028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5115" marT="0" marB="0" anchor="ctr">
                    <a:solidFill>
                      <a:srgbClr val="FFFF00"/>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20285"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ctr">
                    <a:solidFill>
                      <a:srgbClr val="FFFF00"/>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FFF00"/>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solidFill>
                      <a:srgbClr val="FFFF00"/>
                    </a:solidFill>
                  </a:tcPr>
                </a:tc>
                <a:tc>
                  <a:txBody>
                    <a:bodyPr/>
                    <a:lstStyle/>
                    <a:p>
                      <a:pPr marL="0" marR="0">
                        <a:spcBef>
                          <a:spcPts val="0"/>
                        </a:spcBef>
                        <a:spcAft>
                          <a:spcPts val="0"/>
                        </a:spcAft>
                      </a:pPr>
                      <a:endParaRPr lang="en-US" sz="1200" b="1" dirty="0">
                        <a:latin typeface="+mn-lt"/>
                        <a:ea typeface="Times New Roman"/>
                        <a:cs typeface="Times New Roman"/>
                      </a:endParaRPr>
                    </a:p>
                  </a:txBody>
                  <a:tcPr marL="19050" marR="19050" marT="0" marB="0" anchor="b">
                    <a:solidFill>
                      <a:srgbClr val="FFFF00"/>
                    </a:solidFill>
                  </a:tcPr>
                </a:tc>
                <a:extLst>
                  <a:ext uri="{0D108BD9-81ED-4DB2-BD59-A6C34878D82A}">
                    <a16:rowId xmlns:a16="http://schemas.microsoft.com/office/drawing/2014/main" xmlns="" val="10009"/>
                  </a:ext>
                </a:extLst>
              </a:tr>
              <a:tr h="238344">
                <a:tc gridSpan="2">
                  <a:txBody>
                    <a:bodyPr/>
                    <a:lstStyle/>
                    <a:p>
                      <a:pPr marL="0" marR="0" indent="254000">
                        <a:spcBef>
                          <a:spcPts val="0"/>
                        </a:spcBef>
                        <a:spcAft>
                          <a:spcPts val="0"/>
                        </a:spcAft>
                      </a:pPr>
                      <a:r>
                        <a:rPr lang="en-US" sz="1200" b="1" dirty="0"/>
                        <a:t>Total</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dirty="0"/>
                        <a:t>438,100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522,278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r>
                        <a:rPr lang="en-US" sz="1200" b="1"/>
                        <a:t>*</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-267,273</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416,103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-193,083</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559,928</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30,667</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636,666</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1.21</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-0.38</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-1.02</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0.56</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0"/>
                  </a:ext>
                </a:extLst>
              </a:tr>
              <a:tr h="169333">
                <a:tc gridSpan="2">
                  <a:txBody>
                    <a:bodyPr/>
                    <a:lstStyle/>
                    <a:p>
                      <a:pPr marL="0" marR="0" indent="254000">
                        <a:spcBef>
                          <a:spcPts val="0"/>
                        </a:spcBef>
                        <a:spcAft>
                          <a:spcPts val="0"/>
                        </a:spcAft>
                      </a:pPr>
                      <a:r>
                        <a:rPr lang="en-US" sz="1200" b="1" dirty="0"/>
                        <a:t>CD4</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dirty="0"/>
                        <a:t>203,600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278,723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r>
                        <a:rPr lang="en-US" sz="1200" b="1"/>
                        <a:t>*</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-73,300</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267,206</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-127,091</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255,990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9,333</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326,238</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a:t>0.92</a:t>
                      </a:r>
                      <a:endParaRPr lang="en-US" sz="1200" b="1">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-0.47</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-1.07</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0.28</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1"/>
                  </a:ext>
                </a:extLst>
              </a:tr>
              <a:tr h="221854">
                <a:tc gridSpan="2">
                  <a:txBody>
                    <a:bodyPr/>
                    <a:lstStyle/>
                    <a:p>
                      <a:pPr marL="0" marR="0" indent="254000">
                        <a:spcBef>
                          <a:spcPts val="0"/>
                        </a:spcBef>
                        <a:spcAft>
                          <a:spcPts val="0"/>
                        </a:spcAft>
                      </a:pPr>
                      <a:r>
                        <a:rPr lang="en-US" sz="1200" b="1"/>
                        <a:t>CD8</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a:t>174,610</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262,462</a:t>
                      </a:r>
                      <a:endParaRPr lang="en-US" sz="1200" b="1" dirty="0">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-107,300</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144,760</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r>
                        <a:rPr lang="en-US" sz="1200" b="1"/>
                        <a:t>*</a:t>
                      </a:r>
                      <a:endParaRPr lang="en-US" sz="1200" b="1">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-34,000</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182,542</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-26,111</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170,851</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1.12</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-0.05</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-0.86</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0.51</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2"/>
                  </a:ext>
                </a:extLst>
              </a:tr>
              <a:tr h="247337">
                <a:tc gridSpan="2">
                  <a:txBody>
                    <a:bodyPr/>
                    <a:lstStyle/>
                    <a:p>
                      <a:pPr marL="0" marR="0" indent="254000">
                        <a:spcBef>
                          <a:spcPts val="0"/>
                        </a:spcBef>
                        <a:spcAft>
                          <a:spcPts val="0"/>
                        </a:spcAft>
                      </a:pPr>
                      <a:r>
                        <a:rPr lang="en-US" sz="1200" b="1"/>
                        <a:t>CD25</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a:t>69,600</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210,079</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dirty="0"/>
                    </a:p>
                  </a:txBody>
                  <a:tcPr marL="19050" marR="19050" marT="0" marB="0">
                    <a:solidFill>
                      <a:srgbClr val="F8F8F8"/>
                    </a:solidFill>
                  </a:tcPr>
                </a:tc>
                <a:tc>
                  <a:txBody>
                    <a:bodyPr/>
                    <a:lstStyle/>
                    <a:p>
                      <a:pPr marL="0" marR="0" algn="r">
                        <a:spcBef>
                          <a:spcPts val="0"/>
                        </a:spcBef>
                        <a:spcAft>
                          <a:spcPts val="0"/>
                        </a:spcAft>
                      </a:pPr>
                      <a:r>
                        <a:rPr lang="en-US" sz="1200" b="1"/>
                        <a:t>-51,000</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305,815</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-45,273</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215,767</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43,222</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293,124</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0.46</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dirty="0"/>
                        <a:t>-0.35</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dirty="0">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-0.53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0.32</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3"/>
                  </a:ext>
                </a:extLst>
              </a:tr>
              <a:tr h="227850">
                <a:tc gridSpan="2">
                  <a:txBody>
                    <a:bodyPr/>
                    <a:lstStyle/>
                    <a:p>
                      <a:pPr marL="0" marR="0" indent="254000">
                        <a:spcBef>
                          <a:spcPts val="0"/>
                        </a:spcBef>
                        <a:spcAft>
                          <a:spcPts val="0"/>
                        </a:spcAft>
                      </a:pPr>
                      <a:r>
                        <a:rPr lang="en-US" sz="1200" b="1"/>
                        <a:t>CD56</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a:t>28,000</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77,957</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-60,330</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105,918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26,433</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121,609</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-46,878</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83,851</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0.87</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dirty="0"/>
                        <a:t>0.66</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-0.02</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0.14</a:t>
                      </a:r>
                      <a:endParaRPr lang="en-US" sz="1200" b="1" dirty="0">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4"/>
                  </a:ext>
                </a:extLst>
              </a:tr>
              <a:tr h="84667">
                <a:tc gridSpan="4">
                  <a:txBody>
                    <a:bodyPr/>
                    <a:lstStyle/>
                    <a:p>
                      <a:pPr marL="0" marR="0">
                        <a:spcBef>
                          <a:spcPts val="0"/>
                        </a:spcBef>
                        <a:spcAft>
                          <a:spcPts val="0"/>
                        </a:spcAft>
                      </a:pPr>
                      <a:r>
                        <a:rPr lang="en-US" sz="1200" b="1" dirty="0"/>
                        <a:t>In vitro cytokine </a:t>
                      </a:r>
                      <a:r>
                        <a:rPr lang="en-US" sz="1200" b="1" dirty="0" err="1"/>
                        <a:t>levels</a:t>
                      </a:r>
                      <a:r>
                        <a:rPr lang="en-US" sz="1200" b="1" baseline="30000" dirty="0" err="1"/>
                        <a:t>d</a:t>
                      </a:r>
                      <a:endParaRPr lang="en-US" sz="1200" b="1" dirty="0">
                        <a:latin typeface="+mn-lt"/>
                        <a:ea typeface="Times New Roman"/>
                        <a:cs typeface="Times New Roman"/>
                      </a:endParaRPr>
                    </a:p>
                  </a:txBody>
                  <a:tcPr marL="19050" marR="1905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b="1" dirty="0"/>
                    </a:p>
                  </a:txBody>
                  <a:tcPr marL="19050"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5115" marT="0" marB="0" anchor="ctr">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2028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2028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5115" marR="5115"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20285" marR="19050" marT="0" marB="0" anchor="ctr">
                    <a:solidFill>
                      <a:srgbClr val="FFFF00"/>
                    </a:solidFill>
                  </a:tcPr>
                </a:tc>
                <a:tc>
                  <a:txBody>
                    <a:bodyPr/>
                    <a:lstStyle/>
                    <a:p>
                      <a:pPr marL="0" marR="0">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nchor="ctr">
                    <a:solidFill>
                      <a:srgbClr val="FFFF00"/>
                    </a:solidFill>
                  </a:tcPr>
                </a:tc>
                <a:tc>
                  <a:txBody>
                    <a:bodyPr/>
                    <a:lstStyle/>
                    <a:p>
                      <a:pPr marL="0" marR="0">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nchor="ctr">
                    <a:solidFill>
                      <a:srgbClr val="FFFF00"/>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FFF00"/>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19050" marR="19050" marT="0" marB="0">
                    <a:solidFill>
                      <a:srgbClr val="FFFF00"/>
                    </a:solidFill>
                  </a:tcPr>
                </a:tc>
                <a:tc>
                  <a:txBody>
                    <a:bodyPr/>
                    <a:lstStyle/>
                    <a:p>
                      <a:pPr marL="0" marR="0">
                        <a:spcBef>
                          <a:spcPts val="0"/>
                        </a:spcBef>
                        <a:spcAft>
                          <a:spcPts val="0"/>
                        </a:spcAft>
                      </a:pPr>
                      <a:endParaRPr lang="en-US" sz="1200" b="1" dirty="0">
                        <a:latin typeface="+mn-lt"/>
                        <a:ea typeface="Times New Roman"/>
                        <a:cs typeface="Times New Roman"/>
                      </a:endParaRPr>
                    </a:p>
                  </a:txBody>
                  <a:tcPr marL="19050" marR="19050" marT="0" marB="0" anchor="b">
                    <a:solidFill>
                      <a:srgbClr val="FFFF00"/>
                    </a:solidFill>
                  </a:tcPr>
                </a:tc>
                <a:extLst>
                  <a:ext uri="{0D108BD9-81ED-4DB2-BD59-A6C34878D82A}">
                    <a16:rowId xmlns:a16="http://schemas.microsoft.com/office/drawing/2014/main" xmlns="" val="10015"/>
                  </a:ext>
                </a:extLst>
              </a:tr>
              <a:tr h="127000">
                <a:tc gridSpan="2">
                  <a:txBody>
                    <a:bodyPr/>
                    <a:lstStyle/>
                    <a:p>
                      <a:pPr marL="0" marR="0" indent="254000">
                        <a:spcBef>
                          <a:spcPts val="0"/>
                        </a:spcBef>
                        <a:spcAft>
                          <a:spcPts val="0"/>
                        </a:spcAft>
                      </a:pPr>
                      <a:r>
                        <a:rPr lang="en-US" sz="1200" b="1" dirty="0"/>
                        <a:t>IFN-γ</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dirty="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dirty="0"/>
                        <a:t>-1.58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12.04</a:t>
                      </a:r>
                      <a:endParaRPr lang="en-US" sz="1200" b="1" dirty="0">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-11.94</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42.81</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 </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31.95</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56.44</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10.22</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69.32</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 </a:t>
                      </a:r>
                      <a:endParaRPr lang="en-US" sz="1200" b="1" dirty="0">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0.33</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0.36</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0.69</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0.38</a:t>
                      </a:r>
                      <a:endParaRPr lang="en-US" sz="1200" b="1" dirty="0">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6"/>
                  </a:ext>
                </a:extLst>
              </a:tr>
              <a:tr h="127000">
                <a:tc gridSpan="2">
                  <a:txBody>
                    <a:bodyPr/>
                    <a:lstStyle/>
                    <a:p>
                      <a:pPr marL="0" marR="0" indent="254000">
                        <a:spcBef>
                          <a:spcPts val="0"/>
                        </a:spcBef>
                        <a:spcAft>
                          <a:spcPts val="0"/>
                        </a:spcAft>
                      </a:pPr>
                      <a:r>
                        <a:rPr lang="en-US" sz="1200" b="1" dirty="0"/>
                        <a:t>IL-1β</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dirty="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dirty="0"/>
                        <a:t>0.19</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1.02</a:t>
                      </a:r>
                      <a:endParaRPr lang="en-US" sz="1200" b="1" dirty="0">
                        <a:latin typeface="+mn-lt"/>
                        <a:ea typeface="Times New Roman"/>
                        <a:cs typeface="Times New Roman"/>
                      </a:endParaRPr>
                    </a:p>
                  </a:txBody>
                  <a:tcPr marL="19050" marR="19050" marT="0" marB="0">
                    <a:solidFill>
                      <a:srgbClr val="F8F8F8"/>
                    </a:solidFill>
                  </a:tcPr>
                </a:tc>
                <a:tc>
                  <a:txBody>
                    <a:bodyPr/>
                    <a:lstStyle/>
                    <a:p>
                      <a:endParaRPr lang="en-US" sz="1200" b="1" dirty="0"/>
                    </a:p>
                  </a:txBody>
                  <a:tcPr marL="19050" marR="19050" marT="0" marB="0">
                    <a:solidFill>
                      <a:srgbClr val="F8F8F8"/>
                    </a:solidFill>
                  </a:tcPr>
                </a:tc>
                <a:tc>
                  <a:txBody>
                    <a:bodyPr/>
                    <a:lstStyle/>
                    <a:p>
                      <a:pPr marL="0" marR="0" algn="r">
                        <a:spcBef>
                          <a:spcPts val="0"/>
                        </a:spcBef>
                        <a:spcAft>
                          <a:spcPts val="0"/>
                        </a:spcAft>
                      </a:pPr>
                      <a:r>
                        <a:rPr lang="en-US" sz="1200" b="1" dirty="0"/>
                        <a:t>1.01</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2.55</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0.87</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3.01</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-0.04</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1.25</a:t>
                      </a: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-0.42</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0.37</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0.27</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-0.54</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7"/>
                  </a:ext>
                </a:extLst>
              </a:tr>
              <a:tr h="169333">
                <a:tc gridSpan="2">
                  <a:txBody>
                    <a:bodyPr/>
                    <a:lstStyle/>
                    <a:p>
                      <a:pPr marL="0" marR="0" indent="254000">
                        <a:spcBef>
                          <a:spcPts val="0"/>
                        </a:spcBef>
                        <a:spcAft>
                          <a:spcPts val="0"/>
                        </a:spcAft>
                      </a:pPr>
                      <a:r>
                        <a:rPr lang="en-US" sz="1200" b="1"/>
                        <a:t>IL-2</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dirty="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dirty="0"/>
                        <a:t>-0.075</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0.145</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0.072</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0.278</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0.145</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0.592</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-0.011</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0.260</a:t>
                      </a: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-0.62</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0.32</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0.44</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-0.31</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8"/>
                  </a:ext>
                </a:extLst>
              </a:tr>
              <a:tr h="169333">
                <a:tc gridSpan="2">
                  <a:txBody>
                    <a:bodyPr/>
                    <a:lstStyle/>
                    <a:p>
                      <a:pPr marL="0" marR="0" indent="254000">
                        <a:spcBef>
                          <a:spcPts val="0"/>
                        </a:spcBef>
                        <a:spcAft>
                          <a:spcPts val="0"/>
                        </a:spcAft>
                      </a:pPr>
                      <a:r>
                        <a:rPr lang="en-US" sz="1200" b="1"/>
                        <a:t>IL-4</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dirty="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dirty="0"/>
                        <a:t>-0.008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0.186</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dirty="0"/>
                        <a:t>-0.396</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1.385</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0.006</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0.258</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-0.047</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0.232</a:t>
                      </a: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0.37</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0.22</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0.06</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0.34</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19"/>
                  </a:ext>
                </a:extLst>
              </a:tr>
              <a:tr h="169333">
                <a:tc gridSpan="2">
                  <a:txBody>
                    <a:bodyPr/>
                    <a:lstStyle/>
                    <a:p>
                      <a:pPr marL="0" marR="0" indent="254000">
                        <a:spcBef>
                          <a:spcPts val="0"/>
                        </a:spcBef>
                        <a:spcAft>
                          <a:spcPts val="0"/>
                        </a:spcAft>
                      </a:pPr>
                      <a:r>
                        <a:rPr lang="en-US" sz="1200" b="1"/>
                        <a:t>IL-5</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a:t>-0.345</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0.546</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0.071</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0.363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-0.035</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0.861</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-0.481</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0.722</a:t>
                      </a: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-0.87</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0.54</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0.40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-0.96</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20"/>
                  </a:ext>
                </a:extLst>
              </a:tr>
              <a:tr h="127000">
                <a:tc gridSpan="2">
                  <a:txBody>
                    <a:bodyPr/>
                    <a:lstStyle/>
                    <a:p>
                      <a:pPr marL="0" marR="0" indent="254000">
                        <a:spcBef>
                          <a:spcPts val="0"/>
                        </a:spcBef>
                        <a:spcAft>
                          <a:spcPts val="0"/>
                        </a:spcAft>
                      </a:pPr>
                      <a:r>
                        <a:rPr lang="en-US" sz="1200" b="1"/>
                        <a:t>IL-6</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a:t>1.80</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24.29</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0.16</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31.32</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1.33</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12.00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3.36</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10.23</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0.06</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a:t>-0.19</a:t>
                      </a:r>
                      <a:endParaRPr lang="en-US" sz="1200" b="1">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-0.03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0.16</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21"/>
                  </a:ext>
                </a:extLst>
              </a:tr>
              <a:tr h="127000">
                <a:tc gridSpan="2">
                  <a:txBody>
                    <a:bodyPr/>
                    <a:lstStyle/>
                    <a:p>
                      <a:pPr marL="0" marR="0" indent="254000">
                        <a:spcBef>
                          <a:spcPts val="0"/>
                        </a:spcBef>
                        <a:spcAft>
                          <a:spcPts val="0"/>
                        </a:spcAft>
                      </a:pPr>
                      <a:r>
                        <a:rPr lang="en-US" sz="1200" b="1" dirty="0"/>
                        <a:t>IL-10</a:t>
                      </a:r>
                      <a:endParaRPr lang="en-US" sz="1200" b="1" dirty="0">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solidFill>
                      <a:srgbClr val="E6E6E6"/>
                    </a:solidFill>
                  </a:tcPr>
                </a:tc>
                <a:tc>
                  <a:txBody>
                    <a:bodyPr/>
                    <a:lstStyle/>
                    <a:p>
                      <a:pPr marL="0" marR="0" algn="r">
                        <a:spcBef>
                          <a:spcPts val="0"/>
                        </a:spcBef>
                        <a:spcAft>
                          <a:spcPts val="0"/>
                        </a:spcAft>
                      </a:pPr>
                      <a:r>
                        <a:rPr lang="en-US" sz="1200" b="1"/>
                        <a:t>-14.32</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23.35</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21.35</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25.41</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-8.83</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63.34</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2.42</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11.12</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dirty="0">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-1.19</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dirty="0"/>
                        <a:t>-0.23</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0.11</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-0.89</a:t>
                      </a:r>
                      <a:endParaRPr lang="en-US" sz="1200" b="1">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22"/>
                  </a:ext>
                </a:extLst>
              </a:tr>
              <a:tr h="127000">
                <a:tc gridSpan="2">
                  <a:txBody>
                    <a:bodyPr/>
                    <a:lstStyle/>
                    <a:p>
                      <a:pPr marL="0" marR="0" indent="254000">
                        <a:spcBef>
                          <a:spcPts val="0"/>
                        </a:spcBef>
                        <a:spcAft>
                          <a:spcPts val="0"/>
                        </a:spcAft>
                      </a:pPr>
                      <a:r>
                        <a:rPr lang="en-US" sz="1200" b="1"/>
                        <a:t>IL-13</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200" b="1"/>
                        <a:t>-1.72</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2.62</a:t>
                      </a:r>
                      <a:endParaRPr lang="en-US" sz="1200" b="1">
                        <a:latin typeface="+mn-lt"/>
                        <a:ea typeface="Times New Roman"/>
                        <a:cs typeface="Times New Roman"/>
                      </a:endParaRPr>
                    </a:p>
                  </a:txBody>
                  <a:tcPr marL="19050" marR="19050" marT="0" marB="0">
                    <a:solidFill>
                      <a:srgbClr val="F8F8F8"/>
                    </a:solidFill>
                  </a:tcPr>
                </a:tc>
                <a:tc>
                  <a:txBody>
                    <a:bodyPr/>
                    <a:lstStyle/>
                    <a:p>
                      <a:endParaRPr lang="en-US" sz="1200" b="1"/>
                    </a:p>
                  </a:txBody>
                  <a:tcPr marL="19050" marR="19050" marT="0" marB="0">
                    <a:solidFill>
                      <a:srgbClr val="F8F8F8"/>
                    </a:solidFill>
                  </a:tcPr>
                </a:tc>
                <a:tc>
                  <a:txBody>
                    <a:bodyPr/>
                    <a:lstStyle/>
                    <a:p>
                      <a:pPr marL="0" marR="0" algn="r">
                        <a:spcBef>
                          <a:spcPts val="0"/>
                        </a:spcBef>
                        <a:spcAft>
                          <a:spcPts val="0"/>
                        </a:spcAft>
                      </a:pPr>
                      <a:r>
                        <a:rPr lang="en-US" sz="1200" b="1"/>
                        <a:t>4.33</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5.35</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-2.43</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12.60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-0.32</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0.98</a:t>
                      </a:r>
                      <a:endParaRPr lang="en-US" sz="1200" b="1">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endParaRPr lang="en-US" sz="1200" b="1">
                        <a:solidFill>
                          <a:srgbClr val="000000"/>
                        </a:solidFill>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-1.16</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dirty="0"/>
                        <a:t>-0.22</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endParaRPr lang="en-US" sz="1200" b="1" dirty="0">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-0.07</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-1.05</a:t>
                      </a:r>
                      <a:endParaRPr lang="en-US" sz="1200" b="1" dirty="0">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23"/>
                  </a:ext>
                </a:extLst>
              </a:tr>
              <a:tr h="127000">
                <a:tc gridSpan="2">
                  <a:txBody>
                    <a:bodyPr/>
                    <a:lstStyle/>
                    <a:p>
                      <a:pPr marL="0" marR="0" indent="254000">
                        <a:spcBef>
                          <a:spcPts val="0"/>
                        </a:spcBef>
                        <a:spcAft>
                          <a:spcPts val="0"/>
                        </a:spcAft>
                      </a:pPr>
                      <a:r>
                        <a:rPr lang="en-US" sz="1200" b="1"/>
                        <a:t>TNF-α</a:t>
                      </a:r>
                      <a:endParaRPr lang="en-US" sz="1200" b="1">
                        <a:latin typeface="+mn-lt"/>
                        <a:ea typeface="Times New Roman"/>
                        <a:cs typeface="Times New Roman"/>
                      </a:endParaRPr>
                    </a:p>
                  </a:txBody>
                  <a:tcPr marL="19050" marR="19050" marT="0" marB="0">
                    <a:solidFill>
                      <a:srgbClr val="F8F8F8"/>
                    </a:solidFill>
                  </a:tcPr>
                </a:tc>
                <a:tc hMerge="1">
                  <a:txBody>
                    <a:bodyPr/>
                    <a:lstStyle/>
                    <a:p>
                      <a:pPr marL="0" marR="0" algn="r">
                        <a:spcBef>
                          <a:spcPts val="0"/>
                        </a:spcBef>
                        <a:spcAft>
                          <a:spcPts val="0"/>
                        </a:spcAft>
                      </a:pPr>
                      <a:endParaRPr lang="en-US" sz="1200">
                        <a:latin typeface="+mn-lt"/>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solidFill>
                      <a:srgbClr val="E6E6E6"/>
                    </a:solidFill>
                  </a:tcPr>
                </a:tc>
                <a:tc>
                  <a:txBody>
                    <a:bodyPr/>
                    <a:lstStyle/>
                    <a:p>
                      <a:pPr marL="0" marR="0" algn="r">
                        <a:spcBef>
                          <a:spcPts val="0"/>
                        </a:spcBef>
                        <a:spcAft>
                          <a:spcPts val="0"/>
                        </a:spcAft>
                      </a:pPr>
                      <a:r>
                        <a:rPr lang="en-US" sz="1200" b="1"/>
                        <a:t>-2.17</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4.19</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-0.37</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a:t>7.16</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a:t>3.46</a:t>
                      </a:r>
                      <a:endParaRPr lang="en-US" sz="1200" b="1">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7.84</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 </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dirty="0"/>
                        <a:t>-1.89</a:t>
                      </a:r>
                      <a:endParaRPr lang="en-US" sz="1200" b="1" dirty="0">
                        <a:latin typeface="+mn-lt"/>
                        <a:ea typeface="Times New Roman"/>
                        <a:cs typeface="Times New Roman"/>
                      </a:endParaRPr>
                    </a:p>
                  </a:txBody>
                  <a:tcPr marL="20285" marR="5115" marT="0" marB="0">
                    <a:solidFill>
                      <a:srgbClr val="F8F8F8"/>
                    </a:solidFill>
                  </a:tcPr>
                </a:tc>
                <a:tc>
                  <a:txBody>
                    <a:bodyPr/>
                    <a:lstStyle/>
                    <a:p>
                      <a:pPr marL="0" marR="0" algn="r">
                        <a:spcBef>
                          <a:spcPts val="0"/>
                        </a:spcBef>
                        <a:spcAft>
                          <a:spcPts val="0"/>
                        </a:spcAft>
                      </a:pPr>
                      <a:r>
                        <a:rPr lang="en-US" sz="1200" b="1" dirty="0"/>
                        <a:t>7.19</a:t>
                      </a:r>
                      <a:endParaRPr lang="en-US" sz="1200" b="1" dirty="0">
                        <a:latin typeface="+mn-lt"/>
                        <a:ea typeface="Times New Roman"/>
                        <a:cs typeface="Times New Roman"/>
                      </a:endParaRPr>
                    </a:p>
                  </a:txBody>
                  <a:tcPr marL="5115" marR="20285" marT="0" marB="0">
                    <a:solidFill>
                      <a:srgbClr val="F8F8F8"/>
                    </a:solidFill>
                  </a:tcPr>
                </a:tc>
                <a:tc>
                  <a:txBody>
                    <a:bodyPr/>
                    <a:lstStyle/>
                    <a:p>
                      <a:pPr marL="0" marR="0" algn="r">
                        <a:spcBef>
                          <a:spcPts val="0"/>
                        </a:spcBef>
                        <a:spcAft>
                          <a:spcPts val="0"/>
                        </a:spcAft>
                      </a:pPr>
                      <a:r>
                        <a:rPr lang="en-US" sz="1200" b="1"/>
                        <a:t> </a:t>
                      </a: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 </a:t>
                      </a:r>
                      <a:endParaRPr lang="en-US" sz="1200" b="1" dirty="0">
                        <a:latin typeface="+mn-lt"/>
                        <a:ea typeface="Times New Roman"/>
                        <a:cs typeface="Times New Roman"/>
                      </a:endParaRPr>
                    </a:p>
                  </a:txBody>
                  <a:tcPr marL="20285" marR="19050" marT="0" marB="0">
                    <a:solidFill>
                      <a:srgbClr val="F8F8F8"/>
                    </a:solidFill>
                  </a:tcPr>
                </a:tc>
                <a:tc>
                  <a:txBody>
                    <a:bodyPr/>
                    <a:lstStyle/>
                    <a:p>
                      <a:pPr marL="0" marR="0" algn="r">
                        <a:spcBef>
                          <a:spcPts val="0"/>
                        </a:spcBef>
                        <a:spcAft>
                          <a:spcPts val="0"/>
                        </a:spcAft>
                      </a:pPr>
                      <a:r>
                        <a:rPr lang="en-US" sz="1200" b="1" dirty="0"/>
                        <a:t>-0.31</a:t>
                      </a:r>
                      <a:endParaRPr lang="en-US" sz="1200" b="1" dirty="0">
                        <a:latin typeface="+mn-lt"/>
                        <a:ea typeface="Times New Roman"/>
                        <a:cs typeface="Times New Roman"/>
                      </a:endParaRPr>
                    </a:p>
                  </a:txBody>
                  <a:tcPr marL="19050" marR="19050" marT="0" marB="0">
                    <a:solidFill>
                      <a:srgbClr val="FF4F4F"/>
                    </a:solidFill>
                  </a:tcPr>
                </a:tc>
                <a:tc>
                  <a:txBody>
                    <a:bodyPr/>
                    <a:lstStyle/>
                    <a:p>
                      <a:pPr marL="0" marR="0" algn="r">
                        <a:spcBef>
                          <a:spcPts val="0"/>
                        </a:spcBef>
                        <a:spcAft>
                          <a:spcPts val="0"/>
                        </a:spcAft>
                      </a:pPr>
                      <a:r>
                        <a:rPr lang="en-US" sz="1200" b="1" dirty="0"/>
                        <a:t>0.68</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spcBef>
                          <a:spcPts val="0"/>
                        </a:spcBef>
                        <a:spcAft>
                          <a:spcPts val="0"/>
                        </a:spcAft>
                      </a:pPr>
                      <a:r>
                        <a:rPr lang="en-US" sz="1200" b="1"/>
                        <a:t> </a:t>
                      </a:r>
                      <a:endParaRPr lang="en-US" sz="1200" b="1">
                        <a:latin typeface="+mn-lt"/>
                        <a:ea typeface="Times New Roman"/>
                        <a:cs typeface="Times New Roman"/>
                      </a:endParaRPr>
                    </a:p>
                  </a:txBody>
                  <a:tcPr marL="5115" marR="5115" marT="0" marB="0">
                    <a:solidFill>
                      <a:srgbClr val="F8F8F8"/>
                    </a:solidFill>
                  </a:tcPr>
                </a:tc>
                <a:tc>
                  <a:txBody>
                    <a:bodyPr/>
                    <a:lstStyle/>
                    <a:p>
                      <a:pPr marL="0" marR="0" algn="r">
                        <a:spcBef>
                          <a:spcPts val="0"/>
                        </a:spcBef>
                        <a:spcAft>
                          <a:spcPts val="0"/>
                        </a:spcAft>
                      </a:pPr>
                      <a:r>
                        <a:rPr lang="en-US" sz="1200" b="1" dirty="0"/>
                        <a:t>0.80</a:t>
                      </a:r>
                      <a:endParaRPr lang="en-US" sz="1200" b="1" dirty="0">
                        <a:latin typeface="+mn-lt"/>
                        <a:ea typeface="Times New Roman"/>
                        <a:cs typeface="Times New Roman"/>
                      </a:endParaRPr>
                    </a:p>
                  </a:txBody>
                  <a:tcPr marL="19050" marR="19050" marT="0" marB="0">
                    <a:solidFill>
                      <a:srgbClr val="F8F8F8"/>
                    </a:solidFill>
                  </a:tcPr>
                </a:tc>
                <a:tc>
                  <a:txBody>
                    <a:bodyPr/>
                    <a:lstStyle/>
                    <a:p>
                      <a:pPr marL="0" marR="0" algn="r">
                        <a:spcBef>
                          <a:spcPts val="0"/>
                        </a:spcBef>
                        <a:spcAft>
                          <a:spcPts val="0"/>
                        </a:spcAft>
                      </a:pPr>
                      <a:r>
                        <a:rPr lang="en-US" sz="1200" b="1" dirty="0"/>
                        <a:t>-0.22</a:t>
                      </a:r>
                      <a:endParaRPr lang="en-US" sz="1200" b="1" dirty="0">
                        <a:latin typeface="+mn-lt"/>
                        <a:ea typeface="Times New Roman"/>
                        <a:cs typeface="Times New Roman"/>
                      </a:endParaRPr>
                    </a:p>
                  </a:txBody>
                  <a:tcPr marL="19050" marR="19050" marT="0" marB="0">
                    <a:solidFill>
                      <a:srgbClr val="F8F8F8"/>
                    </a:solidFill>
                  </a:tcPr>
                </a:tc>
                <a:extLst>
                  <a:ext uri="{0D108BD9-81ED-4DB2-BD59-A6C34878D82A}">
                    <a16:rowId xmlns:a16="http://schemas.microsoft.com/office/drawing/2014/main" xmlns="" val="10024"/>
                  </a:ext>
                </a:extLst>
              </a:tr>
              <a:tr h="338667">
                <a:tc gridSpan="21">
                  <a:txBody>
                    <a:bodyPr/>
                    <a:lstStyle/>
                    <a:p>
                      <a:pPr marL="0" marR="0">
                        <a:spcBef>
                          <a:spcPts val="0"/>
                        </a:spcBef>
                        <a:spcAft>
                          <a:spcPts val="0"/>
                        </a:spcAft>
                      </a:pPr>
                      <a:r>
                        <a:rPr lang="en-US" sz="1200" b="1" dirty="0"/>
                        <a:t>Change is computed as the pre-treatment values at the final visit minus baseline levels prior to the first visit (Table 2). </a:t>
                      </a:r>
                    </a:p>
                    <a:p>
                      <a:pPr marL="0" marR="0">
                        <a:spcBef>
                          <a:spcPts val="0"/>
                        </a:spcBef>
                        <a:spcAft>
                          <a:spcPts val="0"/>
                        </a:spcAft>
                      </a:pPr>
                      <a:r>
                        <a:rPr lang="en-US" sz="1200" b="1" baseline="30000" dirty="0" err="1"/>
                        <a:t>a</a:t>
                      </a:r>
                      <a:r>
                        <a:rPr lang="en-US" sz="1200" b="1" dirty="0" err="1"/>
                        <a:t>In</a:t>
                      </a:r>
                      <a:r>
                        <a:rPr lang="en-US" sz="1200" b="1" dirty="0"/>
                        <a:t> pg/</a:t>
                      </a:r>
                      <a:r>
                        <a:rPr lang="en-US" sz="1200" b="1" dirty="0" err="1"/>
                        <a:t>mL.</a:t>
                      </a:r>
                      <a:r>
                        <a:rPr lang="en-US" sz="1200" b="1" dirty="0"/>
                        <a:t>  </a:t>
                      </a:r>
                      <a:r>
                        <a:rPr lang="en-US" sz="1200" b="1" baseline="30000" dirty="0" err="1"/>
                        <a:t>b</a:t>
                      </a:r>
                      <a:r>
                        <a:rPr lang="en-US" sz="1200" b="1" dirty="0" err="1"/>
                        <a:t>In</a:t>
                      </a:r>
                      <a:r>
                        <a:rPr lang="en-US" sz="1200" b="1" dirty="0"/>
                        <a:t> </a:t>
                      </a:r>
                      <a:r>
                        <a:rPr lang="en-US" sz="1200" b="1" dirty="0" err="1"/>
                        <a:t>μg</a:t>
                      </a:r>
                      <a:r>
                        <a:rPr lang="en-US" sz="1200" b="1" dirty="0"/>
                        <a:t>/</a:t>
                      </a:r>
                      <a:r>
                        <a:rPr lang="en-US" sz="1200" b="1" dirty="0" err="1"/>
                        <a:t>dL</a:t>
                      </a:r>
                      <a:r>
                        <a:rPr lang="en-US" sz="1200" b="1" dirty="0"/>
                        <a:t>.   </a:t>
                      </a:r>
                      <a:r>
                        <a:rPr lang="en-US" sz="1200" b="1" baseline="30000" dirty="0" err="1"/>
                        <a:t>c</a:t>
                      </a:r>
                      <a:r>
                        <a:rPr lang="en-US" sz="1200" b="1" dirty="0" err="1"/>
                        <a:t>In</a:t>
                      </a:r>
                      <a:r>
                        <a:rPr lang="en-US" sz="1200" b="1" dirty="0"/>
                        <a:t> cells/</a:t>
                      </a:r>
                      <a:r>
                        <a:rPr lang="en-US" sz="1200" b="1" dirty="0" err="1"/>
                        <a:t>mL.</a:t>
                      </a:r>
                      <a:r>
                        <a:rPr lang="en-US" sz="1200" b="1" dirty="0"/>
                        <a:t>,  </a:t>
                      </a:r>
                      <a:r>
                        <a:rPr lang="en-US" sz="1200" b="1" baseline="30000" dirty="0" err="1"/>
                        <a:t>d</a:t>
                      </a:r>
                      <a:r>
                        <a:rPr lang="en-US" sz="1200" b="1" dirty="0" err="1"/>
                        <a:t>In</a:t>
                      </a:r>
                      <a:r>
                        <a:rPr lang="en-US" sz="1200" b="1" dirty="0"/>
                        <a:t> pg/10</a:t>
                      </a:r>
                      <a:r>
                        <a:rPr lang="en-US" sz="1200" b="1" baseline="30000" dirty="0"/>
                        <a:t>4</a:t>
                      </a:r>
                      <a:r>
                        <a:rPr lang="en-US" sz="1200" b="1" dirty="0"/>
                        <a:t> </a:t>
                      </a:r>
                      <a:r>
                        <a:rPr lang="en-US" sz="1200" b="1" dirty="0" err="1"/>
                        <a:t>lymphocytes.</a:t>
                      </a:r>
                      <a:r>
                        <a:rPr lang="en-US" sz="1200" b="1" baseline="30000" dirty="0" err="1"/>
                        <a:t>e</a:t>
                      </a:r>
                      <a:r>
                        <a:rPr lang="en-US" sz="1200" b="1" dirty="0" err="1"/>
                        <a:t>Treatment</a:t>
                      </a:r>
                      <a:r>
                        <a:rPr lang="en-US" sz="1200" b="1" dirty="0"/>
                        <a:t> effect sizes are computed for the effect massage contrasted with touch, within once-a-week or twice-a-week dose groups.  </a:t>
                      </a:r>
                      <a:r>
                        <a:rPr lang="en-US" sz="1200" b="1" baseline="30000" dirty="0" err="1"/>
                        <a:t>f</a:t>
                      </a:r>
                      <a:r>
                        <a:rPr lang="en-US" sz="1200" b="1" dirty="0" err="1"/>
                        <a:t>Dose</a:t>
                      </a:r>
                      <a:r>
                        <a:rPr lang="en-US" sz="1200" b="1" dirty="0"/>
                        <a:t> effect sizes are computed for the effect of twice-a-week contrasted with once-a-week sessions, within massage or touch treatment groups. *Change value significantly non-zero, p &lt; 0.05.</a:t>
                      </a:r>
                      <a:endParaRPr lang="en-US" sz="1200" b="1" dirty="0">
                        <a:latin typeface="+mn-lt"/>
                        <a:ea typeface="Times New Roman"/>
                        <a:cs typeface="Times New Roman"/>
                      </a:endParaRPr>
                    </a:p>
                  </a:txBody>
                  <a:tcPr marL="19050" marR="19050" marT="0" marB="0" anchor="ctr">
                    <a:solidFill>
                      <a:srgbClr val="F8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5"/>
                  </a:ext>
                </a:extLst>
              </a:tr>
            </a:tbl>
          </a:graphicData>
        </a:graphic>
      </p:graphicFrame>
      <p:sp>
        <p:nvSpPr>
          <p:cNvPr id="3" name="Rectangle 2"/>
          <p:cNvSpPr/>
          <p:nvPr/>
        </p:nvSpPr>
        <p:spPr>
          <a:xfrm>
            <a:off x="104775" y="404480"/>
            <a:ext cx="8953500" cy="384721"/>
          </a:xfrm>
          <a:prstGeom prst="rect">
            <a:avLst/>
          </a:prstGeom>
        </p:spPr>
        <p:txBody>
          <a:bodyPr wrap="square">
            <a:spAutoFit/>
          </a:bodyPr>
          <a:lstStyle/>
          <a:p>
            <a:pPr algn="ctr"/>
            <a:r>
              <a:rPr lang="en-US" sz="1900" b="1" dirty="0"/>
              <a:t>Cumulative change between pre-treatment levels at first and final session of therapy</a:t>
            </a:r>
          </a:p>
        </p:txBody>
      </p:sp>
    </p:spTree>
    <p:extLst>
      <p:ext uri="{BB962C8B-B14F-4D97-AF65-F5344CB8AC3E}">
        <p14:creationId xmlns:p14="http://schemas.microsoft.com/office/powerpoint/2010/main" val="330310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Collaborators</a:t>
            </a:r>
          </a:p>
        </p:txBody>
      </p:sp>
      <p:sp>
        <p:nvSpPr>
          <p:cNvPr id="3" name="Content Placeholder 2"/>
          <p:cNvSpPr>
            <a:spLocks noGrp="1"/>
          </p:cNvSpPr>
          <p:nvPr>
            <p:ph idx="1"/>
          </p:nvPr>
        </p:nvSpPr>
        <p:spPr/>
        <p:txBody>
          <a:bodyPr>
            <a:normAutofit fontScale="77500" lnSpcReduction="20000"/>
          </a:bodyPr>
          <a:lstStyle/>
          <a:p>
            <a:r>
              <a:rPr lang="en-US" dirty="0"/>
              <a:t>Pamela </a:t>
            </a:r>
            <a:r>
              <a:rPr lang="en-US" dirty="0" err="1"/>
              <a:t>Schettler</a:t>
            </a:r>
            <a:r>
              <a:rPr lang="en-US" dirty="0"/>
              <a:t> PhD</a:t>
            </a:r>
          </a:p>
          <a:p>
            <a:r>
              <a:rPr lang="en-US" dirty="0"/>
              <a:t>Ericka Larson MS</a:t>
            </a:r>
          </a:p>
          <a:p>
            <a:r>
              <a:rPr lang="en-US" dirty="0"/>
              <a:t>Sherry Edwards BS,</a:t>
            </a:r>
          </a:p>
          <a:p>
            <a:r>
              <a:rPr lang="en-US" dirty="0" err="1"/>
              <a:t>Boadie</a:t>
            </a:r>
            <a:r>
              <a:rPr lang="en-US" dirty="0"/>
              <a:t> Dunlop MD, MS</a:t>
            </a:r>
          </a:p>
          <a:p>
            <a:r>
              <a:rPr lang="en-US" dirty="0"/>
              <a:t>Jeffery </a:t>
            </a:r>
            <a:r>
              <a:rPr lang="en-US" dirty="0" err="1"/>
              <a:t>Rakofsky</a:t>
            </a:r>
            <a:r>
              <a:rPr lang="en-US" dirty="0"/>
              <a:t> MD</a:t>
            </a:r>
          </a:p>
          <a:p>
            <a:r>
              <a:rPr lang="en-US" dirty="0"/>
              <a:t>Becky </a:t>
            </a:r>
            <a:r>
              <a:rPr lang="en-US" dirty="0" err="1"/>
              <a:t>Kinkead</a:t>
            </a:r>
            <a:r>
              <a:rPr lang="en-US" dirty="0"/>
              <a:t> PhD</a:t>
            </a:r>
          </a:p>
          <a:p>
            <a:r>
              <a:rPr lang="en-US" dirty="0"/>
              <a:t>Leticia Allen BA </a:t>
            </a:r>
          </a:p>
          <a:p>
            <a:r>
              <a:rPr lang="en-US" dirty="0" err="1"/>
              <a:t>Dedric</a:t>
            </a:r>
            <a:r>
              <a:rPr lang="en-US" dirty="0"/>
              <a:t> Carroll BA </a:t>
            </a:r>
          </a:p>
          <a:p>
            <a:r>
              <a:rPr lang="en-US" dirty="0" err="1"/>
              <a:t>Laureen</a:t>
            </a:r>
            <a:r>
              <a:rPr lang="en-US" dirty="0"/>
              <a:t> </a:t>
            </a:r>
            <a:r>
              <a:rPr lang="en-US" dirty="0" err="1"/>
              <a:t>Dietrick</a:t>
            </a:r>
            <a:r>
              <a:rPr lang="en-US" dirty="0"/>
              <a:t> BA</a:t>
            </a:r>
          </a:p>
          <a:p>
            <a:r>
              <a:rPr lang="en-US" dirty="0"/>
              <a:t> Grace Prior BA</a:t>
            </a:r>
          </a:p>
          <a:p>
            <a:r>
              <a:rPr lang="en-US" dirty="0"/>
              <a:t>Brittney Turner BA</a:t>
            </a:r>
          </a:p>
        </p:txBody>
      </p:sp>
    </p:spTree>
    <p:extLst>
      <p:ext uri="{BB962C8B-B14F-4D97-AF65-F5344CB8AC3E}">
        <p14:creationId xmlns:p14="http://schemas.microsoft.com/office/powerpoint/2010/main" val="3992236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7463249"/>
              </p:ext>
            </p:extLst>
          </p:nvPr>
        </p:nvGraphicFramePr>
        <p:xfrm>
          <a:off x="404732" y="931213"/>
          <a:ext cx="8452631" cy="5841350"/>
        </p:xfrm>
        <a:graphic>
          <a:graphicData uri="http://schemas.openxmlformats.org/drawingml/2006/table">
            <a:tbl>
              <a:tblPr>
                <a:tableStyleId>{5C22544A-7EE6-4342-B048-85BDC9FD1C3A}</a:tableStyleId>
              </a:tblPr>
              <a:tblGrid>
                <a:gridCol w="887763">
                  <a:extLst>
                    <a:ext uri="{9D8B030D-6E8A-4147-A177-3AD203B41FA5}">
                      <a16:colId xmlns:a16="http://schemas.microsoft.com/office/drawing/2014/main" xmlns="" val="20000"/>
                    </a:ext>
                  </a:extLst>
                </a:gridCol>
                <a:gridCol w="547768">
                  <a:extLst>
                    <a:ext uri="{9D8B030D-6E8A-4147-A177-3AD203B41FA5}">
                      <a16:colId xmlns:a16="http://schemas.microsoft.com/office/drawing/2014/main" xmlns="" val="20001"/>
                    </a:ext>
                  </a:extLst>
                </a:gridCol>
                <a:gridCol w="292773">
                  <a:extLst>
                    <a:ext uri="{9D8B030D-6E8A-4147-A177-3AD203B41FA5}">
                      <a16:colId xmlns:a16="http://schemas.microsoft.com/office/drawing/2014/main" xmlns="" val="20002"/>
                    </a:ext>
                  </a:extLst>
                </a:gridCol>
                <a:gridCol w="510184">
                  <a:extLst>
                    <a:ext uri="{9D8B030D-6E8A-4147-A177-3AD203B41FA5}">
                      <a16:colId xmlns:a16="http://schemas.microsoft.com/office/drawing/2014/main" xmlns="" val="20003"/>
                    </a:ext>
                  </a:extLst>
                </a:gridCol>
                <a:gridCol w="132028">
                  <a:extLst>
                    <a:ext uri="{9D8B030D-6E8A-4147-A177-3AD203B41FA5}">
                      <a16:colId xmlns:a16="http://schemas.microsoft.com/office/drawing/2014/main" xmlns="" val="20004"/>
                    </a:ext>
                  </a:extLst>
                </a:gridCol>
                <a:gridCol w="576101">
                  <a:extLst>
                    <a:ext uri="{9D8B030D-6E8A-4147-A177-3AD203B41FA5}">
                      <a16:colId xmlns:a16="http://schemas.microsoft.com/office/drawing/2014/main" xmlns="" val="20005"/>
                    </a:ext>
                  </a:extLst>
                </a:gridCol>
                <a:gridCol w="576101">
                  <a:extLst>
                    <a:ext uri="{9D8B030D-6E8A-4147-A177-3AD203B41FA5}">
                      <a16:colId xmlns:a16="http://schemas.microsoft.com/office/drawing/2014/main" xmlns="" val="20006"/>
                    </a:ext>
                  </a:extLst>
                </a:gridCol>
                <a:gridCol w="103887">
                  <a:extLst>
                    <a:ext uri="{9D8B030D-6E8A-4147-A177-3AD203B41FA5}">
                      <a16:colId xmlns:a16="http://schemas.microsoft.com/office/drawing/2014/main" xmlns="" val="20007"/>
                    </a:ext>
                  </a:extLst>
                </a:gridCol>
                <a:gridCol w="113332">
                  <a:extLst>
                    <a:ext uri="{9D8B030D-6E8A-4147-A177-3AD203B41FA5}">
                      <a16:colId xmlns:a16="http://schemas.microsoft.com/office/drawing/2014/main" xmlns="" val="20008"/>
                    </a:ext>
                  </a:extLst>
                </a:gridCol>
                <a:gridCol w="594990">
                  <a:extLst>
                    <a:ext uri="{9D8B030D-6E8A-4147-A177-3AD203B41FA5}">
                      <a16:colId xmlns:a16="http://schemas.microsoft.com/office/drawing/2014/main" xmlns="" val="20009"/>
                    </a:ext>
                  </a:extLst>
                </a:gridCol>
                <a:gridCol w="557212">
                  <a:extLst>
                    <a:ext uri="{9D8B030D-6E8A-4147-A177-3AD203B41FA5}">
                      <a16:colId xmlns:a16="http://schemas.microsoft.com/office/drawing/2014/main" xmlns="" val="20010"/>
                    </a:ext>
                  </a:extLst>
                </a:gridCol>
                <a:gridCol w="115774">
                  <a:extLst>
                    <a:ext uri="{9D8B030D-6E8A-4147-A177-3AD203B41FA5}">
                      <a16:colId xmlns:a16="http://schemas.microsoft.com/office/drawing/2014/main" xmlns="" val="20011"/>
                    </a:ext>
                  </a:extLst>
                </a:gridCol>
                <a:gridCol w="601992">
                  <a:extLst>
                    <a:ext uri="{9D8B030D-6E8A-4147-A177-3AD203B41FA5}">
                      <a16:colId xmlns:a16="http://schemas.microsoft.com/office/drawing/2014/main" xmlns="" val="20012"/>
                    </a:ext>
                  </a:extLst>
                </a:gridCol>
                <a:gridCol w="613878">
                  <a:extLst>
                    <a:ext uri="{9D8B030D-6E8A-4147-A177-3AD203B41FA5}">
                      <a16:colId xmlns:a16="http://schemas.microsoft.com/office/drawing/2014/main" xmlns="" val="20013"/>
                    </a:ext>
                  </a:extLst>
                </a:gridCol>
                <a:gridCol w="137044">
                  <a:extLst>
                    <a:ext uri="{9D8B030D-6E8A-4147-A177-3AD203B41FA5}">
                      <a16:colId xmlns:a16="http://schemas.microsoft.com/office/drawing/2014/main" xmlns="" val="20014"/>
                    </a:ext>
                  </a:extLst>
                </a:gridCol>
                <a:gridCol w="96464">
                  <a:extLst>
                    <a:ext uri="{9D8B030D-6E8A-4147-A177-3AD203B41FA5}">
                      <a16:colId xmlns:a16="http://schemas.microsoft.com/office/drawing/2014/main" xmlns="" val="20015"/>
                    </a:ext>
                  </a:extLst>
                </a:gridCol>
                <a:gridCol w="455265">
                  <a:extLst>
                    <a:ext uri="{9D8B030D-6E8A-4147-A177-3AD203B41FA5}">
                      <a16:colId xmlns:a16="http://schemas.microsoft.com/office/drawing/2014/main" xmlns="" val="20016"/>
                    </a:ext>
                  </a:extLst>
                </a:gridCol>
                <a:gridCol w="455265">
                  <a:extLst>
                    <a:ext uri="{9D8B030D-6E8A-4147-A177-3AD203B41FA5}">
                      <a16:colId xmlns:a16="http://schemas.microsoft.com/office/drawing/2014/main" xmlns="" val="20017"/>
                    </a:ext>
                  </a:extLst>
                </a:gridCol>
                <a:gridCol w="174280">
                  <a:extLst>
                    <a:ext uri="{9D8B030D-6E8A-4147-A177-3AD203B41FA5}">
                      <a16:colId xmlns:a16="http://schemas.microsoft.com/office/drawing/2014/main" xmlns="" val="20018"/>
                    </a:ext>
                  </a:extLst>
                </a:gridCol>
                <a:gridCol w="455265">
                  <a:extLst>
                    <a:ext uri="{9D8B030D-6E8A-4147-A177-3AD203B41FA5}">
                      <a16:colId xmlns:a16="http://schemas.microsoft.com/office/drawing/2014/main" xmlns="" val="20019"/>
                    </a:ext>
                  </a:extLst>
                </a:gridCol>
                <a:gridCol w="455265">
                  <a:extLst>
                    <a:ext uri="{9D8B030D-6E8A-4147-A177-3AD203B41FA5}">
                      <a16:colId xmlns:a16="http://schemas.microsoft.com/office/drawing/2014/main" xmlns="" val="20020"/>
                    </a:ext>
                  </a:extLst>
                </a:gridCol>
              </a:tblGrid>
              <a:tr h="74196">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8965" marR="8965" marT="0" marB="0" anchor="ctr"/>
                </a:tc>
                <a:tc gridSpan="6">
                  <a:txBody>
                    <a:bodyPr/>
                    <a:lstStyle/>
                    <a:p>
                      <a:pPr marL="0" marR="0" algn="ctr">
                        <a:spcBef>
                          <a:spcPts val="0"/>
                        </a:spcBef>
                        <a:spcAft>
                          <a:spcPts val="0"/>
                        </a:spcAft>
                      </a:pPr>
                      <a:r>
                        <a:rPr lang="en-US" sz="1200" b="1" dirty="0">
                          <a:effectLst/>
                        </a:rPr>
                        <a:t>1x/</a:t>
                      </a:r>
                      <a:r>
                        <a:rPr lang="en-US" sz="1200" b="1" dirty="0" err="1">
                          <a:effectLst/>
                        </a:rPr>
                        <a:t>wk</a:t>
                      </a:r>
                      <a:endParaRPr lang="en-US" sz="1200" b="1" dirty="0">
                        <a:effectLst/>
                        <a:latin typeface="Times New Roman"/>
                        <a:ea typeface="Times New Roman"/>
                      </a:endParaRPr>
                    </a:p>
                  </a:txBody>
                  <a:tcPr marL="8965" marR="89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gridSpan="5">
                  <a:txBody>
                    <a:bodyPr/>
                    <a:lstStyle/>
                    <a:p>
                      <a:pPr marL="0" marR="0" algn="ctr">
                        <a:spcBef>
                          <a:spcPts val="0"/>
                        </a:spcBef>
                        <a:spcAft>
                          <a:spcPts val="0"/>
                        </a:spcAft>
                      </a:pPr>
                      <a:r>
                        <a:rPr lang="en-US" sz="1200" b="1">
                          <a:effectLst/>
                        </a:rPr>
                        <a:t>2x/wk</a:t>
                      </a:r>
                      <a:endParaRPr lang="en-US" sz="1200" b="1">
                        <a:effectLst/>
                        <a:latin typeface="Times New Roman"/>
                        <a:ea typeface="Times New Roman"/>
                      </a:endParaRPr>
                    </a:p>
                  </a:txBody>
                  <a:tcPr marL="8965" marR="89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rowSpan="2" gridSpan="2">
                  <a:txBody>
                    <a:bodyPr/>
                    <a:lstStyle/>
                    <a:p>
                      <a:pPr marL="0" marR="0" algn="ctr">
                        <a:spcBef>
                          <a:spcPts val="0"/>
                        </a:spcBef>
                        <a:spcAft>
                          <a:spcPts val="0"/>
                        </a:spcAft>
                      </a:pPr>
                      <a:r>
                        <a:rPr lang="en-US" sz="1200" b="1">
                          <a:effectLst/>
                        </a:rPr>
                        <a:t>Treatment</a:t>
                      </a:r>
                      <a:br>
                        <a:rPr lang="en-US" sz="1200" b="1">
                          <a:effectLst/>
                        </a:rPr>
                      </a:br>
                      <a:r>
                        <a:rPr lang="en-US" sz="1200" b="1">
                          <a:effectLst/>
                        </a:rPr>
                        <a:t>Effect Size</a:t>
                      </a:r>
                      <a:r>
                        <a:rPr lang="en-US" sz="1200" b="1" baseline="30000">
                          <a:effectLst/>
                        </a:rPr>
                        <a:t>e</a:t>
                      </a:r>
                      <a:endParaRPr lang="en-US" sz="1200" b="1">
                        <a:effectLst/>
                        <a:latin typeface="Times New Roman"/>
                        <a:ea typeface="Times New Roman"/>
                      </a:endParaRPr>
                    </a:p>
                  </a:txBody>
                  <a:tcPr marL="33388" marR="33388" marT="0" marB="0" anchor="ctr"/>
                </a:tc>
                <a:tc rowSpan="2" hMerge="1">
                  <a:txBody>
                    <a:bodyPr/>
                    <a:lstStyle/>
                    <a:p>
                      <a:endParaRPr lang="en-US"/>
                    </a:p>
                  </a:txBody>
                  <a:tcP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rowSpan="2" gridSpan="2">
                  <a:txBody>
                    <a:bodyPr/>
                    <a:lstStyle/>
                    <a:p>
                      <a:pPr marL="0" marR="0" algn="ctr">
                        <a:spcBef>
                          <a:spcPts val="0"/>
                        </a:spcBef>
                        <a:spcAft>
                          <a:spcPts val="0"/>
                        </a:spcAft>
                      </a:pPr>
                      <a:r>
                        <a:rPr lang="en-US" sz="1200" b="1">
                          <a:effectLst/>
                        </a:rPr>
                        <a:t>Dose</a:t>
                      </a:r>
                      <a:br>
                        <a:rPr lang="en-US" sz="1200" b="1">
                          <a:effectLst/>
                        </a:rPr>
                      </a:br>
                      <a:r>
                        <a:rPr lang="en-US" sz="1200" b="1">
                          <a:effectLst/>
                        </a:rPr>
                        <a:t>Effect Size</a:t>
                      </a:r>
                      <a:r>
                        <a:rPr lang="en-US" sz="1200" b="1" baseline="30000">
                          <a:effectLst/>
                        </a:rPr>
                        <a:t>f</a:t>
                      </a:r>
                      <a:endParaRPr lang="en-US" sz="1200" b="1">
                        <a:effectLst/>
                        <a:latin typeface="Times New Roman"/>
                        <a:ea typeface="Times New Roman"/>
                      </a:endParaRPr>
                    </a:p>
                  </a:txBody>
                  <a:tcPr marL="33388" marR="33388" marT="0" marB="0" anchor="ctr"/>
                </a:tc>
                <a:tc rowSpan="2" hMerge="1">
                  <a:txBody>
                    <a:bodyPr/>
                    <a:lstStyle/>
                    <a:p>
                      <a:endParaRPr lang="en-US"/>
                    </a:p>
                  </a:txBody>
                  <a:tcPr/>
                </a:tc>
                <a:extLst>
                  <a:ext uri="{0D108BD9-81ED-4DB2-BD59-A6C34878D82A}">
                    <a16:rowId xmlns:a16="http://schemas.microsoft.com/office/drawing/2014/main" xmlns="" val="10000"/>
                  </a:ext>
                </a:extLst>
              </a:tr>
              <a:tr h="74196">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gridSpan="3">
                  <a:txBody>
                    <a:bodyPr/>
                    <a:lstStyle/>
                    <a:p>
                      <a:pPr marL="0" marR="0" algn="ctr">
                        <a:spcBef>
                          <a:spcPts val="0"/>
                        </a:spcBef>
                        <a:spcAft>
                          <a:spcPts val="0"/>
                        </a:spcAft>
                      </a:pPr>
                      <a:r>
                        <a:rPr lang="en-US" sz="1200" b="1" dirty="0">
                          <a:effectLst/>
                        </a:rPr>
                        <a:t>Massage</a:t>
                      </a:r>
                      <a:endParaRPr lang="en-US" sz="1200" b="1" dirty="0">
                        <a:effectLst/>
                        <a:latin typeface="Times New Roman"/>
                        <a:ea typeface="Times New Roman"/>
                      </a:endParaRPr>
                    </a:p>
                  </a:txBody>
                  <a:tcPr marL="33388" marR="33388" marT="0" marB="0" anchor="ct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gridSpan="2">
                  <a:txBody>
                    <a:bodyPr/>
                    <a:lstStyle/>
                    <a:p>
                      <a:pPr marL="0" marR="0" algn="ctr">
                        <a:spcBef>
                          <a:spcPts val="0"/>
                        </a:spcBef>
                        <a:spcAft>
                          <a:spcPts val="0"/>
                        </a:spcAft>
                      </a:pPr>
                      <a:r>
                        <a:rPr lang="en-US" sz="1200" b="1" dirty="0">
                          <a:effectLst/>
                        </a:rPr>
                        <a:t>Touch</a:t>
                      </a:r>
                      <a:endParaRPr lang="en-US" sz="1200" b="1" dirty="0">
                        <a:effectLst/>
                        <a:latin typeface="Times New Roman"/>
                        <a:ea typeface="Times New Roman"/>
                      </a:endParaRPr>
                    </a:p>
                  </a:txBody>
                  <a:tcPr marL="8965" marR="8965"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gridSpan="2">
                  <a:txBody>
                    <a:bodyPr/>
                    <a:lstStyle/>
                    <a:p>
                      <a:pPr marL="0" marR="0" algn="ctr">
                        <a:spcBef>
                          <a:spcPts val="0"/>
                        </a:spcBef>
                        <a:spcAft>
                          <a:spcPts val="0"/>
                        </a:spcAft>
                      </a:pPr>
                      <a:r>
                        <a:rPr lang="en-US" sz="1200" b="1">
                          <a:effectLst/>
                        </a:rPr>
                        <a:t>Massage</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gridSpan="2">
                  <a:txBody>
                    <a:bodyPr/>
                    <a:lstStyle/>
                    <a:p>
                      <a:pPr marL="0" marR="0" algn="ctr">
                        <a:spcBef>
                          <a:spcPts val="0"/>
                        </a:spcBef>
                        <a:spcAft>
                          <a:spcPts val="0"/>
                        </a:spcAft>
                      </a:pPr>
                      <a:r>
                        <a:rPr lang="en-US" sz="1200" b="1">
                          <a:effectLst/>
                        </a:rPr>
                        <a:t>Touch</a:t>
                      </a:r>
                      <a:endParaRPr lang="en-US" sz="1200" b="1">
                        <a:effectLst/>
                        <a:latin typeface="Times New Roman"/>
                        <a:ea typeface="Times New Roman"/>
                      </a:endParaRPr>
                    </a:p>
                  </a:txBody>
                  <a:tcPr marL="8965" marR="8965"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5552" marT="0" marB="0" anchor="ctr"/>
                </a:tc>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1"/>
                  </a:ext>
                </a:extLst>
              </a:tr>
              <a:tr h="148392">
                <a:tc>
                  <a:txBody>
                    <a:bodyPr/>
                    <a:lstStyle/>
                    <a:p>
                      <a:pPr marL="0" marR="0">
                        <a:spcBef>
                          <a:spcPts val="0"/>
                        </a:spcBef>
                        <a:spcAft>
                          <a:spcPts val="0"/>
                        </a:spcAft>
                      </a:pPr>
                      <a:r>
                        <a:rPr lang="en-US" sz="1200" b="1" dirty="0">
                          <a:effectLst/>
                        </a:rPr>
                        <a:t>Variable</a:t>
                      </a:r>
                      <a:endParaRPr lang="en-US" sz="1200" b="1" dirty="0">
                        <a:effectLst/>
                        <a:latin typeface="Times New Roman"/>
                        <a:ea typeface="Times New Roman"/>
                      </a:endParaRPr>
                    </a:p>
                  </a:txBody>
                  <a:tcPr marL="33388" marR="33388" marT="0" marB="0" anchor="ctr"/>
                </a:tc>
                <a:tc gridSpan="2">
                  <a:txBody>
                    <a:bodyPr/>
                    <a:lstStyle/>
                    <a:p>
                      <a:pPr marL="0" marR="0" algn="ctr">
                        <a:spcBef>
                          <a:spcPts val="0"/>
                        </a:spcBef>
                        <a:spcAft>
                          <a:spcPts val="0"/>
                        </a:spcAft>
                      </a:pPr>
                      <a:r>
                        <a:rPr lang="en-US" sz="1200" b="1" dirty="0">
                          <a:effectLst/>
                        </a:rPr>
                        <a:t>Mean</a:t>
                      </a:r>
                      <a:endParaRPr lang="en-US" sz="1200" b="1" dirty="0">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lgn="ctr">
                        <a:spcBef>
                          <a:spcPts val="0"/>
                        </a:spcBef>
                        <a:spcAft>
                          <a:spcPts val="0"/>
                        </a:spcAft>
                      </a:pPr>
                      <a:r>
                        <a:rPr lang="en-US" sz="1200" b="1">
                          <a:effectLst/>
                        </a:rPr>
                        <a:t>SD</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dirty="0">
                          <a:effectLst/>
                        </a:rPr>
                        <a:t>Mean</a:t>
                      </a:r>
                      <a:endParaRPr lang="en-US" sz="1200" b="1" dirty="0">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dirty="0">
                          <a:effectLst/>
                        </a:rPr>
                        <a:t>SD</a:t>
                      </a:r>
                      <a:endParaRPr lang="en-US" sz="1200" b="1" dirty="0">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a:effectLst/>
                        </a:rPr>
                        <a:t>Mean</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a:effectLst/>
                        </a:rPr>
                        <a:t>SD</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dirty="0">
                          <a:effectLst/>
                        </a:rPr>
                        <a:t>Mean</a:t>
                      </a:r>
                      <a:endParaRPr lang="en-US" sz="1200" b="1" dirty="0">
                        <a:effectLst/>
                        <a:latin typeface="Times New Roman"/>
                        <a:ea typeface="Times New Roman"/>
                      </a:endParaRPr>
                    </a:p>
                  </a:txBody>
                  <a:tcPr marL="8965" marR="8965" marT="0" marB="0" anchor="ctr"/>
                </a:tc>
                <a:tc>
                  <a:txBody>
                    <a:bodyPr/>
                    <a:lstStyle/>
                    <a:p>
                      <a:pPr marL="0" marR="0" algn="ctr">
                        <a:spcBef>
                          <a:spcPts val="0"/>
                        </a:spcBef>
                        <a:spcAft>
                          <a:spcPts val="0"/>
                        </a:spcAft>
                      </a:pPr>
                      <a:r>
                        <a:rPr lang="en-US" sz="1200" b="1">
                          <a:effectLst/>
                        </a:rPr>
                        <a:t>SD</a:t>
                      </a:r>
                      <a:endParaRPr lang="en-US" sz="1200" b="1">
                        <a:effectLst/>
                        <a:latin typeface="Times New Roman"/>
                        <a:ea typeface="Times New Roman"/>
                      </a:endParaRPr>
                    </a:p>
                  </a:txBody>
                  <a:tcPr marL="8965" marR="35552" marT="0" marB="0" anchor="ct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ctr">
                        <a:spcBef>
                          <a:spcPts val="0"/>
                        </a:spcBef>
                        <a:spcAft>
                          <a:spcPts val="0"/>
                        </a:spcAft>
                      </a:pPr>
                      <a:r>
                        <a:rPr lang="en-US" sz="1200" b="1" dirty="0">
                          <a:effectLst/>
                        </a:rPr>
                        <a:t> </a:t>
                      </a:r>
                      <a:endParaRPr lang="en-US" sz="1200" b="1" dirty="0">
                        <a:effectLst/>
                        <a:latin typeface="Times New Roman"/>
                        <a:ea typeface="Times New Roman"/>
                      </a:endParaRPr>
                    </a:p>
                  </a:txBody>
                  <a:tcPr marL="33388" marR="35552" marT="0" marB="0" anchor="ctr"/>
                </a:tc>
                <a:tc>
                  <a:txBody>
                    <a:bodyPr/>
                    <a:lstStyle/>
                    <a:p>
                      <a:pPr marL="0" marR="0" algn="ctr">
                        <a:spcBef>
                          <a:spcPts val="0"/>
                        </a:spcBef>
                        <a:spcAft>
                          <a:spcPts val="0"/>
                        </a:spcAft>
                      </a:pPr>
                      <a:r>
                        <a:rPr lang="en-US" sz="1200" b="1">
                          <a:effectLst/>
                        </a:rPr>
                        <a:t>1x</a:t>
                      </a:r>
                      <a:endParaRPr lang="en-US" sz="1200" b="1">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dirty="0">
                          <a:effectLst/>
                        </a:rPr>
                        <a:t>2x</a:t>
                      </a:r>
                      <a:endParaRPr lang="en-US" sz="12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ctr">
                        <a:spcBef>
                          <a:spcPts val="0"/>
                        </a:spcBef>
                        <a:spcAft>
                          <a:spcPts val="0"/>
                        </a:spcAft>
                      </a:pPr>
                      <a:r>
                        <a:rPr lang="en-US" sz="1200" b="1" dirty="0">
                          <a:effectLst/>
                        </a:rPr>
                        <a:t>Mass.</a:t>
                      </a:r>
                      <a:endParaRPr lang="en-US" sz="1200" b="1" dirty="0">
                        <a:effectLst/>
                        <a:latin typeface="Times New Roman"/>
                        <a:ea typeface="Times New Roman"/>
                      </a:endParaRPr>
                    </a:p>
                  </a:txBody>
                  <a:tcPr marL="33388" marR="33388" marT="0" marB="0" anchor="ctr"/>
                </a:tc>
                <a:tc>
                  <a:txBody>
                    <a:bodyPr/>
                    <a:lstStyle/>
                    <a:p>
                      <a:pPr marL="0" marR="0" algn="ctr">
                        <a:spcBef>
                          <a:spcPts val="0"/>
                        </a:spcBef>
                        <a:spcAft>
                          <a:spcPts val="0"/>
                        </a:spcAft>
                      </a:pPr>
                      <a:r>
                        <a:rPr lang="en-US" sz="1200" b="1" dirty="0">
                          <a:effectLst/>
                        </a:rPr>
                        <a:t>Touch</a:t>
                      </a:r>
                      <a:endParaRPr lang="en-US" sz="1200" b="1" dirty="0">
                        <a:effectLst/>
                        <a:latin typeface="Times New Roman"/>
                        <a:ea typeface="Times New Roman"/>
                      </a:endParaRPr>
                    </a:p>
                  </a:txBody>
                  <a:tcPr marL="33388" marR="33388" marT="0" marB="0" anchor="ctr"/>
                </a:tc>
                <a:extLst>
                  <a:ext uri="{0D108BD9-81ED-4DB2-BD59-A6C34878D82A}">
                    <a16:rowId xmlns:a16="http://schemas.microsoft.com/office/drawing/2014/main" xmlns="" val="10002"/>
                  </a:ext>
                </a:extLst>
              </a:tr>
              <a:tr h="74196">
                <a:tc gridSpan="4">
                  <a:txBody>
                    <a:bodyPr/>
                    <a:lstStyle/>
                    <a:p>
                      <a:pPr marL="0" marR="0">
                        <a:spcBef>
                          <a:spcPts val="0"/>
                        </a:spcBef>
                        <a:spcAft>
                          <a:spcPts val="0"/>
                        </a:spcAft>
                      </a:pPr>
                      <a:r>
                        <a:rPr lang="en-US" sz="1200" b="1" dirty="0">
                          <a:effectLst/>
                        </a:rPr>
                        <a:t>Endocrine measures</a:t>
                      </a:r>
                      <a:endParaRPr lang="en-US" sz="1200" b="1" dirty="0">
                        <a:effectLst/>
                        <a:latin typeface="Times New Roman"/>
                        <a:ea typeface="Times New Roman"/>
                      </a:endParaRPr>
                    </a:p>
                  </a:txBody>
                  <a:tcPr marL="33388" marR="33388"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8965" marR="35552"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5552"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a:effectLst/>
                        </a:rPr>
                        <a:t> </a:t>
                      </a:r>
                      <a:endParaRPr lang="en-US" sz="600" b="1">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500" b="1" dirty="0">
                          <a:effectLst/>
                        </a:rPr>
                        <a:t> </a:t>
                      </a:r>
                      <a:endParaRPr lang="en-US" sz="600" b="1" dirty="0">
                        <a:effectLst/>
                        <a:latin typeface="Times New Roman"/>
                        <a:ea typeface="Times New Roman"/>
                      </a:endParaRPr>
                    </a:p>
                  </a:txBody>
                  <a:tcPr marL="33388" marR="33388" marT="0" marB="0" anchor="ctr">
                    <a:solidFill>
                      <a:srgbClr val="FFFF00"/>
                    </a:solidFill>
                  </a:tcPr>
                </a:tc>
                <a:extLst>
                  <a:ext uri="{0D108BD9-81ED-4DB2-BD59-A6C34878D82A}">
                    <a16:rowId xmlns:a16="http://schemas.microsoft.com/office/drawing/2014/main" xmlns="" val="10003"/>
                  </a:ext>
                </a:extLst>
              </a:tr>
              <a:tr h="148392">
                <a:tc>
                  <a:txBody>
                    <a:bodyPr/>
                    <a:lstStyle/>
                    <a:p>
                      <a:pPr marL="0" marR="0" indent="254000">
                        <a:spcBef>
                          <a:spcPts val="0"/>
                        </a:spcBef>
                        <a:spcAft>
                          <a:spcPts val="0"/>
                        </a:spcAft>
                      </a:pPr>
                      <a:r>
                        <a:rPr lang="en-US" sz="1200" b="1" dirty="0" err="1">
                          <a:effectLst/>
                        </a:rPr>
                        <a:t>OT</a:t>
                      </a:r>
                      <a:r>
                        <a:rPr lang="en-US" sz="1200" b="1" baseline="30000" dirty="0" err="1">
                          <a:effectLst/>
                        </a:rPr>
                        <a:t>a</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16.7</a:t>
                      </a:r>
                      <a:endParaRPr lang="en-US" sz="1200" b="1" dirty="0">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dirty="0">
                          <a:effectLst/>
                        </a:rPr>
                        <a:t>44.0</a:t>
                      </a:r>
                      <a:endParaRPr lang="en-US" sz="1200" b="1" dirty="0">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22.9</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46.5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27.6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35.5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8.1</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42.0</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-0.14</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0.50</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0.28</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-0.33</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04"/>
                  </a:ext>
                </a:extLst>
              </a:tr>
              <a:tr h="148392">
                <a:tc>
                  <a:txBody>
                    <a:bodyPr/>
                    <a:lstStyle/>
                    <a:p>
                      <a:pPr marL="0" marR="0" indent="254000">
                        <a:spcBef>
                          <a:spcPts val="0"/>
                        </a:spcBef>
                        <a:spcAft>
                          <a:spcPts val="0"/>
                        </a:spcAft>
                      </a:pPr>
                      <a:r>
                        <a:rPr lang="en-US" sz="1200" b="1" dirty="0" err="1">
                          <a:effectLst/>
                        </a:rPr>
                        <a:t>AVP</a:t>
                      </a:r>
                      <a:r>
                        <a:rPr lang="en-US" sz="1200" b="1" baseline="30000" dirty="0" err="1">
                          <a:effectLst/>
                        </a:rPr>
                        <a:t>a</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-15.03</a:t>
                      </a:r>
                      <a:endParaRPr lang="en-US" sz="1200" b="1" dirty="0">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dirty="0">
                          <a:effectLst/>
                        </a:rPr>
                        <a:t>16.85</a:t>
                      </a:r>
                      <a:endParaRPr lang="en-US" sz="1200" b="1" dirty="0">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-16.45</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26.35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-10.94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22.86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-5.21</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12.76</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0.06</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-0.32</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0.21</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0.51</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05"/>
                  </a:ext>
                </a:extLst>
              </a:tr>
              <a:tr h="222588">
                <a:tc>
                  <a:txBody>
                    <a:bodyPr/>
                    <a:lstStyle/>
                    <a:p>
                      <a:pPr marL="0" marR="0" indent="254000">
                        <a:spcBef>
                          <a:spcPts val="0"/>
                        </a:spcBef>
                        <a:spcAft>
                          <a:spcPts val="0"/>
                        </a:spcAft>
                      </a:pPr>
                      <a:r>
                        <a:rPr lang="en-US" sz="1200" b="1">
                          <a:effectLst/>
                        </a:rPr>
                        <a:t>ACTH</a:t>
                      </a:r>
                      <a:r>
                        <a:rPr lang="en-US" sz="1200" b="1" baseline="30000">
                          <a:effectLst/>
                        </a:rPr>
                        <a:t>a</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-13.93</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4.48</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-9.86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8.88</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-14.73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16.54</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-13.52</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6.49</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-0.56</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-0.09</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dirty="0">
                          <a:effectLst/>
                        </a:rPr>
                        <a:t>-0.07</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-0.45</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06"/>
                  </a:ext>
                </a:extLst>
              </a:tr>
              <a:tr h="296784">
                <a:tc>
                  <a:txBody>
                    <a:bodyPr/>
                    <a:lstStyle/>
                    <a:p>
                      <a:pPr marL="0" marR="0" indent="254000">
                        <a:spcBef>
                          <a:spcPts val="0"/>
                        </a:spcBef>
                        <a:spcAft>
                          <a:spcPts val="0"/>
                        </a:spcAft>
                      </a:pPr>
                      <a:r>
                        <a:rPr lang="en-US" sz="1200" b="1" dirty="0">
                          <a:effectLst/>
                        </a:rPr>
                        <a:t>Plasma </a:t>
                      </a:r>
                      <a:r>
                        <a:rPr lang="en-US" sz="1200" b="1" dirty="0" err="1">
                          <a:effectLst/>
                        </a:rPr>
                        <a:t>Cortisol</a:t>
                      </a:r>
                      <a:r>
                        <a:rPr lang="en-US" sz="1200" b="1" baseline="30000" dirty="0" err="1">
                          <a:effectLst/>
                        </a:rPr>
                        <a:t>b</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-12.55</a:t>
                      </a:r>
                      <a:endParaRPr lang="en-US" sz="1200" b="1" dirty="0">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7.96</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-11.96</a:t>
                      </a:r>
                      <a:endParaRPr lang="en-US" sz="1200" b="1" dirty="0">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8.99</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-8.31</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9.51</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-7.60</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4.20</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-0.07</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-0.09</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0.48</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0.58</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07"/>
                  </a:ext>
                </a:extLst>
              </a:tr>
              <a:tr h="370981">
                <a:tc>
                  <a:txBody>
                    <a:bodyPr/>
                    <a:lstStyle/>
                    <a:p>
                      <a:pPr marL="0" marR="0" indent="254000">
                        <a:spcBef>
                          <a:spcPts val="0"/>
                        </a:spcBef>
                        <a:spcAft>
                          <a:spcPts val="0"/>
                        </a:spcAft>
                      </a:pPr>
                      <a:r>
                        <a:rPr lang="en-US" sz="1200" b="1" dirty="0">
                          <a:effectLst/>
                        </a:rPr>
                        <a:t>Salivary </a:t>
                      </a:r>
                      <a:r>
                        <a:rPr lang="en-US" sz="1200" b="1" dirty="0" err="1">
                          <a:effectLst/>
                        </a:rPr>
                        <a:t>Cortisol</a:t>
                      </a:r>
                      <a:r>
                        <a:rPr lang="en-US" sz="1200" b="1" baseline="30000" dirty="0" err="1">
                          <a:effectLst/>
                        </a:rPr>
                        <a:t>b</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-0.265</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0.275</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-0.194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0.291</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-0.276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0.337</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-0.064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0.236</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-0.26</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-0.67</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-0.04</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0.48</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08"/>
                  </a:ext>
                </a:extLst>
              </a:tr>
              <a:tr h="148392">
                <a:tc gridSpan="4">
                  <a:txBody>
                    <a:bodyPr/>
                    <a:lstStyle/>
                    <a:p>
                      <a:pPr marL="0" marR="0">
                        <a:spcBef>
                          <a:spcPts val="0"/>
                        </a:spcBef>
                        <a:spcAft>
                          <a:spcPts val="0"/>
                        </a:spcAft>
                      </a:pPr>
                      <a:r>
                        <a:rPr lang="en-US" sz="1200" b="1" dirty="0">
                          <a:effectLst/>
                        </a:rPr>
                        <a:t>Lymphocyte subset </a:t>
                      </a:r>
                      <a:r>
                        <a:rPr lang="en-US" sz="1200" b="1" dirty="0" err="1">
                          <a:effectLst/>
                        </a:rPr>
                        <a:t>counts</a:t>
                      </a:r>
                      <a:r>
                        <a:rPr lang="en-US" sz="1200" b="1" baseline="30000" dirty="0" err="1">
                          <a:effectLst/>
                        </a:rPr>
                        <a:t>c</a:t>
                      </a:r>
                      <a:endParaRPr lang="en-US" sz="1200" b="1" dirty="0">
                        <a:effectLst/>
                        <a:latin typeface="Times New Roman"/>
                        <a:ea typeface="Times New Roman"/>
                      </a:endParaRPr>
                    </a:p>
                  </a:txBody>
                  <a:tcPr marL="33388" marR="33388"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5552" marR="8965"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8965"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solidFill>
                      <a:srgbClr val="FFFF00"/>
                    </a:solidFill>
                  </a:tcPr>
                </a:tc>
                <a:tc>
                  <a:txBody>
                    <a:bodyPr/>
                    <a:lstStyle/>
                    <a:p>
                      <a:pPr marL="0" marR="0" algn="ctr">
                        <a:spcBef>
                          <a:spcPts val="0"/>
                        </a:spcBef>
                        <a:spcAft>
                          <a:spcPts val="0"/>
                        </a:spcAft>
                      </a:pPr>
                      <a:r>
                        <a:rPr lang="en-US" sz="1200" b="1" dirty="0">
                          <a:effectLst/>
                        </a:rPr>
                        <a:t> </a:t>
                      </a:r>
                      <a:endParaRPr lang="en-US" sz="1200" b="1" dirty="0">
                        <a:effectLst/>
                        <a:latin typeface="Times New Roman"/>
                        <a:ea typeface="Times New Roman"/>
                      </a:endParaRPr>
                    </a:p>
                  </a:txBody>
                  <a:tcPr marL="35552" marR="8965" marT="0" marB="0" anchor="ctr">
                    <a:solidFill>
                      <a:srgbClr val="FFFF00"/>
                    </a:solidFill>
                  </a:tcP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solidFill>
                      <a:srgbClr val="FFFF00"/>
                    </a:solidFill>
                  </a:tcP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solidFill>
                      <a:srgbClr val="FFFF00"/>
                    </a:solidFill>
                  </a:tcP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solidFill>
                      <a:srgbClr val="FFFF00"/>
                    </a:solidFill>
                  </a:tcPr>
                </a:tc>
                <a:tc>
                  <a:txBody>
                    <a:bodyPr/>
                    <a:lstStyle/>
                    <a:p>
                      <a:pPr marL="0" marR="0" algn="ctr">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lgn="ctr">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solidFill>
                      <a:srgbClr val="FFFF00"/>
                    </a:solidFill>
                  </a:tcPr>
                </a:tc>
                <a:tc>
                  <a:txBody>
                    <a:bodyPr/>
                    <a:lstStyle/>
                    <a:p>
                      <a:pPr marL="0" marR="0" algn="ctr">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tc>
                  <a:txBody>
                    <a:bodyPr/>
                    <a:lstStyle/>
                    <a:p>
                      <a:pPr marL="0" marR="0" algn="ctr">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extLst>
                  <a:ext uri="{0D108BD9-81ED-4DB2-BD59-A6C34878D82A}">
                    <a16:rowId xmlns:a16="http://schemas.microsoft.com/office/drawing/2014/main" xmlns="" val="10009"/>
                  </a:ext>
                </a:extLst>
              </a:tr>
              <a:tr h="370981">
                <a:tc>
                  <a:txBody>
                    <a:bodyPr/>
                    <a:lstStyle/>
                    <a:p>
                      <a:pPr marL="0" marR="0" indent="254000">
                        <a:spcBef>
                          <a:spcPts val="0"/>
                        </a:spcBef>
                        <a:spcAft>
                          <a:spcPts val="0"/>
                        </a:spcAft>
                      </a:pPr>
                      <a:r>
                        <a:rPr lang="en-US" sz="1200" b="1">
                          <a:effectLst/>
                        </a:rPr>
                        <a:t>Total lymphocytes</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dirty="0">
                          <a:effectLst/>
                        </a:rPr>
                        <a:t>716,000</a:t>
                      </a:r>
                      <a:endParaRPr lang="en-US" sz="1100" b="1" dirty="0">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100" b="1" dirty="0">
                          <a:effectLst/>
                        </a:rPr>
                        <a:t>432,286</a:t>
                      </a:r>
                      <a:endParaRPr lang="en-US" sz="1100" b="1" dirty="0">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-206,364</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667,717</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dirty="0">
                          <a:effectLst/>
                        </a:rPr>
                        <a:t>182,750</a:t>
                      </a:r>
                      <a:endParaRPr lang="en-US" sz="1100" b="1" dirty="0">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dirty="0">
                          <a:effectLst/>
                        </a:rPr>
                        <a:t>748,594</a:t>
                      </a:r>
                      <a:endParaRPr lang="en-US" sz="11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dirty="0">
                          <a:effectLst/>
                        </a:rPr>
                        <a:t> </a:t>
                      </a:r>
                      <a:endParaRPr lang="en-US" sz="1100" b="1" dirty="0">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100" b="1" dirty="0">
                          <a:effectLst/>
                        </a:rPr>
                        <a:t>341,250</a:t>
                      </a:r>
                      <a:endParaRPr lang="en-US" sz="1100" b="1" dirty="0">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928,539</a:t>
                      </a:r>
                      <a:endParaRPr lang="en-US" sz="11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1.27</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dirty="0">
                          <a:effectLst/>
                        </a:rPr>
                        <a:t>-0.20</a:t>
                      </a:r>
                      <a:endParaRPr lang="en-US" sz="12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dirty="0">
                          <a:effectLst/>
                        </a:rPr>
                        <a:t>-0.80</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0.67</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0"/>
                  </a:ext>
                </a:extLst>
              </a:tr>
              <a:tr h="148392">
                <a:tc>
                  <a:txBody>
                    <a:bodyPr/>
                    <a:lstStyle/>
                    <a:p>
                      <a:pPr marL="0" marR="0" indent="254000">
                        <a:spcBef>
                          <a:spcPts val="0"/>
                        </a:spcBef>
                        <a:spcAft>
                          <a:spcPts val="0"/>
                        </a:spcAft>
                      </a:pPr>
                      <a:r>
                        <a:rPr lang="en-US" sz="1200" b="1">
                          <a:effectLst/>
                        </a:rPr>
                        <a:t>CD4</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292,400</a:t>
                      </a:r>
                      <a:endParaRPr lang="en-US" sz="11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100" b="1">
                          <a:effectLst/>
                        </a:rPr>
                        <a:t>207,087</a:t>
                      </a:r>
                      <a:endParaRPr lang="en-US" sz="11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-86,100</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359,759</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14,455</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344,471</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100" b="1">
                          <a:effectLst/>
                        </a:rPr>
                        <a:t>160,250</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572,441</a:t>
                      </a:r>
                      <a:endParaRPr lang="en-US" sz="11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1.10</a:t>
                      </a:r>
                      <a:endParaRPr lang="en-US" sz="1200" b="1">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-0.33</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dirty="0">
                          <a:effectLst/>
                        </a:rPr>
                        <a:t>-0.88</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0.53</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1"/>
                  </a:ext>
                </a:extLst>
              </a:tr>
              <a:tr h="148392">
                <a:tc>
                  <a:txBody>
                    <a:bodyPr/>
                    <a:lstStyle/>
                    <a:p>
                      <a:pPr marL="0" marR="0" indent="254000">
                        <a:spcBef>
                          <a:spcPts val="0"/>
                        </a:spcBef>
                        <a:spcAft>
                          <a:spcPts val="0"/>
                        </a:spcAft>
                      </a:pPr>
                      <a:r>
                        <a:rPr lang="en-US" sz="1200" b="1">
                          <a:effectLst/>
                        </a:rPr>
                        <a:t>CD8</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230,000</a:t>
                      </a:r>
                      <a:endParaRPr lang="en-US" sz="11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100" b="1" dirty="0">
                          <a:effectLst/>
                        </a:rPr>
                        <a:t>241,410</a:t>
                      </a:r>
                      <a:endParaRPr lang="en-US" sz="1100" b="1" dirty="0">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-72,400</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dirty="0">
                          <a:effectLst/>
                        </a:rPr>
                        <a:t>191,147</a:t>
                      </a:r>
                      <a:endParaRPr lang="en-US" sz="11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75,091</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224,935</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100" b="1">
                          <a:effectLst/>
                        </a:rPr>
                        <a:t>68,375</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218,601</a:t>
                      </a:r>
                      <a:endParaRPr lang="en-US" sz="11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a:effectLst/>
                        </a:rPr>
                        <a:t>1.15</a:t>
                      </a:r>
                      <a:endParaRPr lang="en-US" sz="1200" b="1">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0.03</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dirty="0">
                          <a:effectLst/>
                        </a:rPr>
                        <a:t>-0.64</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0.67</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2"/>
                  </a:ext>
                </a:extLst>
              </a:tr>
              <a:tr h="148392">
                <a:tc>
                  <a:txBody>
                    <a:bodyPr/>
                    <a:lstStyle/>
                    <a:p>
                      <a:pPr marL="0" marR="0" indent="254000">
                        <a:spcBef>
                          <a:spcPts val="0"/>
                        </a:spcBef>
                        <a:spcAft>
                          <a:spcPts val="0"/>
                        </a:spcAft>
                      </a:pPr>
                      <a:r>
                        <a:rPr lang="en-US" sz="1200" b="1">
                          <a:effectLst/>
                        </a:rPr>
                        <a:t>CD25</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162,100</a:t>
                      </a:r>
                      <a:endParaRPr lang="en-US" sz="11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100" b="1">
                          <a:effectLst/>
                        </a:rPr>
                        <a:t>189,023</a:t>
                      </a:r>
                      <a:endParaRPr lang="en-US" sz="11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-43,778</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309,379</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32,700</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dirty="0">
                          <a:effectLst/>
                        </a:rPr>
                        <a:t>145,960</a:t>
                      </a:r>
                      <a:endParaRPr lang="en-US" sz="11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100" b="1">
                          <a:effectLst/>
                        </a:rPr>
                        <a:t>161,125</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dirty="0">
                          <a:effectLst/>
                        </a:rPr>
                        <a:t>517,070</a:t>
                      </a:r>
                      <a:endParaRPr lang="en-US" sz="1100" b="1" dirty="0">
                        <a:effectLst/>
                        <a:latin typeface="Times New Roman"/>
                        <a:ea typeface="Times New Roman"/>
                      </a:endParaRPr>
                    </a:p>
                  </a:txBody>
                  <a:tcPr marL="8965" marR="35552"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0.77</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-0.36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dirty="0">
                          <a:effectLst/>
                        </a:rPr>
                        <a:t>-0.73</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0.49</a:t>
                      </a:r>
                      <a:endParaRPr lang="en-US" sz="1200" b="1" dirty="0">
                        <a:effectLst/>
                        <a:latin typeface="Times New Roman"/>
                        <a:ea typeface="Times New Roman"/>
                      </a:endParaRPr>
                    </a:p>
                  </a:txBody>
                  <a:tcPr marL="33388" marR="33388" marT="0" marB="0" anchor="ctr"/>
                </a:tc>
                <a:extLst>
                  <a:ext uri="{0D108BD9-81ED-4DB2-BD59-A6C34878D82A}">
                    <a16:rowId xmlns:a16="http://schemas.microsoft.com/office/drawing/2014/main" xmlns="" val="10013"/>
                  </a:ext>
                </a:extLst>
              </a:tr>
              <a:tr h="148392">
                <a:tc>
                  <a:txBody>
                    <a:bodyPr/>
                    <a:lstStyle/>
                    <a:p>
                      <a:pPr marL="0" marR="0" indent="254000">
                        <a:spcBef>
                          <a:spcPts val="0"/>
                        </a:spcBef>
                        <a:spcAft>
                          <a:spcPts val="0"/>
                        </a:spcAft>
                      </a:pPr>
                      <a:r>
                        <a:rPr lang="en-US" sz="1200" b="1">
                          <a:effectLst/>
                        </a:rPr>
                        <a:t>CD56</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83,480</a:t>
                      </a:r>
                      <a:endParaRPr lang="en-US" sz="11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100" b="1">
                          <a:effectLst/>
                        </a:rPr>
                        <a:t>80,403</a:t>
                      </a:r>
                      <a:endParaRPr lang="en-US" sz="11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-57,410</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133,018</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100" b="1">
                          <a:effectLst/>
                        </a:rPr>
                        <a:t>73,767</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89,264</a:t>
                      </a:r>
                      <a:endParaRPr lang="en-US" sz="11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100" b="1">
                          <a:effectLst/>
                        </a:rPr>
                        <a:t>34,075</a:t>
                      </a:r>
                      <a:endParaRPr lang="en-US" sz="11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100" b="1">
                          <a:effectLst/>
                        </a:rPr>
                        <a:t>110,237</a:t>
                      </a:r>
                      <a:endParaRPr lang="en-US" sz="11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100" b="1">
                          <a:effectLst/>
                        </a:rPr>
                        <a:t> </a:t>
                      </a:r>
                      <a:endParaRPr lang="en-US" sz="11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1.09</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0.41</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-0.12</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0.71</a:t>
                      </a:r>
                      <a:endParaRPr lang="en-US" sz="1200" b="1" dirty="0">
                        <a:effectLst/>
                        <a:latin typeface="Times New Roman"/>
                        <a:ea typeface="Times New Roman"/>
                      </a:endParaRPr>
                    </a:p>
                  </a:txBody>
                  <a:tcPr marL="33388" marR="33388" marT="0" marB="0" anchor="ctr"/>
                </a:tc>
                <a:extLst>
                  <a:ext uri="{0D108BD9-81ED-4DB2-BD59-A6C34878D82A}">
                    <a16:rowId xmlns:a16="http://schemas.microsoft.com/office/drawing/2014/main" xmlns="" val="10014"/>
                  </a:ext>
                </a:extLst>
              </a:tr>
              <a:tr h="148392">
                <a:tc gridSpan="4">
                  <a:txBody>
                    <a:bodyPr/>
                    <a:lstStyle/>
                    <a:p>
                      <a:pPr marL="0" marR="0">
                        <a:spcBef>
                          <a:spcPts val="0"/>
                        </a:spcBef>
                        <a:spcAft>
                          <a:spcPts val="0"/>
                        </a:spcAft>
                      </a:pPr>
                      <a:r>
                        <a:rPr lang="en-US" sz="1200" b="1" dirty="0">
                          <a:effectLst/>
                        </a:rPr>
                        <a:t>In vitro cytokine </a:t>
                      </a:r>
                      <a:r>
                        <a:rPr lang="en-US" sz="1200" b="1" dirty="0" err="1">
                          <a:effectLst/>
                        </a:rPr>
                        <a:t>levels</a:t>
                      </a:r>
                      <a:r>
                        <a:rPr lang="en-US" sz="1200" b="1" baseline="30000" dirty="0" err="1">
                          <a:effectLst/>
                        </a:rPr>
                        <a:t>d</a:t>
                      </a:r>
                      <a:endParaRPr lang="en-US" sz="1200" b="1" dirty="0">
                        <a:effectLst/>
                        <a:latin typeface="Times New Roman"/>
                        <a:ea typeface="Times New Roman"/>
                      </a:endParaRPr>
                    </a:p>
                  </a:txBody>
                  <a:tcPr marL="33388" marR="33388"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5552" marR="8965"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8965"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8965" marR="35552" marT="0" marB="0" anchor="ctr">
                    <a:solidFill>
                      <a:srgbClr val="FFFF00"/>
                    </a:solidFill>
                  </a:tcPr>
                </a:tc>
                <a:tc>
                  <a:txBody>
                    <a:bodyPr/>
                    <a:lstStyle/>
                    <a:p>
                      <a:pPr marL="0" marR="0" algn="r">
                        <a:spcBef>
                          <a:spcPts val="0"/>
                        </a:spcBef>
                        <a:spcAft>
                          <a:spcPts val="0"/>
                        </a:spcAft>
                      </a:pPr>
                      <a:r>
                        <a:rPr lang="en-US" sz="1200" b="1">
                          <a:effectLst/>
                        </a:rPr>
                        <a:t> </a:t>
                      </a:r>
                      <a:endParaRPr lang="en-US" sz="1200" b="1">
                        <a:effectLst/>
                        <a:latin typeface="Times New Roman"/>
                        <a:ea typeface="Times New Roman"/>
                      </a:endParaRPr>
                    </a:p>
                  </a:txBody>
                  <a:tcPr marL="35552" marR="8965" marT="0" marB="0" anchor="ctr">
                    <a:solidFill>
                      <a:srgbClr val="FFFF00"/>
                    </a:solidFill>
                  </a:tcPr>
                </a:tc>
                <a:tc>
                  <a:txBody>
                    <a:bodyPr/>
                    <a:lstStyle/>
                    <a:p>
                      <a:pPr marL="0" marR="0" algn="r">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solidFill>
                      <a:srgbClr val="FFFF00"/>
                    </a:solidFill>
                  </a:tcPr>
                </a:tc>
                <a:tc>
                  <a:txBody>
                    <a:bodyPr/>
                    <a:lstStyle/>
                    <a:p>
                      <a:pPr marL="0" marR="0" algn="r">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tc>
                  <a:txBody>
                    <a:bodyPr/>
                    <a:lstStyle/>
                    <a:p>
                      <a:pPr marL="0" marR="0" algn="r">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tc>
                  <a:txBody>
                    <a:bodyPr/>
                    <a:lstStyle/>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33388" marR="33388" marT="0" marB="0" anchor="ctr">
                    <a:solidFill>
                      <a:srgbClr val="FFFF00"/>
                    </a:solidFill>
                  </a:tcPr>
                </a:tc>
                <a:extLst>
                  <a:ext uri="{0D108BD9-81ED-4DB2-BD59-A6C34878D82A}">
                    <a16:rowId xmlns:a16="http://schemas.microsoft.com/office/drawing/2014/main" xmlns="" val="10015"/>
                  </a:ext>
                </a:extLst>
              </a:tr>
              <a:tr h="148392">
                <a:tc>
                  <a:txBody>
                    <a:bodyPr/>
                    <a:lstStyle/>
                    <a:p>
                      <a:pPr marL="0" marR="0" indent="254000">
                        <a:spcBef>
                          <a:spcPts val="0"/>
                        </a:spcBef>
                        <a:spcAft>
                          <a:spcPts val="0"/>
                        </a:spcAft>
                      </a:pPr>
                      <a:r>
                        <a:rPr lang="en-US" sz="1200" b="1" dirty="0">
                          <a:effectLst/>
                        </a:rPr>
                        <a:t>IFN-γ</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-3.86</a:t>
                      </a:r>
                      <a:endParaRPr lang="en-US" sz="1200" b="1" dirty="0">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dirty="0">
                          <a:effectLst/>
                        </a:rPr>
                        <a:t>10.70</a:t>
                      </a:r>
                      <a:endParaRPr lang="en-US" sz="1200" b="1" dirty="0">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-0.95</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72.86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51.57</a:t>
                      </a:r>
                      <a:endParaRPr lang="en-US" sz="1200" b="1" dirty="0">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dirty="0">
                          <a:effectLst/>
                        </a:rPr>
                        <a:t>76.48</a:t>
                      </a:r>
                      <a:endParaRPr lang="en-US" sz="12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dirty="0">
                          <a:effectLst/>
                        </a:rPr>
                        <a:t>*</a:t>
                      </a:r>
                      <a:endParaRPr lang="en-US" sz="1200" b="1" dirty="0">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31.09</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dirty="0">
                          <a:effectLst/>
                        </a:rPr>
                        <a:t>89.99</a:t>
                      </a:r>
                      <a:endParaRPr lang="en-US" sz="1200" b="1" dirty="0">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-0.06</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0.26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0.82</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0.40</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6"/>
                  </a:ext>
                </a:extLst>
              </a:tr>
              <a:tr h="148392">
                <a:tc>
                  <a:txBody>
                    <a:bodyPr/>
                    <a:lstStyle/>
                    <a:p>
                      <a:pPr marL="0" marR="0" indent="254000">
                        <a:spcBef>
                          <a:spcPts val="0"/>
                        </a:spcBef>
                        <a:spcAft>
                          <a:spcPts val="0"/>
                        </a:spcAft>
                      </a:pPr>
                      <a:r>
                        <a:rPr lang="en-US" sz="1200" b="1">
                          <a:effectLst/>
                        </a:rPr>
                        <a:t>IL-1β</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0.32</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0.62</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0.84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2.25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4.44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13.76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0.52</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0.95</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-0.33</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0.36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0.37</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-0.20</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7"/>
                  </a:ext>
                </a:extLst>
              </a:tr>
              <a:tr h="148392">
                <a:tc>
                  <a:txBody>
                    <a:bodyPr/>
                    <a:lstStyle/>
                    <a:p>
                      <a:pPr marL="0" marR="0" indent="254000">
                        <a:spcBef>
                          <a:spcPts val="0"/>
                        </a:spcBef>
                        <a:spcAft>
                          <a:spcPts val="0"/>
                        </a:spcAft>
                      </a:pPr>
                      <a:r>
                        <a:rPr lang="en-US" sz="1200" b="1">
                          <a:effectLst/>
                        </a:rPr>
                        <a:t>IL-2</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-0.055</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0.114</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0.099</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0.375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0.179</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0.701</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0.104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0.119</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-0.54</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0.14</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dirty="0">
                          <a:effectLst/>
                        </a:rPr>
                        <a:t>0.40</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0.02</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8"/>
                  </a:ext>
                </a:extLst>
              </a:tr>
              <a:tr h="148392">
                <a:tc>
                  <a:txBody>
                    <a:bodyPr/>
                    <a:lstStyle/>
                    <a:p>
                      <a:pPr marL="0" marR="0" indent="254000">
                        <a:spcBef>
                          <a:spcPts val="0"/>
                        </a:spcBef>
                        <a:spcAft>
                          <a:spcPts val="0"/>
                        </a:spcAft>
                      </a:pPr>
                      <a:r>
                        <a:rPr lang="en-US" sz="1200" b="1" dirty="0">
                          <a:effectLst/>
                        </a:rPr>
                        <a:t>IL-4</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-0.002</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0.103</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-0.683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1.936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0.096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0.315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0.042</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dirty="0">
                          <a:effectLst/>
                        </a:rPr>
                        <a:t>0.380</a:t>
                      </a:r>
                      <a:endParaRPr lang="en-US" sz="1200" b="1" dirty="0">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0.48</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0.17</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0.38</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0.50</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19"/>
                  </a:ext>
                </a:extLst>
              </a:tr>
              <a:tr h="148392">
                <a:tc>
                  <a:txBody>
                    <a:bodyPr/>
                    <a:lstStyle/>
                    <a:p>
                      <a:pPr marL="0" marR="0" indent="254000">
                        <a:spcBef>
                          <a:spcPts val="0"/>
                        </a:spcBef>
                        <a:spcAft>
                          <a:spcPts val="0"/>
                        </a:spcAft>
                      </a:pPr>
                      <a:r>
                        <a:rPr lang="en-US" sz="1200" b="1">
                          <a:effectLst/>
                        </a:rPr>
                        <a:t>IL-5</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-0.333</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0.519</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0.322</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0.608</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0.083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1.394</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0.118</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1.306</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-1.02</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-0.03</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0.35</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-0.22</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20"/>
                  </a:ext>
                </a:extLst>
              </a:tr>
              <a:tr h="148392">
                <a:tc>
                  <a:txBody>
                    <a:bodyPr/>
                    <a:lstStyle/>
                    <a:p>
                      <a:pPr marL="0" marR="0" indent="254000">
                        <a:spcBef>
                          <a:spcPts val="0"/>
                        </a:spcBef>
                        <a:spcAft>
                          <a:spcPts val="0"/>
                        </a:spcAft>
                      </a:pPr>
                      <a:r>
                        <a:rPr lang="en-US" sz="1200" b="1">
                          <a:effectLst/>
                        </a:rPr>
                        <a:t>IL-6</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-2.98</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35.02</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-0.75</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16.66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6.04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9.55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9.56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12.91</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-0.09</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-0.33</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0.43</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0.70</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21"/>
                  </a:ext>
                </a:extLst>
              </a:tr>
              <a:tr h="148392">
                <a:tc>
                  <a:txBody>
                    <a:bodyPr/>
                    <a:lstStyle/>
                    <a:p>
                      <a:pPr marL="0" marR="0" indent="254000">
                        <a:spcBef>
                          <a:spcPts val="0"/>
                        </a:spcBef>
                        <a:spcAft>
                          <a:spcPts val="0"/>
                        </a:spcAft>
                      </a:pPr>
                      <a:r>
                        <a:rPr lang="en-US" sz="1200" b="1">
                          <a:effectLst/>
                        </a:rPr>
                        <a:t>IL-10</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-13.64</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24.77</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40.83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88.70</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-8.23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68.46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2.11</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dirty="0">
                          <a:effectLst/>
                        </a:rPr>
                        <a:t>3.14</a:t>
                      </a:r>
                      <a:endParaRPr lang="en-US" sz="1200" b="1" dirty="0">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-0.80</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-0.20</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0.10</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-0.64</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22"/>
                  </a:ext>
                </a:extLst>
              </a:tr>
              <a:tr h="148392">
                <a:tc>
                  <a:txBody>
                    <a:bodyPr/>
                    <a:lstStyle/>
                    <a:p>
                      <a:pPr marL="0" marR="0" indent="254000">
                        <a:spcBef>
                          <a:spcPts val="0"/>
                        </a:spcBef>
                        <a:spcAft>
                          <a:spcPts val="0"/>
                        </a:spcAft>
                      </a:pPr>
                      <a:r>
                        <a:rPr lang="en-US" sz="1200" b="1" dirty="0">
                          <a:effectLst/>
                        </a:rPr>
                        <a:t>IL-13</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-1.91</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3.53</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2.56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2.09</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-3.73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dirty="0">
                          <a:effectLst/>
                        </a:rPr>
                        <a:t>15.11</a:t>
                      </a:r>
                      <a:endParaRPr lang="en-US" sz="1200" b="1" dirty="0">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-0.56</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3.53</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-1.24</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-0.27</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-0.15</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-0.96</a:t>
                      </a:r>
                      <a:endParaRPr lang="en-US" sz="1200" b="1">
                        <a:effectLst/>
                        <a:latin typeface="Times New Roman"/>
                        <a:ea typeface="Times New Roman"/>
                      </a:endParaRPr>
                    </a:p>
                  </a:txBody>
                  <a:tcPr marL="33388" marR="33388" marT="0" marB="0" anchor="ctr"/>
                </a:tc>
                <a:extLst>
                  <a:ext uri="{0D108BD9-81ED-4DB2-BD59-A6C34878D82A}">
                    <a16:rowId xmlns:a16="http://schemas.microsoft.com/office/drawing/2014/main" xmlns="" val="10023"/>
                  </a:ext>
                </a:extLst>
              </a:tr>
              <a:tr h="148392">
                <a:tc>
                  <a:txBody>
                    <a:bodyPr/>
                    <a:lstStyle/>
                    <a:p>
                      <a:pPr marL="0" marR="0" indent="254000">
                        <a:spcBef>
                          <a:spcPts val="0"/>
                        </a:spcBef>
                        <a:spcAft>
                          <a:spcPts val="0"/>
                        </a:spcAft>
                      </a:pPr>
                      <a:r>
                        <a:rPr lang="en-US" sz="1200" b="1" dirty="0">
                          <a:effectLst/>
                        </a:rPr>
                        <a:t>TNF-α</a:t>
                      </a:r>
                      <a:endParaRPr lang="en-US" sz="1200" b="1" dirty="0">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-2.51</a:t>
                      </a:r>
                      <a:endParaRPr lang="en-US" sz="1200" b="1">
                        <a:effectLst/>
                        <a:latin typeface="Times New Roman"/>
                        <a:ea typeface="Times New Roman"/>
                      </a:endParaRPr>
                    </a:p>
                  </a:txBody>
                  <a:tcPr marL="33388" marR="33388" marT="0" marB="0" anchor="ctr"/>
                </a:tc>
                <a:tc gridSpan="2">
                  <a:txBody>
                    <a:bodyPr/>
                    <a:lstStyle/>
                    <a:p>
                      <a:pPr marL="0" marR="0" algn="r">
                        <a:spcBef>
                          <a:spcPts val="0"/>
                        </a:spcBef>
                        <a:spcAft>
                          <a:spcPts val="0"/>
                        </a:spcAft>
                      </a:pPr>
                      <a:r>
                        <a:rPr lang="en-US" sz="1200" b="1">
                          <a:effectLst/>
                        </a:rPr>
                        <a:t>4.51</a:t>
                      </a:r>
                      <a:endParaRPr lang="en-US" sz="1200" b="1">
                        <a:effectLst/>
                        <a:latin typeface="Times New Roman"/>
                        <a:ea typeface="Times New Roman"/>
                      </a:endParaRPr>
                    </a:p>
                  </a:txBody>
                  <a:tcPr marL="33388" marR="33388" marT="0" marB="0" anchor="ctr"/>
                </a:tc>
                <a:tc hMerge="1">
                  <a:txBody>
                    <a:bodyPr/>
                    <a:lstStyle/>
                    <a:p>
                      <a:endParaRPr lang="en-US"/>
                    </a:p>
                  </a:txBody>
                  <a:tcP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1.53</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9.56</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a:effectLst/>
                        </a:rPr>
                        <a:t>6.41</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12.65</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35552" marT="0" marB="0" anchor="ctr"/>
                </a:tc>
                <a:tc>
                  <a:txBody>
                    <a:bodyPr/>
                    <a:lstStyle/>
                    <a:p>
                      <a:pPr marL="0" marR="0" algn="r">
                        <a:spcBef>
                          <a:spcPts val="0"/>
                        </a:spcBef>
                        <a:spcAft>
                          <a:spcPts val="0"/>
                        </a:spcAft>
                      </a:pPr>
                      <a:r>
                        <a:rPr lang="en-US" sz="1200" b="1">
                          <a:effectLst/>
                        </a:rPr>
                        <a:t>-1.04</a:t>
                      </a:r>
                      <a:endParaRPr lang="en-US" sz="1200" b="1">
                        <a:effectLst/>
                        <a:latin typeface="Times New Roman"/>
                        <a:ea typeface="Times New Roman"/>
                      </a:endParaRPr>
                    </a:p>
                  </a:txBody>
                  <a:tcPr marL="35552" marR="8965" marT="0" marB="0" anchor="ctr"/>
                </a:tc>
                <a:tc>
                  <a:txBody>
                    <a:bodyPr/>
                    <a:lstStyle/>
                    <a:p>
                      <a:pPr marL="0" marR="0" algn="r">
                        <a:spcBef>
                          <a:spcPts val="0"/>
                        </a:spcBef>
                        <a:spcAft>
                          <a:spcPts val="0"/>
                        </a:spcAft>
                      </a:pPr>
                      <a:r>
                        <a:rPr lang="en-US" sz="1200" b="1">
                          <a:effectLst/>
                        </a:rPr>
                        <a:t>4.92</a:t>
                      </a:r>
                      <a:endParaRPr lang="en-US" sz="1200" b="1">
                        <a:effectLst/>
                        <a:latin typeface="Times New Roman"/>
                        <a:ea typeface="Times New Roman"/>
                      </a:endParaRPr>
                    </a:p>
                  </a:txBody>
                  <a:tcPr marL="8965" marR="35552"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35552" marR="33388" marT="0" marB="0" anchor="ctr"/>
                </a:tc>
                <a:tc>
                  <a:txBody>
                    <a:bodyPr/>
                    <a:lstStyle/>
                    <a:p>
                      <a:pPr marL="0" marR="0" algn="r">
                        <a:spcBef>
                          <a:spcPts val="0"/>
                        </a:spcBef>
                        <a:spcAft>
                          <a:spcPts val="0"/>
                        </a:spcAft>
                      </a:pPr>
                      <a:r>
                        <a:rPr lang="en-US" sz="1200" b="1" dirty="0">
                          <a:effectLst/>
                        </a:rPr>
                        <a:t>-0.57</a:t>
                      </a:r>
                      <a:endParaRPr lang="en-US" sz="1200" b="1" dirty="0">
                        <a:effectLst/>
                        <a:latin typeface="Times New Roman"/>
                        <a:ea typeface="Times New Roman"/>
                      </a:endParaRPr>
                    </a:p>
                  </a:txBody>
                  <a:tcPr marL="33388" marR="33388" marT="0" marB="0" anchor="ctr">
                    <a:solidFill>
                      <a:srgbClr val="FF4F4F"/>
                    </a:solidFill>
                  </a:tcPr>
                </a:tc>
                <a:tc>
                  <a:txBody>
                    <a:bodyPr/>
                    <a:lstStyle/>
                    <a:p>
                      <a:pPr marL="0" marR="0" algn="r">
                        <a:spcBef>
                          <a:spcPts val="0"/>
                        </a:spcBef>
                        <a:spcAft>
                          <a:spcPts val="0"/>
                        </a:spcAft>
                      </a:pPr>
                      <a:r>
                        <a:rPr lang="en-US" sz="1200" b="1">
                          <a:effectLst/>
                        </a:rPr>
                        <a:t>0.68</a:t>
                      </a:r>
                      <a:endParaRPr lang="en-US" sz="1200" b="1">
                        <a:effectLst/>
                        <a:latin typeface="Times New Roman"/>
                        <a:ea typeface="Times New Roman"/>
                      </a:endParaRPr>
                    </a:p>
                  </a:txBody>
                  <a:tcPr marL="33388" marR="33388" marT="0" marB="0" anchor="ctr"/>
                </a:tc>
                <a:tc>
                  <a:txBody>
                    <a:bodyPr/>
                    <a:lstStyle/>
                    <a:p>
                      <a:pPr marL="0" marR="0">
                        <a:spcBef>
                          <a:spcPts val="0"/>
                        </a:spcBef>
                        <a:spcAft>
                          <a:spcPts val="0"/>
                        </a:spcAft>
                      </a:pPr>
                      <a:r>
                        <a:rPr lang="en-US" sz="1200" b="1">
                          <a:effectLst/>
                        </a:rPr>
                        <a:t> </a:t>
                      </a:r>
                      <a:endParaRPr lang="en-US" sz="1200" b="1">
                        <a:effectLst/>
                        <a:latin typeface="Times New Roman"/>
                        <a:ea typeface="Times New Roman"/>
                      </a:endParaRPr>
                    </a:p>
                  </a:txBody>
                  <a:tcPr marL="8965" marR="8965" marT="0" marB="0" anchor="ctr"/>
                </a:tc>
                <a:tc>
                  <a:txBody>
                    <a:bodyPr/>
                    <a:lstStyle/>
                    <a:p>
                      <a:pPr marL="0" marR="0" algn="r">
                        <a:spcBef>
                          <a:spcPts val="0"/>
                        </a:spcBef>
                        <a:spcAft>
                          <a:spcPts val="0"/>
                        </a:spcAft>
                      </a:pPr>
                      <a:r>
                        <a:rPr lang="en-US" sz="1200" b="1">
                          <a:effectLst/>
                        </a:rPr>
                        <a:t>0.81</a:t>
                      </a:r>
                      <a:endParaRPr lang="en-US" sz="1200" b="1">
                        <a:effectLst/>
                        <a:latin typeface="Times New Roman"/>
                        <a:ea typeface="Times New Roman"/>
                      </a:endParaRPr>
                    </a:p>
                  </a:txBody>
                  <a:tcPr marL="33388" marR="33388" marT="0" marB="0" anchor="ctr"/>
                </a:tc>
                <a:tc>
                  <a:txBody>
                    <a:bodyPr/>
                    <a:lstStyle/>
                    <a:p>
                      <a:pPr marL="0" marR="0" algn="r">
                        <a:spcBef>
                          <a:spcPts val="0"/>
                        </a:spcBef>
                        <a:spcAft>
                          <a:spcPts val="0"/>
                        </a:spcAft>
                      </a:pPr>
                      <a:r>
                        <a:rPr lang="en-US" sz="1200" b="1" dirty="0">
                          <a:effectLst/>
                        </a:rPr>
                        <a:t>-0.36</a:t>
                      </a:r>
                      <a:endParaRPr lang="en-US" sz="1200" b="1" dirty="0">
                        <a:effectLst/>
                        <a:latin typeface="Times New Roman"/>
                        <a:ea typeface="Times New Roman"/>
                      </a:endParaRPr>
                    </a:p>
                  </a:txBody>
                  <a:tcPr marL="33388" marR="33388" marT="0" marB="0" anchor="ctr"/>
                </a:tc>
                <a:extLst>
                  <a:ext uri="{0D108BD9-81ED-4DB2-BD59-A6C34878D82A}">
                    <a16:rowId xmlns:a16="http://schemas.microsoft.com/office/drawing/2014/main" xmlns="" val="10024"/>
                  </a:ext>
                </a:extLst>
              </a:tr>
              <a:tr h="370981">
                <a:tc gridSpan="21">
                  <a:txBody>
                    <a:bodyPr/>
                    <a:lstStyle/>
                    <a:p>
                      <a:pPr marL="0" marR="0">
                        <a:spcBef>
                          <a:spcPts val="0"/>
                        </a:spcBef>
                        <a:spcAft>
                          <a:spcPts val="0"/>
                        </a:spcAft>
                      </a:pPr>
                      <a:r>
                        <a:rPr lang="en-US" sz="1100" b="1" dirty="0">
                          <a:effectLst/>
                        </a:rPr>
                        <a:t>Change is computed as the post-treatment values at the final visit minus baseline levels prior to the first visit.</a:t>
                      </a:r>
                    </a:p>
                    <a:p>
                      <a:pPr marL="0" marR="0">
                        <a:spcBef>
                          <a:spcPts val="0"/>
                        </a:spcBef>
                        <a:spcAft>
                          <a:spcPts val="0"/>
                        </a:spcAft>
                      </a:pPr>
                      <a:r>
                        <a:rPr lang="en-US" sz="1100" b="1" baseline="30000" dirty="0" err="1">
                          <a:effectLst/>
                        </a:rPr>
                        <a:t>a</a:t>
                      </a:r>
                      <a:r>
                        <a:rPr lang="en-US" sz="1100" b="1" dirty="0" err="1">
                          <a:effectLst/>
                        </a:rPr>
                        <a:t>In</a:t>
                      </a:r>
                      <a:r>
                        <a:rPr lang="en-US" sz="1100" b="1" dirty="0">
                          <a:effectLst/>
                        </a:rPr>
                        <a:t> </a:t>
                      </a:r>
                      <a:r>
                        <a:rPr lang="en-US" sz="1100" b="1" dirty="0" err="1">
                          <a:effectLst/>
                        </a:rPr>
                        <a:t>pg</a:t>
                      </a:r>
                      <a:r>
                        <a:rPr lang="en-US" sz="1100" b="1" dirty="0">
                          <a:effectLst/>
                        </a:rPr>
                        <a:t>/</a:t>
                      </a:r>
                      <a:r>
                        <a:rPr lang="en-US" sz="1100" b="1" dirty="0" err="1">
                          <a:effectLst/>
                        </a:rPr>
                        <a:t>mL.</a:t>
                      </a:r>
                      <a:r>
                        <a:rPr lang="en-US" sz="1100" b="1" dirty="0">
                          <a:effectLst/>
                        </a:rPr>
                        <a:t>  </a:t>
                      </a:r>
                      <a:r>
                        <a:rPr lang="en-US" sz="1100" b="1" baseline="30000" dirty="0" err="1">
                          <a:effectLst/>
                        </a:rPr>
                        <a:t>b</a:t>
                      </a:r>
                      <a:r>
                        <a:rPr lang="en-US" sz="1100" b="1" dirty="0" err="1">
                          <a:effectLst/>
                        </a:rPr>
                        <a:t>In</a:t>
                      </a:r>
                      <a:r>
                        <a:rPr lang="en-US" sz="1100" b="1" dirty="0">
                          <a:effectLst/>
                        </a:rPr>
                        <a:t> </a:t>
                      </a:r>
                      <a:r>
                        <a:rPr lang="en-US" sz="1100" b="1" dirty="0" err="1">
                          <a:effectLst/>
                        </a:rPr>
                        <a:t>μg</a:t>
                      </a:r>
                      <a:r>
                        <a:rPr lang="en-US" sz="1100" b="1" dirty="0">
                          <a:effectLst/>
                        </a:rPr>
                        <a:t>/</a:t>
                      </a:r>
                      <a:r>
                        <a:rPr lang="en-US" sz="1100" b="1" dirty="0" err="1">
                          <a:effectLst/>
                        </a:rPr>
                        <a:t>dL</a:t>
                      </a:r>
                      <a:r>
                        <a:rPr lang="en-US" sz="1100" b="1" dirty="0">
                          <a:effectLst/>
                        </a:rPr>
                        <a:t>.   </a:t>
                      </a:r>
                      <a:r>
                        <a:rPr lang="en-US" sz="1100" b="1" baseline="30000" dirty="0" err="1">
                          <a:effectLst/>
                        </a:rPr>
                        <a:t>c</a:t>
                      </a:r>
                      <a:r>
                        <a:rPr lang="en-US" sz="1100" b="1" dirty="0" err="1">
                          <a:effectLst/>
                        </a:rPr>
                        <a:t>In</a:t>
                      </a:r>
                      <a:r>
                        <a:rPr lang="en-US" sz="1100" b="1" dirty="0">
                          <a:effectLst/>
                        </a:rPr>
                        <a:t> cells/</a:t>
                      </a:r>
                      <a:r>
                        <a:rPr lang="en-US" sz="1100" b="1" dirty="0" err="1">
                          <a:effectLst/>
                        </a:rPr>
                        <a:t>mL.</a:t>
                      </a:r>
                      <a:r>
                        <a:rPr lang="en-US" sz="1100" b="1" dirty="0">
                          <a:effectLst/>
                        </a:rPr>
                        <a:t>   </a:t>
                      </a:r>
                      <a:r>
                        <a:rPr lang="en-US" sz="1100" b="1" baseline="30000" dirty="0" err="1">
                          <a:effectLst/>
                        </a:rPr>
                        <a:t>d</a:t>
                      </a:r>
                      <a:r>
                        <a:rPr lang="en-US" sz="1100" b="1" dirty="0" err="1">
                          <a:effectLst/>
                        </a:rPr>
                        <a:t>In</a:t>
                      </a:r>
                      <a:r>
                        <a:rPr lang="en-US" sz="1100" b="1" dirty="0">
                          <a:effectLst/>
                        </a:rPr>
                        <a:t> pg/10</a:t>
                      </a:r>
                      <a:r>
                        <a:rPr lang="en-US" sz="1100" b="1" baseline="30000" dirty="0">
                          <a:effectLst/>
                        </a:rPr>
                        <a:t>4</a:t>
                      </a:r>
                      <a:r>
                        <a:rPr lang="en-US" sz="1100" b="1" dirty="0">
                          <a:effectLst/>
                        </a:rPr>
                        <a:t> lymphocytes. </a:t>
                      </a:r>
                      <a:r>
                        <a:rPr lang="en-US" sz="1100" b="1" baseline="30000" dirty="0" err="1">
                          <a:effectLst/>
                        </a:rPr>
                        <a:t>e</a:t>
                      </a:r>
                      <a:r>
                        <a:rPr lang="en-US" sz="1100" b="1" dirty="0" err="1">
                          <a:effectLst/>
                        </a:rPr>
                        <a:t>Treatment</a:t>
                      </a:r>
                      <a:r>
                        <a:rPr lang="en-US" sz="1100" b="1" dirty="0">
                          <a:effectLst/>
                        </a:rPr>
                        <a:t> effect sizes are computed for the effect massage contrasted with touch, within once-a-week or twice-a-week dose groups.  </a:t>
                      </a:r>
                      <a:r>
                        <a:rPr lang="en-US" sz="1100" b="1" baseline="30000" dirty="0" err="1">
                          <a:effectLst/>
                        </a:rPr>
                        <a:t>f</a:t>
                      </a:r>
                      <a:r>
                        <a:rPr lang="en-US" sz="1100" b="1" dirty="0" err="1">
                          <a:effectLst/>
                        </a:rPr>
                        <a:t>Dose</a:t>
                      </a:r>
                      <a:r>
                        <a:rPr lang="en-US" sz="1100" b="1" dirty="0">
                          <a:effectLst/>
                        </a:rPr>
                        <a:t> effect sizes are computed for the effect of twice-a-week contrasted with once-a-week sessions, within massage or touch treatment groups. *Change value significantly non-zero, p &lt; 0.05.</a:t>
                      </a:r>
                      <a:endParaRPr lang="en-US" sz="1100" b="1" dirty="0">
                        <a:effectLst/>
                        <a:latin typeface="Times New Roman"/>
                        <a:ea typeface="Times New Roman"/>
                      </a:endParaRPr>
                    </a:p>
                  </a:txBody>
                  <a:tcPr marL="33388" marR="3338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5"/>
                  </a:ext>
                </a:extLst>
              </a:tr>
            </a:tbl>
          </a:graphicData>
        </a:graphic>
      </p:graphicFrame>
      <p:sp>
        <p:nvSpPr>
          <p:cNvPr id="3" name="Rectangle 2"/>
          <p:cNvSpPr/>
          <p:nvPr/>
        </p:nvSpPr>
        <p:spPr>
          <a:xfrm>
            <a:off x="0" y="384187"/>
            <a:ext cx="9144000" cy="646331"/>
          </a:xfrm>
          <a:prstGeom prst="rect">
            <a:avLst/>
          </a:prstGeom>
        </p:spPr>
        <p:txBody>
          <a:bodyPr wrap="square">
            <a:spAutoFit/>
          </a:bodyPr>
          <a:lstStyle/>
          <a:p>
            <a:pPr algn="ctr"/>
            <a:r>
              <a:rPr lang="en-US" b="1" dirty="0"/>
              <a:t>Cumulative change between baseline (pre-treatment) levels at first session and post-treatment levels after final session of therapy</a:t>
            </a:r>
          </a:p>
        </p:txBody>
      </p:sp>
    </p:spTree>
    <p:extLst>
      <p:ext uri="{BB962C8B-B14F-4D97-AF65-F5344CB8AC3E}">
        <p14:creationId xmlns:p14="http://schemas.microsoft.com/office/powerpoint/2010/main" val="2020342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5579"/>
            <a:ext cx="9144000" cy="707886"/>
          </a:xfrm>
          <a:prstGeom prst="rect">
            <a:avLst/>
          </a:prstGeom>
          <a:noFill/>
        </p:spPr>
        <p:txBody>
          <a:bodyPr wrap="square" rtlCol="0">
            <a:spAutoFit/>
          </a:bodyPr>
          <a:lstStyle/>
          <a:p>
            <a:pPr algn="ctr"/>
            <a:r>
              <a:rPr lang="en-US" sz="4000" dirty="0"/>
              <a:t>Conclusions</a:t>
            </a:r>
          </a:p>
        </p:txBody>
      </p:sp>
      <p:sp>
        <p:nvSpPr>
          <p:cNvPr id="3" name="TextBox 2"/>
          <p:cNvSpPr txBox="1"/>
          <p:nvPr/>
        </p:nvSpPr>
        <p:spPr>
          <a:xfrm>
            <a:off x="4885783" y="6396334"/>
            <a:ext cx="4258217" cy="307777"/>
          </a:xfrm>
          <a:prstGeom prst="rect">
            <a:avLst/>
          </a:prstGeom>
          <a:noFill/>
        </p:spPr>
        <p:txBody>
          <a:bodyPr wrap="none" rtlCol="0">
            <a:spAutoFit/>
          </a:bodyPr>
          <a:lstStyle/>
          <a:p>
            <a:r>
              <a:rPr lang="en-US" sz="1400" dirty="0">
                <a:solidFill>
                  <a:srgbClr val="FFFF00"/>
                </a:solidFill>
              </a:rPr>
              <a:t>Rapaport et al (2012) </a:t>
            </a:r>
            <a:r>
              <a:rPr lang="en-US" sz="1400" i="1" dirty="0">
                <a:solidFill>
                  <a:srgbClr val="FFFF00"/>
                </a:solidFill>
              </a:rPr>
              <a:t>J Alter </a:t>
            </a:r>
            <a:r>
              <a:rPr lang="en-US" sz="1400" i="1" dirty="0" err="1">
                <a:solidFill>
                  <a:srgbClr val="FFFF00"/>
                </a:solidFill>
              </a:rPr>
              <a:t>Compl</a:t>
            </a:r>
            <a:r>
              <a:rPr lang="en-US" sz="1400" i="1" dirty="0">
                <a:solidFill>
                  <a:srgbClr val="FFFF00"/>
                </a:solidFill>
              </a:rPr>
              <a:t> Med </a:t>
            </a:r>
            <a:r>
              <a:rPr lang="en-US" sz="1400" dirty="0">
                <a:solidFill>
                  <a:srgbClr val="FFFF00"/>
                </a:solidFill>
              </a:rPr>
              <a:t> 18(8):789-797.</a:t>
            </a:r>
          </a:p>
        </p:txBody>
      </p:sp>
      <p:sp>
        <p:nvSpPr>
          <p:cNvPr id="4" name="TextBox 3"/>
          <p:cNvSpPr txBox="1"/>
          <p:nvPr/>
        </p:nvSpPr>
        <p:spPr>
          <a:xfrm>
            <a:off x="212435" y="1190171"/>
            <a:ext cx="8691419" cy="4862870"/>
          </a:xfrm>
          <a:prstGeom prst="rect">
            <a:avLst/>
          </a:prstGeom>
          <a:noFill/>
        </p:spPr>
        <p:txBody>
          <a:bodyPr wrap="square" rtlCol="0">
            <a:spAutoFit/>
          </a:bodyPr>
          <a:lstStyle/>
          <a:p>
            <a:pPr marL="347663" indent="-347663">
              <a:buFont typeface="Arial" pitchFamily="34" charset="0"/>
              <a:buChar char="•"/>
            </a:pPr>
            <a:r>
              <a:rPr lang="en-US" sz="2200" dirty="0"/>
              <a:t>Weekly and twice-weekly interventions differ from one another for both massage  and touch- both interventions are active.</a:t>
            </a:r>
          </a:p>
          <a:p>
            <a:pPr marL="347663" indent="-347663">
              <a:buFont typeface="Arial" pitchFamily="34" charset="0"/>
              <a:buChar char="•"/>
            </a:pPr>
            <a:endParaRPr lang="en-US" sz="600" dirty="0"/>
          </a:p>
          <a:p>
            <a:pPr marL="347663" indent="-347663">
              <a:buFont typeface="Arial" pitchFamily="34" charset="0"/>
              <a:buChar char="•"/>
            </a:pPr>
            <a:r>
              <a:rPr lang="en-US" sz="2200" dirty="0"/>
              <a:t>Weekly massage is biologically similar to a single session of massage but there is a cumulative enhance of immune system effects- this enhancement is sustained over 7 days between sessions.</a:t>
            </a:r>
          </a:p>
          <a:p>
            <a:pPr marL="347663" indent="-347663">
              <a:buFont typeface="Arial" pitchFamily="34" charset="0"/>
              <a:buChar char="•"/>
            </a:pPr>
            <a:endParaRPr lang="en-US" sz="600" dirty="0"/>
          </a:p>
          <a:p>
            <a:pPr marL="347663" indent="-347663">
              <a:buFont typeface="Arial" pitchFamily="34" charset="0"/>
              <a:buChar char="•"/>
            </a:pPr>
            <a:r>
              <a:rPr lang="en-US" sz="2200" dirty="0"/>
              <a:t>Twice-weekly massage had greater hormonal effects: moderate ES increase in oxytocin and decrease in AVP but the effects on immune system were no longer significant.</a:t>
            </a:r>
          </a:p>
          <a:p>
            <a:pPr marL="347663" indent="-347663">
              <a:buFont typeface="Arial" pitchFamily="34" charset="0"/>
              <a:buChar char="•"/>
            </a:pPr>
            <a:endParaRPr lang="en-US" sz="600" dirty="0"/>
          </a:p>
          <a:p>
            <a:pPr marL="347663" indent="-347663">
              <a:buFont typeface="Arial" pitchFamily="34" charset="0"/>
              <a:buChar char="•"/>
            </a:pPr>
            <a:r>
              <a:rPr lang="en-US" sz="2200" dirty="0"/>
              <a:t>The sample size for this proof of concept study is small and so all of the findings must be considered preliminary and requiring replication with a larger study.</a:t>
            </a:r>
          </a:p>
          <a:p>
            <a:pPr marL="347663" indent="-347663">
              <a:buFont typeface="Arial" pitchFamily="34" charset="0"/>
              <a:buChar char="•"/>
            </a:pPr>
            <a:endParaRPr lang="en-US" sz="600" dirty="0"/>
          </a:p>
          <a:p>
            <a:pPr marL="347663" indent="-347663">
              <a:buFont typeface="Arial" pitchFamily="34" charset="0"/>
              <a:buChar char="•"/>
            </a:pPr>
            <a:r>
              <a:rPr lang="en-US" sz="2200" dirty="0"/>
              <a:t>Floor effects may limit the biological difference of the interventions in unstressed healthy volunteers.</a:t>
            </a:r>
          </a:p>
        </p:txBody>
      </p:sp>
    </p:spTree>
    <p:extLst>
      <p:ext uri="{BB962C8B-B14F-4D97-AF65-F5344CB8AC3E}">
        <p14:creationId xmlns:p14="http://schemas.microsoft.com/office/powerpoint/2010/main" val="761477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506ED-9FF3-6245-BB27-B8FC17C4094C}"/>
              </a:ext>
            </a:extLst>
          </p:cNvPr>
          <p:cNvSpPr>
            <a:spLocks noGrp="1"/>
          </p:cNvSpPr>
          <p:nvPr>
            <p:ph type="ctrTitle"/>
          </p:nvPr>
        </p:nvSpPr>
        <p:spPr>
          <a:xfrm>
            <a:off x="1853394" y="802300"/>
            <a:ext cx="5618515" cy="1542868"/>
          </a:xfrm>
        </p:spPr>
        <p:txBody>
          <a:bodyPr>
            <a:normAutofit/>
          </a:bodyPr>
          <a:lstStyle/>
          <a:p>
            <a:r>
              <a:rPr lang="en-US" sz="2800" dirty="0"/>
              <a:t>These data suggested to us that twice-weekly massage might be a good treatment for anxiety disorders</a:t>
            </a:r>
          </a:p>
        </p:txBody>
      </p:sp>
      <p:sp>
        <p:nvSpPr>
          <p:cNvPr id="3" name="Subtitle 2">
            <a:extLst>
              <a:ext uri="{FF2B5EF4-FFF2-40B4-BE49-F238E27FC236}">
                <a16:creationId xmlns:a16="http://schemas.microsoft.com/office/drawing/2014/main" xmlns="" id="{033D408F-E011-9040-A601-17E008790616}"/>
              </a:ext>
            </a:extLst>
          </p:cNvPr>
          <p:cNvSpPr>
            <a:spLocks noGrp="1"/>
          </p:cNvSpPr>
          <p:nvPr>
            <p:ph type="subTitle" idx="1"/>
          </p:nvPr>
        </p:nvSpPr>
        <p:spPr/>
        <p:txBody>
          <a:bodyPr/>
          <a:lstStyle/>
          <a:p>
            <a:r>
              <a:rPr lang="en-US" dirty="0"/>
              <a:t>Let’s think about GAD!</a:t>
            </a:r>
          </a:p>
        </p:txBody>
      </p:sp>
    </p:spTree>
    <p:extLst>
      <p:ext uri="{BB962C8B-B14F-4D97-AF65-F5344CB8AC3E}">
        <p14:creationId xmlns:p14="http://schemas.microsoft.com/office/powerpoint/2010/main" val="3815233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A5947-0A69-4548-B009-FE3F5B697647}"/>
              </a:ext>
            </a:extLst>
          </p:cNvPr>
          <p:cNvSpPr>
            <a:spLocks noGrp="1"/>
          </p:cNvSpPr>
          <p:nvPr>
            <p:ph type="title"/>
          </p:nvPr>
        </p:nvSpPr>
        <p:spPr>
          <a:xfrm>
            <a:off x="457200" y="360363"/>
            <a:ext cx="8229600" cy="1143000"/>
          </a:xfrm>
        </p:spPr>
        <p:txBody>
          <a:bodyPr>
            <a:normAutofit fontScale="90000"/>
          </a:bodyPr>
          <a:lstStyle/>
          <a:p>
            <a:r>
              <a:rPr lang="en-US" dirty="0"/>
              <a:t>Generalized Anxiety Disorder (GAD)</a:t>
            </a:r>
          </a:p>
        </p:txBody>
      </p:sp>
      <p:sp>
        <p:nvSpPr>
          <p:cNvPr id="3" name="Content Placeholder 2">
            <a:extLst>
              <a:ext uri="{FF2B5EF4-FFF2-40B4-BE49-F238E27FC236}">
                <a16:creationId xmlns:a16="http://schemas.microsoft.com/office/drawing/2014/main" xmlns="" id="{F3E60B8D-9E83-3F4A-B065-38B476FA484C}"/>
              </a:ext>
            </a:extLst>
          </p:cNvPr>
          <p:cNvSpPr>
            <a:spLocks noGrp="1"/>
          </p:cNvSpPr>
          <p:nvPr>
            <p:ph idx="1"/>
          </p:nvPr>
        </p:nvSpPr>
        <p:spPr/>
        <p:txBody>
          <a:bodyPr>
            <a:normAutofit fontScale="85000" lnSpcReduction="20000"/>
          </a:bodyPr>
          <a:lstStyle/>
          <a:p>
            <a:pPr marL="0" indent="0">
              <a:buNone/>
            </a:pPr>
            <a:r>
              <a:rPr lang="en-US" dirty="0"/>
              <a:t>A. Excessive anxiety and worry occurring more days than not for at least 6 months about a number of events or activities</a:t>
            </a:r>
          </a:p>
          <a:p>
            <a:pPr marL="0" indent="0">
              <a:buNone/>
            </a:pPr>
            <a:r>
              <a:rPr lang="en-US" dirty="0"/>
              <a:t>B. The individual finds it difficult to control the worry</a:t>
            </a:r>
          </a:p>
          <a:p>
            <a:pPr marL="0" indent="0">
              <a:buNone/>
            </a:pPr>
            <a:r>
              <a:rPr lang="en-US" dirty="0"/>
              <a:t>C .The anxiety and worry are associated with at least 3 of the following symptoms more days than not for at least 6 months:</a:t>
            </a:r>
          </a:p>
          <a:p>
            <a:pPr lvl="1"/>
            <a:r>
              <a:rPr lang="en-US" dirty="0"/>
              <a:t>Restlessness or feeling keyed up, fatigued, difficulty concentrating, irritability, muscle tension, sleep disturbance </a:t>
            </a:r>
          </a:p>
          <a:p>
            <a:pPr marL="0" indent="0">
              <a:buNone/>
            </a:pPr>
            <a:r>
              <a:rPr lang="en-US" dirty="0"/>
              <a:t>D. The anxiety, worry or physical symptoms cause significant distress or impairment</a:t>
            </a:r>
          </a:p>
        </p:txBody>
      </p:sp>
      <p:sp>
        <p:nvSpPr>
          <p:cNvPr id="4" name="TextBox 3">
            <a:extLst>
              <a:ext uri="{FF2B5EF4-FFF2-40B4-BE49-F238E27FC236}">
                <a16:creationId xmlns:a16="http://schemas.microsoft.com/office/drawing/2014/main" xmlns="" id="{BE20E423-587D-A34E-8527-E5D050601EF5}"/>
              </a:ext>
            </a:extLst>
          </p:cNvPr>
          <p:cNvSpPr txBox="1"/>
          <p:nvPr/>
        </p:nvSpPr>
        <p:spPr>
          <a:xfrm>
            <a:off x="1116106" y="5926138"/>
            <a:ext cx="1862048" cy="369332"/>
          </a:xfrm>
          <a:prstGeom prst="rect">
            <a:avLst/>
          </a:prstGeom>
          <a:noFill/>
        </p:spPr>
        <p:txBody>
          <a:bodyPr wrap="none" rtlCol="0">
            <a:spAutoFit/>
          </a:bodyPr>
          <a:lstStyle/>
          <a:p>
            <a:r>
              <a:rPr lang="en-US" dirty="0"/>
              <a:t>DSM 5, 2013; APA</a:t>
            </a:r>
          </a:p>
        </p:txBody>
      </p:sp>
    </p:spTree>
    <p:extLst>
      <p:ext uri="{BB962C8B-B14F-4D97-AF65-F5344CB8AC3E}">
        <p14:creationId xmlns:p14="http://schemas.microsoft.com/office/powerpoint/2010/main" val="532475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FABF9-041C-E147-AE9B-08B9491E5070}"/>
              </a:ext>
            </a:extLst>
          </p:cNvPr>
          <p:cNvSpPr>
            <a:spLocks noGrp="1"/>
          </p:cNvSpPr>
          <p:nvPr>
            <p:ph type="title"/>
          </p:nvPr>
        </p:nvSpPr>
        <p:spPr/>
        <p:txBody>
          <a:bodyPr/>
          <a:lstStyle/>
          <a:p>
            <a:r>
              <a:rPr lang="en-US" dirty="0"/>
              <a:t>GAD is</a:t>
            </a:r>
          </a:p>
        </p:txBody>
      </p:sp>
      <p:sp>
        <p:nvSpPr>
          <p:cNvPr id="3" name="Content Placeholder 2">
            <a:extLst>
              <a:ext uri="{FF2B5EF4-FFF2-40B4-BE49-F238E27FC236}">
                <a16:creationId xmlns:a16="http://schemas.microsoft.com/office/drawing/2014/main" xmlns="" id="{D1D55F36-DD45-7E40-9F5D-0D8A6DE12700}"/>
              </a:ext>
            </a:extLst>
          </p:cNvPr>
          <p:cNvSpPr>
            <a:spLocks noGrp="1"/>
          </p:cNvSpPr>
          <p:nvPr>
            <p:ph idx="1"/>
          </p:nvPr>
        </p:nvSpPr>
        <p:spPr>
          <a:xfrm>
            <a:off x="457200" y="1333500"/>
            <a:ext cx="8229600" cy="4525963"/>
          </a:xfrm>
        </p:spPr>
        <p:txBody>
          <a:bodyPr/>
          <a:lstStyle/>
          <a:p>
            <a:r>
              <a:rPr lang="en-US" dirty="0"/>
              <a:t>Prevalent: 2-3% annual and 5% lifetime</a:t>
            </a:r>
          </a:p>
          <a:p>
            <a:r>
              <a:rPr lang="en-US" dirty="0"/>
              <a:t>Persistent: patients with GAD spend the majority  (up to 74%) of time after onset with persistent symptoms</a:t>
            </a:r>
          </a:p>
          <a:p>
            <a:r>
              <a:rPr lang="en-US" dirty="0"/>
              <a:t>Disabling: 72% of respondents to an Australian study of GAD had SF-12 scores in the moderate to severe range</a:t>
            </a:r>
          </a:p>
          <a:p>
            <a:r>
              <a:rPr lang="en-US" dirty="0"/>
              <a:t>Associated with suicide risk</a:t>
            </a:r>
          </a:p>
        </p:txBody>
      </p:sp>
      <p:sp>
        <p:nvSpPr>
          <p:cNvPr id="4" name="TextBox 3">
            <a:extLst>
              <a:ext uri="{FF2B5EF4-FFF2-40B4-BE49-F238E27FC236}">
                <a16:creationId xmlns:a16="http://schemas.microsoft.com/office/drawing/2014/main" xmlns="" id="{F754D638-709D-BA4A-A567-DD6BE11F6361}"/>
              </a:ext>
            </a:extLst>
          </p:cNvPr>
          <p:cNvSpPr txBox="1"/>
          <p:nvPr/>
        </p:nvSpPr>
        <p:spPr>
          <a:xfrm>
            <a:off x="457201" y="5802313"/>
            <a:ext cx="8811744" cy="646331"/>
          </a:xfrm>
          <a:prstGeom prst="rect">
            <a:avLst/>
          </a:prstGeom>
          <a:noFill/>
        </p:spPr>
        <p:txBody>
          <a:bodyPr wrap="square" rtlCol="0">
            <a:spAutoFit/>
          </a:bodyPr>
          <a:lstStyle/>
          <a:p>
            <a:r>
              <a:rPr lang="en-US" dirty="0"/>
              <a:t>Weisberg J </a:t>
            </a:r>
            <a:r>
              <a:rPr lang="en-US" dirty="0" err="1"/>
              <a:t>Clin</a:t>
            </a:r>
            <a:r>
              <a:rPr lang="en-US" dirty="0"/>
              <a:t> psychiatry 2009:70[suppl2]; 4-9;Bruce et al AM J Psychiatry </a:t>
            </a:r>
          </a:p>
          <a:p>
            <a:r>
              <a:rPr lang="en-US" dirty="0"/>
              <a:t>2005;162:1179-1187; Sanderson &amp; Andrews </a:t>
            </a:r>
            <a:r>
              <a:rPr lang="en-US" dirty="0" err="1"/>
              <a:t>Psychiatr</a:t>
            </a:r>
            <a:r>
              <a:rPr lang="en-US" dirty="0"/>
              <a:t> </a:t>
            </a:r>
            <a:r>
              <a:rPr lang="en-US" dirty="0" err="1"/>
              <a:t>Serv</a:t>
            </a:r>
            <a:r>
              <a:rPr lang="en-US" dirty="0"/>
              <a:t> 2002;53:80-86/</a:t>
            </a:r>
          </a:p>
        </p:txBody>
      </p:sp>
    </p:spTree>
    <p:extLst>
      <p:ext uri="{BB962C8B-B14F-4D97-AF65-F5344CB8AC3E}">
        <p14:creationId xmlns:p14="http://schemas.microsoft.com/office/powerpoint/2010/main" val="1226054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1C745-628B-5E4B-B51E-991B4DBE80F1}"/>
              </a:ext>
            </a:extLst>
          </p:cNvPr>
          <p:cNvSpPr>
            <a:spLocks noGrp="1"/>
          </p:cNvSpPr>
          <p:nvPr>
            <p:ph type="title"/>
          </p:nvPr>
        </p:nvSpPr>
        <p:spPr/>
        <p:txBody>
          <a:bodyPr/>
          <a:lstStyle/>
          <a:p>
            <a:r>
              <a:rPr lang="en-US" dirty="0"/>
              <a:t>Current Treatments for GAD</a:t>
            </a:r>
          </a:p>
        </p:txBody>
      </p:sp>
      <p:sp>
        <p:nvSpPr>
          <p:cNvPr id="3" name="Content Placeholder 2">
            <a:extLst>
              <a:ext uri="{FF2B5EF4-FFF2-40B4-BE49-F238E27FC236}">
                <a16:creationId xmlns:a16="http://schemas.microsoft.com/office/drawing/2014/main" xmlns="" id="{D56AE6AD-AAEF-E848-887A-888399E11F06}"/>
              </a:ext>
            </a:extLst>
          </p:cNvPr>
          <p:cNvSpPr>
            <a:spLocks noGrp="1"/>
          </p:cNvSpPr>
          <p:nvPr>
            <p:ph idx="1"/>
          </p:nvPr>
        </p:nvSpPr>
        <p:spPr/>
        <p:txBody>
          <a:bodyPr/>
          <a:lstStyle/>
          <a:p>
            <a:r>
              <a:rPr lang="en-US" dirty="0"/>
              <a:t>Medications: SSRIs, SNRIs, hydroxyzine, TCAs, MAOIs</a:t>
            </a:r>
          </a:p>
          <a:p>
            <a:r>
              <a:rPr lang="en-US" dirty="0"/>
              <a:t>Psychotherapies: CBT, CT, Relaxation therapy, ACT, Mindfulness therapy </a:t>
            </a:r>
          </a:p>
        </p:txBody>
      </p:sp>
    </p:spTree>
    <p:extLst>
      <p:ext uri="{BB962C8B-B14F-4D97-AF65-F5344CB8AC3E}">
        <p14:creationId xmlns:p14="http://schemas.microsoft.com/office/powerpoint/2010/main" val="843385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2416175"/>
            <a:ext cx="6400800" cy="1752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NCCAM R21AT004208</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Clinicaltrials.gov NCT01337713</a:t>
            </a:r>
          </a:p>
        </p:txBody>
      </p:sp>
      <p:sp>
        <p:nvSpPr>
          <p:cNvPr id="5" name="Title 1"/>
          <p:cNvSpPr txBox="1">
            <a:spLocks/>
          </p:cNvSpPr>
          <p:nvPr/>
        </p:nvSpPr>
        <p:spPr>
          <a:xfrm>
            <a:off x="1" y="420560"/>
            <a:ext cx="9143999"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Efficacy of Massage Therapy for the Treatment of Generalized Anxiety Disorder</a:t>
            </a:r>
          </a:p>
        </p:txBody>
      </p:sp>
      <p:cxnSp>
        <p:nvCxnSpPr>
          <p:cNvPr id="6" name="Straight Connector 5"/>
          <p:cNvCxnSpPr/>
          <p:nvPr/>
        </p:nvCxnSpPr>
        <p:spPr>
          <a:xfrm>
            <a:off x="212435" y="1890585"/>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10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140" y="1558674"/>
            <a:ext cx="8732714" cy="4154984"/>
          </a:xfrm>
          <a:prstGeom prst="rect">
            <a:avLst/>
          </a:prstGeom>
          <a:noFill/>
        </p:spPr>
        <p:txBody>
          <a:bodyPr wrap="square" rtlCol="0">
            <a:spAutoFit/>
          </a:bodyPr>
          <a:lstStyle/>
          <a:p>
            <a:r>
              <a:rPr lang="en-US" sz="2400" b="1" dirty="0">
                <a:solidFill>
                  <a:srgbClr val="FFFF00"/>
                </a:solidFill>
                <a:highlight>
                  <a:srgbClr val="808000"/>
                </a:highlight>
              </a:rPr>
              <a:t>Hypothesis 1 </a:t>
            </a:r>
            <a:r>
              <a:rPr lang="en-US" sz="2400" dirty="0">
                <a:solidFill>
                  <a:srgbClr val="FFFF00"/>
                </a:solidFill>
                <a:highlight>
                  <a:srgbClr val="808000"/>
                </a:highlight>
              </a:rPr>
              <a:t>– Six weeks of massage therapy will decrease symptoms of GAD and enhance feelings of wellbeing more than a light touch control condition.</a:t>
            </a:r>
          </a:p>
          <a:p>
            <a:endParaRPr lang="en-US" sz="1200" dirty="0"/>
          </a:p>
          <a:p>
            <a:r>
              <a:rPr lang="en-US" sz="2400" b="1" dirty="0"/>
              <a:t>Hypothesis 2 </a:t>
            </a:r>
            <a:r>
              <a:rPr lang="en-US" sz="2400" dirty="0"/>
              <a:t>- Individuals receiving 12 weeks of Swedish massage therapy will have a greater reduction in symptoms of anxiety than individuals receiving 6 weeks of Swedish massage therapy.</a:t>
            </a:r>
          </a:p>
          <a:p>
            <a:endParaRPr lang="en-US" sz="1200" dirty="0"/>
          </a:p>
          <a:p>
            <a:r>
              <a:rPr lang="en-US" sz="2400" b="1" dirty="0"/>
              <a:t>Hypothesis 3 </a:t>
            </a:r>
            <a:r>
              <a:rPr lang="en-US" sz="2400" dirty="0"/>
              <a:t>- Six weeks of Swedish massage therapy will increase oxytocin secretion, decrease secretion of arginine vasopressin (AVP), decrease serum and salivary cortisol levels, and decrease ACTH levels more than 6 weeks of light touch for subjects with GAD. </a:t>
            </a:r>
          </a:p>
        </p:txBody>
      </p:sp>
      <p:sp>
        <p:nvSpPr>
          <p:cNvPr id="4" name="Title 1"/>
          <p:cNvSpPr txBox="1">
            <a:spLocks/>
          </p:cNvSpPr>
          <p:nvPr/>
        </p:nvSpPr>
        <p:spPr>
          <a:xfrm>
            <a:off x="1" y="426811"/>
            <a:ext cx="9143999" cy="122835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Efficacy of Massage Therapy for the Treatment of Generalized Anxiety Disorder</a:t>
            </a:r>
          </a:p>
        </p:txBody>
      </p:sp>
      <p:cxnSp>
        <p:nvCxnSpPr>
          <p:cNvPr id="5" name="Straight Connector 4"/>
          <p:cNvCxnSpPr/>
          <p:nvPr/>
        </p:nvCxnSpPr>
        <p:spPr>
          <a:xfrm>
            <a:off x="212435" y="1530515"/>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097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23" y="1628775"/>
            <a:ext cx="8679305" cy="4524315"/>
          </a:xfrm>
          <a:prstGeom prst="rect">
            <a:avLst/>
          </a:prstGeom>
          <a:noFill/>
        </p:spPr>
        <p:txBody>
          <a:bodyPr wrap="square" rtlCol="0">
            <a:spAutoFit/>
          </a:bodyPr>
          <a:lstStyle/>
          <a:p>
            <a:r>
              <a:rPr lang="en-US" sz="2400" b="1" u="sng" dirty="0"/>
              <a:t>Inclusion:</a:t>
            </a:r>
          </a:p>
          <a:p>
            <a:r>
              <a:rPr lang="en-US" sz="2400" b="1" dirty="0"/>
              <a:t>Between the ages of 18 and 65</a:t>
            </a:r>
          </a:p>
          <a:p>
            <a:endParaRPr lang="en-US" sz="2400" b="1" dirty="0"/>
          </a:p>
          <a:p>
            <a:r>
              <a:rPr lang="en-US" sz="2400" b="1" dirty="0"/>
              <a:t>Medically healthy (normal history/physical examination)</a:t>
            </a:r>
          </a:p>
          <a:p>
            <a:endParaRPr lang="en-US" sz="2400" b="1" dirty="0"/>
          </a:p>
          <a:p>
            <a:r>
              <a:rPr lang="en-US" sz="2400" b="1" dirty="0"/>
              <a:t>Meet criteria for a primary diagnosis of current GAD </a:t>
            </a:r>
          </a:p>
          <a:p>
            <a:r>
              <a:rPr lang="en-US" sz="2400" b="1" dirty="0"/>
              <a:t>     - structured clinical interview for DSM-IV (SCID), with HRSA &gt;14</a:t>
            </a:r>
          </a:p>
          <a:p>
            <a:endParaRPr lang="en-US" sz="2400" b="1" dirty="0"/>
          </a:p>
          <a:p>
            <a:r>
              <a:rPr lang="en-US" sz="2400" b="1" dirty="0"/>
              <a:t>Subjects with comorbid but secondary anxiety disorders (excluding OCD), major depressive disorder, and dysthymic disorders will be included.</a:t>
            </a:r>
          </a:p>
          <a:p>
            <a:endParaRPr lang="en-US" sz="2400" b="1" dirty="0"/>
          </a:p>
        </p:txBody>
      </p:sp>
      <p:sp>
        <p:nvSpPr>
          <p:cNvPr id="3" name="Title 1"/>
          <p:cNvSpPr txBox="1">
            <a:spLocks/>
          </p:cNvSpPr>
          <p:nvPr/>
        </p:nvSpPr>
        <p:spPr>
          <a:xfrm>
            <a:off x="1" y="388711"/>
            <a:ext cx="9143999" cy="122835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Efficacy of Massage Therapy for the Treatment of Generalized Anxiety Disorder</a:t>
            </a:r>
          </a:p>
        </p:txBody>
      </p:sp>
      <p:cxnSp>
        <p:nvCxnSpPr>
          <p:cNvPr id="4" name="Straight Connector 3"/>
          <p:cNvCxnSpPr/>
          <p:nvPr/>
        </p:nvCxnSpPr>
        <p:spPr>
          <a:xfrm>
            <a:off x="269823" y="1654340"/>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p:nvSpPr>
        <p:spPr>
          <a:xfrm>
            <a:off x="1" y="6356350"/>
            <a:ext cx="5546360" cy="472189"/>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rgbClr val="FFFF00"/>
                </a:solidFill>
                <a:effectLst/>
                <a:uLnTx/>
                <a:uFillTx/>
                <a:latin typeface="+mn-lt"/>
                <a:ea typeface="+mn-ea"/>
                <a:cs typeface="+mn-cs"/>
              </a:rPr>
              <a:t>NCCAM R21AT004208, Clinicaltrials.gov NCT01337713</a:t>
            </a:r>
          </a:p>
        </p:txBody>
      </p:sp>
    </p:spTree>
    <p:extLst>
      <p:ext uri="{BB962C8B-B14F-4D97-AF65-F5344CB8AC3E}">
        <p14:creationId xmlns:p14="http://schemas.microsoft.com/office/powerpoint/2010/main" val="2505373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9771477"/>
              </p:ext>
            </p:extLst>
          </p:nvPr>
        </p:nvGraphicFramePr>
        <p:xfrm>
          <a:off x="304800" y="638175"/>
          <a:ext cx="8458200" cy="481076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695325">
                  <a:extLst>
                    <a:ext uri="{9D8B030D-6E8A-4147-A177-3AD203B41FA5}">
                      <a16:colId xmlns:a16="http://schemas.microsoft.com/office/drawing/2014/main" xmlns="" val="20006"/>
                    </a:ext>
                  </a:extLst>
                </a:gridCol>
                <a:gridCol w="1057275">
                  <a:extLst>
                    <a:ext uri="{9D8B030D-6E8A-4147-A177-3AD203B41FA5}">
                      <a16:colId xmlns:a16="http://schemas.microsoft.com/office/drawing/2014/main" xmlns="" val="20007"/>
                    </a:ext>
                  </a:extLst>
                </a:gridCol>
              </a:tblGrid>
              <a:tr h="370840">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Screening Visit</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Visit </a:t>
                      </a:r>
                    </a:p>
                    <a:p>
                      <a:pPr marL="0" marR="0" algn="ctr">
                        <a:spcBef>
                          <a:spcPts val="0"/>
                        </a:spcBef>
                        <a:spcAft>
                          <a:spcPts val="0"/>
                        </a:spcAft>
                        <a:tabLst>
                          <a:tab pos="4648200" algn="l"/>
                        </a:tabLst>
                      </a:pPr>
                      <a:r>
                        <a:rPr lang="en-US" sz="1600" b="1" kern="1200" dirty="0">
                          <a:effectLst/>
                          <a:latin typeface="+mn-lt"/>
                          <a:ea typeface="Times New Roman"/>
                        </a:rPr>
                        <a:t>1</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Visits 2-11</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Visit 12</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Visit 13-23</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Visit 24</a:t>
                      </a:r>
                    </a:p>
                  </a:txBody>
                  <a:tcPr marL="68580" marR="68580" marT="0" marB="0">
                    <a:solidFill>
                      <a:schemeClr val="accent2">
                        <a:lumMod val="75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1 week Follow-up Phone Call</a:t>
                      </a:r>
                    </a:p>
                  </a:txBody>
                  <a:tcPr marL="68580" marR="68580" marT="0" marB="0">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0" marR="0">
                        <a:spcBef>
                          <a:spcPts val="0"/>
                        </a:spcBef>
                        <a:spcAft>
                          <a:spcPts val="0"/>
                        </a:spcAft>
                        <a:tabLst>
                          <a:tab pos="4648200" algn="l"/>
                        </a:tabLst>
                      </a:pPr>
                      <a:r>
                        <a:rPr lang="en-US" sz="1600" b="1" kern="1200" dirty="0">
                          <a:solidFill>
                            <a:schemeClr val="dk1"/>
                          </a:solidFill>
                          <a:effectLst/>
                          <a:latin typeface="+mn-lt"/>
                          <a:ea typeface="+mn-ea"/>
                          <a:cs typeface="+mn-cs"/>
                        </a:rPr>
                        <a:t>Office Visits</a:t>
                      </a:r>
                      <a:endParaRPr lang="en-US" sz="1600" b="1" kern="1200" dirty="0">
                        <a:effectLst/>
                        <a:latin typeface="+mn-lt"/>
                        <a:ea typeface="Times New Roman"/>
                      </a:endParaRPr>
                    </a:p>
                  </a:txBody>
                  <a:tcPr marL="68580" marR="68580" marT="0" marB="0" anchor="ctr">
                    <a:solidFill>
                      <a:schemeClr val="accent3">
                        <a:lumMod val="20000"/>
                        <a:lumOff val="80000"/>
                      </a:schemeClr>
                    </a:solidFill>
                  </a:tcPr>
                </a:tc>
                <a:tc gridSpan="6">
                  <a:txBody>
                    <a:bodyPr/>
                    <a:lstStyle/>
                    <a:p>
                      <a:pPr marL="0" marR="0" algn="ctr">
                        <a:spcBef>
                          <a:spcPts val="0"/>
                        </a:spcBef>
                        <a:spcAft>
                          <a:spcPts val="0"/>
                        </a:spcAft>
                        <a:tabLst>
                          <a:tab pos="4648200" algn="l"/>
                        </a:tabLst>
                      </a:pPr>
                      <a:r>
                        <a:rPr lang="en-US" sz="1600" b="1" kern="1200" dirty="0">
                          <a:solidFill>
                            <a:schemeClr val="dk1"/>
                          </a:solidFill>
                          <a:effectLst/>
                          <a:latin typeface="+mn-lt"/>
                          <a:ea typeface="+mn-ea"/>
                          <a:cs typeface="+mn-cs"/>
                        </a:rPr>
                        <a:t>                    2 Treatment Visits per week for 12 weeks</a:t>
                      </a:r>
                      <a:endParaRPr lang="en-US" sz="1600" b="1" kern="1200" dirty="0">
                        <a:effectLst/>
                        <a:latin typeface="+mn-lt"/>
                        <a:ea typeface="Times New Roman"/>
                      </a:endParaRPr>
                    </a:p>
                  </a:txBody>
                  <a:tcPr marL="68580" marR="68580" marT="0" marB="0" anchor="c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4648200" algn="l"/>
                        </a:tabLst>
                      </a:pPr>
                      <a:endParaRPr lang="en-US" sz="1600" b="1" kern="1200" dirty="0">
                        <a:effectLst/>
                        <a:latin typeface="+mn-lt"/>
                        <a:ea typeface="Times New Roman"/>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1"/>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Massage or Touch Therapy</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10002"/>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Initial Psychiatric Evaluation</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3"/>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Physical Exam/ Medical History</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10004"/>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BP &amp; Pulse</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5"/>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Clinician Rated Assessments</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10006"/>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Self Report Assessments</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7"/>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Blood draw for clinical labs</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10008"/>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Blood draw for research labs</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9"/>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Urine collection</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10010"/>
                  </a:ext>
                </a:extLst>
              </a:tr>
              <a:tr h="370840">
                <a:tc>
                  <a:txBody>
                    <a:bodyPr/>
                    <a:lstStyle/>
                    <a:p>
                      <a:pPr marL="0" marR="0">
                        <a:spcBef>
                          <a:spcPts val="0"/>
                        </a:spcBef>
                        <a:spcAft>
                          <a:spcPts val="0"/>
                        </a:spcAft>
                        <a:tabLst>
                          <a:tab pos="4648200" algn="l"/>
                        </a:tabLst>
                      </a:pPr>
                      <a:r>
                        <a:rPr lang="en-US" sz="1600" b="1" kern="1200" dirty="0">
                          <a:effectLst/>
                          <a:latin typeface="+mn-lt"/>
                          <a:ea typeface="Times New Roman"/>
                        </a:rPr>
                        <a:t>Saliva collection</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x</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tabLst>
                          <a:tab pos="4648200" algn="l"/>
                        </a:tabLst>
                      </a:pPr>
                      <a:r>
                        <a:rPr lang="en-US" sz="1600" b="1" kern="1200" dirty="0">
                          <a:effectLst/>
                          <a:latin typeface="+mn-lt"/>
                          <a:ea typeface="Times New Roman"/>
                        </a:rPr>
                        <a:t> </a:t>
                      </a: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11"/>
                  </a:ext>
                </a:extLst>
              </a:tr>
            </a:tbl>
          </a:graphicData>
        </a:graphic>
      </p:graphicFrame>
      <p:sp>
        <p:nvSpPr>
          <p:cNvPr id="3" name="TextBox 2"/>
          <p:cNvSpPr txBox="1"/>
          <p:nvPr/>
        </p:nvSpPr>
        <p:spPr>
          <a:xfrm>
            <a:off x="304800" y="5537465"/>
            <a:ext cx="8693918" cy="584775"/>
          </a:xfrm>
          <a:prstGeom prst="rect">
            <a:avLst/>
          </a:prstGeom>
          <a:noFill/>
        </p:spPr>
        <p:txBody>
          <a:bodyPr wrap="none" rtlCol="0">
            <a:spAutoFit/>
          </a:bodyPr>
          <a:lstStyle/>
          <a:p>
            <a:r>
              <a:rPr lang="en-US" sz="1600" b="1" dirty="0"/>
              <a:t>* Urine drug screens may be performed at other visits should the study physician deem it necessary.</a:t>
            </a:r>
          </a:p>
          <a:p>
            <a:r>
              <a:rPr lang="en-US" sz="1600" b="1" dirty="0"/>
              <a:t>° Saliva will be collected at every even number visit (i.e. 2, 4, 6…) during Visits 2-11 and 13-23.</a:t>
            </a:r>
          </a:p>
        </p:txBody>
      </p:sp>
      <p:sp>
        <p:nvSpPr>
          <p:cNvPr id="4" name="Subtitle 2"/>
          <p:cNvSpPr txBox="1">
            <a:spLocks/>
          </p:cNvSpPr>
          <p:nvPr/>
        </p:nvSpPr>
        <p:spPr>
          <a:xfrm>
            <a:off x="0" y="6356350"/>
            <a:ext cx="5546360" cy="472189"/>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rgbClr val="FFFF00"/>
                </a:solidFill>
                <a:effectLst/>
                <a:uLnTx/>
                <a:uFillTx/>
                <a:latin typeface="+mn-lt"/>
                <a:ea typeface="+mn-ea"/>
                <a:cs typeface="+mn-cs"/>
              </a:rPr>
              <a:t>NCCAM R21AT004208, Clinicaltrials.gov NCT01337713</a:t>
            </a:r>
          </a:p>
        </p:txBody>
      </p:sp>
      <p:sp>
        <p:nvSpPr>
          <p:cNvPr id="5" name="Slide Number Placeholder 4"/>
          <p:cNvSpPr>
            <a:spLocks noGrp="1"/>
          </p:cNvSpPr>
          <p:nvPr>
            <p:ph type="sldNum" sz="quarter" idx="12"/>
          </p:nvPr>
        </p:nvSpPr>
        <p:spPr/>
        <p:txBody>
          <a:bodyPr/>
          <a:lstStyle/>
          <a:p>
            <a:fld id="{1789C0F2-17E0-497A-9BBE-0C73201AAFE3}" type="slidenum">
              <a:rPr lang="en-US" smtClean="0"/>
              <a:pPr/>
              <a:t>39</a:t>
            </a:fld>
            <a:endParaRPr lang="en-US" dirty="0"/>
          </a:p>
        </p:txBody>
      </p:sp>
    </p:spTree>
    <p:extLst>
      <p:ext uri="{BB962C8B-B14F-4D97-AF65-F5344CB8AC3E}">
        <p14:creationId xmlns:p14="http://schemas.microsoft.com/office/powerpoint/2010/main" val="125842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0" y="188084"/>
            <a:ext cx="6571343" cy="887681"/>
          </a:xfrm>
        </p:spPr>
        <p:txBody>
          <a:bodyPr>
            <a:normAutofit fontScale="90000"/>
          </a:bodyPr>
          <a:lstStyle/>
          <a:p>
            <a:r>
              <a:rPr lang="en-US" sz="3600" dirty="0"/>
              <a:t/>
            </a:r>
            <a:br>
              <a:rPr lang="en-US" sz="3600" dirty="0"/>
            </a:br>
            <a:r>
              <a:rPr lang="en-US" sz="3600" dirty="0"/>
              <a:t>Collaboration</a:t>
            </a:r>
          </a:p>
        </p:txBody>
      </p:sp>
      <p:sp>
        <p:nvSpPr>
          <p:cNvPr id="3" name="Content Placeholder 2"/>
          <p:cNvSpPr>
            <a:spLocks noGrp="1"/>
          </p:cNvSpPr>
          <p:nvPr>
            <p:ph idx="1"/>
          </p:nvPr>
        </p:nvSpPr>
        <p:spPr>
          <a:xfrm>
            <a:off x="1443491" y="1434035"/>
            <a:ext cx="6571343" cy="3450613"/>
          </a:xfrm>
        </p:spPr>
        <p:txBody>
          <a:bodyPr/>
          <a:lstStyle/>
          <a:p>
            <a:r>
              <a:rPr lang="en-US" dirty="0"/>
              <a:t>Collaborative partnership between </a:t>
            </a:r>
          </a:p>
          <a:p>
            <a:pPr lvl="1"/>
            <a:r>
              <a:rPr lang="en-US" dirty="0"/>
              <a:t>Emory University School of Medicine</a:t>
            </a:r>
          </a:p>
          <a:p>
            <a:pPr lvl="1"/>
            <a:r>
              <a:rPr lang="en-US" dirty="0"/>
              <a:t>Atlanta School of Massage</a:t>
            </a:r>
          </a:p>
          <a:p>
            <a:pPr marL="457200" lvl="1" indent="0">
              <a:buNone/>
            </a:pPr>
            <a:endParaRPr lang="en-US" dirty="0"/>
          </a:p>
          <a:p>
            <a:pPr marL="457200" lvl="1" indent="0">
              <a:buNone/>
            </a:pPr>
            <a:endParaRPr lang="en-US" dirty="0"/>
          </a:p>
        </p:txBody>
      </p:sp>
      <p:pic>
        <p:nvPicPr>
          <p:cNvPr id="5" name="Picture 16">
            <a:extLst>
              <a:ext uri="{FF2B5EF4-FFF2-40B4-BE49-F238E27FC236}">
                <a16:creationId xmlns:a16="http://schemas.microsoft.com/office/drawing/2014/main" xmlns="" id="{2B67CE2C-1D3F-4AAD-BFDE-CDE459A87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1084" y="3297219"/>
            <a:ext cx="4727475"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626" descr="e5a">
            <a:extLst>
              <a:ext uri="{FF2B5EF4-FFF2-40B4-BE49-F238E27FC236}">
                <a16:creationId xmlns:a16="http://schemas.microsoft.com/office/drawing/2014/main" xmlns="" id="{9F4793AE-7B73-49B1-9F67-FFF168396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80" y="3191488"/>
            <a:ext cx="2551379" cy="265523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199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43" y="1568736"/>
            <a:ext cx="8664314" cy="4832092"/>
          </a:xfrm>
          <a:prstGeom prst="rect">
            <a:avLst/>
          </a:prstGeom>
          <a:noFill/>
        </p:spPr>
        <p:txBody>
          <a:bodyPr wrap="square" rtlCol="0">
            <a:spAutoFit/>
          </a:bodyPr>
          <a:lstStyle/>
          <a:p>
            <a:r>
              <a:rPr lang="en-US" b="1" u="sng" dirty="0"/>
              <a:t>Diagnostic &amp; Symptomatic Measures:</a:t>
            </a:r>
            <a:endParaRPr lang="en-US" b="1" dirty="0"/>
          </a:p>
          <a:p>
            <a:pPr lvl="0"/>
            <a:r>
              <a:rPr lang="en-US" b="1" dirty="0"/>
              <a:t>Structured Clinical Interview for DSM-IV Axis I Disorders - Patient Edition (SCID)</a:t>
            </a:r>
          </a:p>
          <a:p>
            <a:pPr lvl="0"/>
            <a:r>
              <a:rPr lang="en-US" b="1" dirty="0"/>
              <a:t>Hamilton Rating Scale for Depression (HRSD)</a:t>
            </a:r>
          </a:p>
          <a:p>
            <a:pPr lvl="0"/>
            <a:r>
              <a:rPr lang="en-US" b="1" dirty="0"/>
              <a:t>Hamilton Rating Scale for Anxiety (HRSA)</a:t>
            </a:r>
          </a:p>
          <a:p>
            <a:endParaRPr lang="en-US" b="1" dirty="0"/>
          </a:p>
          <a:p>
            <a:pPr lvl="0"/>
            <a:r>
              <a:rPr lang="en-US" b="1" dirty="0"/>
              <a:t>Credibility – Expectancy Questionnaire</a:t>
            </a:r>
          </a:p>
          <a:p>
            <a:pPr lvl="0"/>
            <a:r>
              <a:rPr lang="en-US" b="1" dirty="0"/>
              <a:t>Profile of Mood States(POMS) - Brief</a:t>
            </a:r>
          </a:p>
          <a:p>
            <a:pPr lvl="0"/>
            <a:r>
              <a:rPr lang="en-US" b="1" dirty="0"/>
              <a:t>Quick Inventory of Depressive Symptomatology – Self Report (QIDS-SR)</a:t>
            </a:r>
          </a:p>
          <a:p>
            <a:pPr lvl="0"/>
            <a:r>
              <a:rPr lang="en-US" b="1" dirty="0"/>
              <a:t>Quality of Life Enjoyment and Satisfaction Questionnaire (Q-LES-Q)</a:t>
            </a:r>
          </a:p>
          <a:p>
            <a:pPr lvl="0"/>
            <a:r>
              <a:rPr lang="en-US" b="1" dirty="0" err="1"/>
              <a:t>Spielberger</a:t>
            </a:r>
            <a:r>
              <a:rPr lang="en-US" b="1" dirty="0"/>
              <a:t> State Anxiety Inventory (STAI-State)</a:t>
            </a:r>
          </a:p>
          <a:p>
            <a:pPr lvl="0"/>
            <a:r>
              <a:rPr lang="en-US" b="1" dirty="0" err="1"/>
              <a:t>Spielberger</a:t>
            </a:r>
            <a:r>
              <a:rPr lang="en-US" b="1" dirty="0"/>
              <a:t> Trait Anxiety Inventory (STAI-Trait)</a:t>
            </a:r>
          </a:p>
          <a:p>
            <a:pPr lvl="0"/>
            <a:r>
              <a:rPr lang="en-US" b="1" dirty="0"/>
              <a:t>Visual Analogue Scale (VAS)</a:t>
            </a:r>
          </a:p>
          <a:p>
            <a:pPr lvl="0"/>
            <a:endParaRPr lang="en-US" b="1" u="sng" dirty="0"/>
          </a:p>
          <a:p>
            <a:pPr lvl="0"/>
            <a:r>
              <a:rPr lang="en-US" b="1" u="sng" dirty="0"/>
              <a:t>Research labs</a:t>
            </a:r>
            <a:r>
              <a:rPr lang="en-US" b="1" dirty="0"/>
              <a:t>: oxytocin, arginine vasopressin (AVP), serum and salivary cortisol, ACTH, CRP, IL-6, TNF-a, IL-1RA</a:t>
            </a:r>
          </a:p>
          <a:p>
            <a:endParaRPr lang="en-US" sz="2000" b="1" dirty="0"/>
          </a:p>
        </p:txBody>
      </p:sp>
      <p:sp>
        <p:nvSpPr>
          <p:cNvPr id="4" name="Title 1"/>
          <p:cNvSpPr txBox="1">
            <a:spLocks/>
          </p:cNvSpPr>
          <p:nvPr/>
        </p:nvSpPr>
        <p:spPr>
          <a:xfrm>
            <a:off x="1" y="407761"/>
            <a:ext cx="9143999" cy="122835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Efficacy of Massage Therapy for the Treatment of Generalized Anxiety Disorder</a:t>
            </a:r>
          </a:p>
        </p:txBody>
      </p:sp>
      <p:cxnSp>
        <p:nvCxnSpPr>
          <p:cNvPr id="5" name="Straight Connector 4"/>
          <p:cNvCxnSpPr/>
          <p:nvPr/>
        </p:nvCxnSpPr>
        <p:spPr>
          <a:xfrm>
            <a:off x="239843" y="1413091"/>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1" y="6385811"/>
            <a:ext cx="5546360" cy="472189"/>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rgbClr val="FFFF00"/>
                </a:solidFill>
                <a:effectLst/>
                <a:uLnTx/>
                <a:uFillTx/>
                <a:latin typeface="+mn-lt"/>
                <a:ea typeface="+mn-ea"/>
                <a:cs typeface="+mn-cs"/>
              </a:rPr>
              <a:t>NCCAM R21AT004208, Clinicaltrials.gov NCT01337713</a:t>
            </a:r>
          </a:p>
        </p:txBody>
      </p:sp>
    </p:spTree>
    <p:extLst>
      <p:ext uri="{BB962C8B-B14F-4D97-AF65-F5344CB8AC3E}">
        <p14:creationId xmlns:p14="http://schemas.microsoft.com/office/powerpoint/2010/main" val="465207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15839780"/>
              </p:ext>
            </p:extLst>
          </p:nvPr>
        </p:nvGraphicFramePr>
        <p:xfrm>
          <a:off x="211873" y="704538"/>
          <a:ext cx="8677296" cy="5596133"/>
        </p:xfrm>
        <a:graphic>
          <a:graphicData uri="http://schemas.openxmlformats.org/drawingml/2006/table">
            <a:tbl>
              <a:tblPr/>
              <a:tblGrid>
                <a:gridCol w="1410005">
                  <a:extLst>
                    <a:ext uri="{9D8B030D-6E8A-4147-A177-3AD203B41FA5}">
                      <a16:colId xmlns:a16="http://schemas.microsoft.com/office/drawing/2014/main" xmlns="" val="20000"/>
                    </a:ext>
                  </a:extLst>
                </a:gridCol>
                <a:gridCol w="2704108">
                  <a:extLst>
                    <a:ext uri="{9D8B030D-6E8A-4147-A177-3AD203B41FA5}">
                      <a16:colId xmlns:a16="http://schemas.microsoft.com/office/drawing/2014/main" xmlns="" val="20001"/>
                    </a:ext>
                  </a:extLst>
                </a:gridCol>
                <a:gridCol w="1040493">
                  <a:extLst>
                    <a:ext uri="{9D8B030D-6E8A-4147-A177-3AD203B41FA5}">
                      <a16:colId xmlns:a16="http://schemas.microsoft.com/office/drawing/2014/main" xmlns="" val="20002"/>
                    </a:ext>
                  </a:extLst>
                </a:gridCol>
                <a:gridCol w="1199213">
                  <a:extLst>
                    <a:ext uri="{9D8B030D-6E8A-4147-A177-3AD203B41FA5}">
                      <a16:colId xmlns:a16="http://schemas.microsoft.com/office/drawing/2014/main" xmlns="" val="20003"/>
                    </a:ext>
                  </a:extLst>
                </a:gridCol>
                <a:gridCol w="956059">
                  <a:extLst>
                    <a:ext uri="{9D8B030D-6E8A-4147-A177-3AD203B41FA5}">
                      <a16:colId xmlns:a16="http://schemas.microsoft.com/office/drawing/2014/main" xmlns="" val="20004"/>
                    </a:ext>
                  </a:extLst>
                </a:gridCol>
                <a:gridCol w="1367418">
                  <a:extLst>
                    <a:ext uri="{9D8B030D-6E8A-4147-A177-3AD203B41FA5}">
                      <a16:colId xmlns:a16="http://schemas.microsoft.com/office/drawing/2014/main" xmlns="" val="20005"/>
                    </a:ext>
                  </a:extLst>
                </a:gridCol>
              </a:tblGrid>
              <a:tr h="97928">
                <a:tc>
                  <a:txBody>
                    <a:bodyPr/>
                    <a:lstStyle/>
                    <a:p>
                      <a:pPr algn="ctr" fontAlgn="b"/>
                      <a:endParaRPr lang="en-US" sz="1400" b="1" i="0" u="none" strike="noStrike" dirty="0">
                        <a:solidFill>
                          <a:schemeClr val="tx1"/>
                        </a:solidFill>
                        <a:latin typeface="Arial" pitchFamily="34" charset="0"/>
                        <a:cs typeface="Arial" pitchFamily="34" charset="0"/>
                      </a:endParaRP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 </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Swedish Massage (N=21)</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Light Touch (N=19)</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Significance</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37665">
                <a:tc gridSpan="6">
                  <a:txBody>
                    <a:bodyPr/>
                    <a:lstStyle/>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1869">
                <a:tc>
                  <a:txBody>
                    <a:bodyPr/>
                    <a:lstStyle/>
                    <a:p>
                      <a:pPr algn="l" fontAlgn="t"/>
                      <a:r>
                        <a:rPr lang="en-US" sz="1400" b="1" i="0" u="none" strike="noStrike" dirty="0">
                          <a:solidFill>
                            <a:schemeClr val="tx1"/>
                          </a:solidFill>
                          <a:latin typeface="Arial" pitchFamily="34" charset="0"/>
                          <a:cs typeface="Arial" pitchFamily="34" charset="0"/>
                        </a:rPr>
                        <a:t>Age (Years)</a:t>
                      </a:r>
                      <a:r>
                        <a:rPr lang="en-US" sz="1400" b="1" i="0" u="none" strike="noStrike" baseline="30000" dirty="0">
                          <a:solidFill>
                            <a:schemeClr val="tx1"/>
                          </a:solidFill>
                          <a:latin typeface="Arial" pitchFamily="34" charset="0"/>
                          <a:cs typeface="Arial" pitchFamily="34" charset="0"/>
                        </a:rPr>
                        <a:t> </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36.0 (13.8)</a:t>
                      </a:r>
                    </a:p>
                    <a:p>
                      <a:pPr algn="ctr" fontAlgn="t"/>
                      <a:r>
                        <a:rPr lang="en-US" sz="1400" b="1" i="0" u="none" strike="noStrike" dirty="0">
                          <a:solidFill>
                            <a:schemeClr val="tx1"/>
                          </a:solidFill>
                          <a:latin typeface="Arial" pitchFamily="34" charset="0"/>
                          <a:cs typeface="Arial" pitchFamily="34" charset="0"/>
                        </a:rPr>
                        <a:t>[21 – 68]</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37.4 (13.1)</a:t>
                      </a:r>
                    </a:p>
                    <a:p>
                      <a:pPr algn="ctr" fontAlgn="t"/>
                      <a:r>
                        <a:rPr lang="en-US" sz="1400" b="1" i="0" u="none" strike="noStrike" dirty="0">
                          <a:solidFill>
                            <a:schemeClr val="tx1"/>
                          </a:solidFill>
                          <a:latin typeface="Arial" pitchFamily="34" charset="0"/>
                          <a:cs typeface="Arial" pitchFamily="34" charset="0"/>
                        </a:rPr>
                        <a:t>[20 – 65]</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t</a:t>
                      </a:r>
                      <a:r>
                        <a:rPr lang="en-US" sz="1400" b="1" i="0" u="none" strike="noStrike" baseline="0" dirty="0">
                          <a:solidFill>
                            <a:schemeClr val="tx1"/>
                          </a:solidFill>
                          <a:latin typeface="Arial" pitchFamily="34" charset="0"/>
                          <a:cs typeface="Arial" pitchFamily="34" charset="0"/>
                        </a:rPr>
                        <a:t>      </a:t>
                      </a:r>
                      <a:r>
                        <a:rPr lang="en-US" sz="1400" b="1" i="0" u="none" strike="noStrike" baseline="0" dirty="0" err="1">
                          <a:solidFill>
                            <a:schemeClr val="tx1"/>
                          </a:solidFill>
                          <a:latin typeface="Arial" pitchFamily="34" charset="0"/>
                          <a:cs typeface="Arial" pitchFamily="34" charset="0"/>
                        </a:rPr>
                        <a:t>df</a:t>
                      </a:r>
                      <a:r>
                        <a:rPr lang="en-US" sz="1400" b="1" i="0" u="none" strike="noStrike" baseline="0" dirty="0">
                          <a:solidFill>
                            <a:schemeClr val="tx1"/>
                          </a:solidFill>
                          <a:latin typeface="Arial" pitchFamily="34" charset="0"/>
                          <a:cs typeface="Arial" pitchFamily="34" charset="0"/>
                        </a:rPr>
                        <a:t>       P</a:t>
                      </a:r>
                      <a:endParaRPr lang="en-US" sz="1400" b="1" i="0" u="none" strike="noStrike" dirty="0">
                        <a:solidFill>
                          <a:schemeClr val="tx1"/>
                        </a:solidFill>
                        <a:latin typeface="Arial" pitchFamily="34" charset="0"/>
                        <a:cs typeface="Arial" pitchFamily="34" charset="0"/>
                      </a:endParaRPr>
                    </a:p>
                    <a:p>
                      <a:pPr algn="ctr" fontAlgn="t"/>
                      <a:r>
                        <a:rPr lang="en-US" sz="1400" b="1" i="0" u="none" strike="noStrike" dirty="0">
                          <a:solidFill>
                            <a:schemeClr val="tx1"/>
                          </a:solidFill>
                          <a:latin typeface="Arial" pitchFamily="34" charset="0"/>
                          <a:cs typeface="Arial" pitchFamily="34" charset="0"/>
                        </a:rPr>
                        <a:t>-0.33  38   0.742</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75330">
                <a:tc>
                  <a:txBody>
                    <a:bodyPr/>
                    <a:lstStyle/>
                    <a:p>
                      <a:pPr algn="l" fontAlgn="t"/>
                      <a:r>
                        <a:rPr lang="en-US" sz="1400" b="1" i="0" u="none" strike="noStrike" dirty="0">
                          <a:solidFill>
                            <a:schemeClr val="tx1"/>
                          </a:solidFill>
                          <a:latin typeface="Arial" pitchFamily="34" charset="0"/>
                          <a:cs typeface="Arial" pitchFamily="34" charset="0"/>
                        </a:rPr>
                        <a:t>Sex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Female</a:t>
                      </a:r>
                    </a:p>
                    <a:p>
                      <a:pPr algn="l" fontAlgn="t"/>
                      <a:r>
                        <a:rPr lang="en-US" sz="1400" b="1" i="0" u="none" strike="noStrike" dirty="0">
                          <a:solidFill>
                            <a:schemeClr val="tx1"/>
                          </a:solidFill>
                          <a:latin typeface="Arial" pitchFamily="34" charset="0"/>
                          <a:cs typeface="Arial" pitchFamily="34" charset="0"/>
                        </a:rPr>
                        <a:t>Male</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17 (81.0)</a:t>
                      </a:r>
                    </a:p>
                    <a:p>
                      <a:pPr algn="ctr" fontAlgn="t"/>
                      <a:r>
                        <a:rPr lang="en-US" sz="1400" b="1" i="0" u="none" strike="noStrike" dirty="0">
                          <a:solidFill>
                            <a:schemeClr val="tx1"/>
                          </a:solidFill>
                          <a:latin typeface="Arial" pitchFamily="34" charset="0"/>
                          <a:cs typeface="Arial" pitchFamily="34" charset="0"/>
                        </a:rPr>
                        <a:t>4 (19.0)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15 (78.9)</a:t>
                      </a:r>
                    </a:p>
                    <a:p>
                      <a:pPr algn="ctr" fontAlgn="t"/>
                      <a:r>
                        <a:rPr lang="en-US" sz="1400" b="1" i="0" u="none" strike="noStrike" dirty="0">
                          <a:solidFill>
                            <a:schemeClr val="tx1"/>
                          </a:solidFill>
                          <a:latin typeface="Arial" pitchFamily="34" charset="0"/>
                          <a:cs typeface="Arial" pitchFamily="34" charset="0"/>
                        </a:rPr>
                        <a:t>8 (20.0)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err="1">
                          <a:solidFill>
                            <a:schemeClr val="tx1"/>
                          </a:solidFill>
                          <a:latin typeface="Arial" pitchFamily="34" charset="0"/>
                          <a:cs typeface="Arial" pitchFamily="34" charset="0"/>
                        </a:rPr>
                        <a:t>FET</a:t>
                      </a:r>
                      <a:r>
                        <a:rPr lang="en-US" sz="1400" b="1" i="0" u="none" strike="noStrike" baseline="30000" dirty="0" err="1">
                          <a:solidFill>
                            <a:schemeClr val="tx1"/>
                          </a:solidFill>
                          <a:latin typeface="Arial" pitchFamily="34" charset="0"/>
                          <a:cs typeface="Arial" pitchFamily="34" charset="0"/>
                        </a:rPr>
                        <a:t>b</a:t>
                      </a:r>
                      <a:r>
                        <a:rPr lang="en-US" sz="1400" b="1" i="0" u="none" strike="noStrike" dirty="0">
                          <a:solidFill>
                            <a:schemeClr val="tx1"/>
                          </a:solidFill>
                          <a:latin typeface="Arial" pitchFamily="34" charset="0"/>
                          <a:cs typeface="Arial" pitchFamily="34" charset="0"/>
                        </a:rPr>
                        <a:t> P = 1.000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3"/>
                  </a:ext>
                </a:extLst>
              </a:tr>
              <a:tr h="112995">
                <a:tc>
                  <a:txBody>
                    <a:bodyPr/>
                    <a:lstStyle/>
                    <a:p>
                      <a:pPr algn="l" fontAlgn="t"/>
                      <a:r>
                        <a:rPr lang="en-US" sz="1400" b="1" i="0" u="none" strike="noStrike" dirty="0">
                          <a:solidFill>
                            <a:schemeClr val="tx1"/>
                          </a:solidFill>
                          <a:latin typeface="Arial" pitchFamily="34" charset="0"/>
                          <a:cs typeface="Arial" pitchFamily="34" charset="0"/>
                        </a:rPr>
                        <a:t>Race                                           </a:t>
                      </a:r>
                    </a:p>
                    <a:p>
                      <a:pPr algn="l" fontAlgn="t"/>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Caucasian</a:t>
                      </a:r>
                    </a:p>
                    <a:p>
                      <a:pPr algn="l" fontAlgn="t"/>
                      <a:r>
                        <a:rPr lang="en-US" sz="1400" b="1" i="0" u="none" strike="noStrike" dirty="0">
                          <a:solidFill>
                            <a:schemeClr val="tx1"/>
                          </a:solidFill>
                          <a:latin typeface="Arial" pitchFamily="34" charset="0"/>
                          <a:cs typeface="Arial" pitchFamily="34" charset="0"/>
                        </a:rPr>
                        <a:t>African/African- </a:t>
                      </a:r>
                      <a:r>
                        <a:rPr lang="en-US" sz="1400" b="1" i="0" u="none" strike="noStrike" dirty="0" err="1">
                          <a:solidFill>
                            <a:schemeClr val="tx1"/>
                          </a:solidFill>
                          <a:latin typeface="Arial" pitchFamily="34" charset="0"/>
                          <a:cs typeface="Arial" pitchFamily="34" charset="0"/>
                        </a:rPr>
                        <a:t>Amer</a:t>
                      </a:r>
                      <a:r>
                        <a:rPr lang="en-US" sz="1400" b="1" i="0" u="none" strike="noStrike" dirty="0">
                          <a:solidFill>
                            <a:schemeClr val="tx1"/>
                          </a:solidFill>
                          <a:latin typeface="Arial" pitchFamily="34" charset="0"/>
                          <a:cs typeface="Arial" pitchFamily="34" charset="0"/>
                        </a:rPr>
                        <a:t>/Haitian                      </a:t>
                      </a:r>
                    </a:p>
                    <a:p>
                      <a:pPr algn="l" fontAlgn="t"/>
                      <a:r>
                        <a:rPr lang="en-US" sz="1400" b="1" i="0" u="none" strike="noStrike" dirty="0">
                          <a:solidFill>
                            <a:schemeClr val="tx1"/>
                          </a:solidFill>
                          <a:latin typeface="Arial" pitchFamily="34" charset="0"/>
                          <a:cs typeface="Arial" pitchFamily="34" charset="0"/>
                        </a:rPr>
                        <a:t>Asian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13 (61.9)</a:t>
                      </a:r>
                    </a:p>
                    <a:p>
                      <a:pPr algn="ctr" fontAlgn="t"/>
                      <a:r>
                        <a:rPr lang="en-US" sz="1400" b="1" i="0" u="none" strike="noStrike" dirty="0">
                          <a:solidFill>
                            <a:schemeClr val="tx1"/>
                          </a:solidFill>
                          <a:latin typeface="Arial" pitchFamily="34" charset="0"/>
                          <a:cs typeface="Arial" pitchFamily="34" charset="0"/>
                        </a:rPr>
                        <a:t>6 (28.6)</a:t>
                      </a:r>
                    </a:p>
                    <a:p>
                      <a:pPr algn="ctr" fontAlgn="t"/>
                      <a:r>
                        <a:rPr lang="en-US" sz="1400" b="1" i="0" u="none" strike="noStrike" dirty="0">
                          <a:solidFill>
                            <a:schemeClr val="tx1"/>
                          </a:solidFill>
                          <a:latin typeface="Arial" pitchFamily="34" charset="0"/>
                          <a:cs typeface="Arial" pitchFamily="34" charset="0"/>
                        </a:rPr>
                        <a:t>2 (9.5)</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13 (68.4)</a:t>
                      </a:r>
                    </a:p>
                    <a:p>
                      <a:pPr algn="ctr" fontAlgn="t"/>
                      <a:r>
                        <a:rPr lang="en-US" sz="1400" b="1" i="0" u="none" strike="noStrike" dirty="0">
                          <a:solidFill>
                            <a:schemeClr val="tx1"/>
                          </a:solidFill>
                          <a:latin typeface="Arial" pitchFamily="34" charset="0"/>
                          <a:cs typeface="Arial" pitchFamily="34" charset="0"/>
                        </a:rPr>
                        <a:t>3 (15.8)</a:t>
                      </a:r>
                    </a:p>
                    <a:p>
                      <a:pPr algn="ctr" fontAlgn="t"/>
                      <a:r>
                        <a:rPr lang="en-US" sz="1400" b="1" i="0" u="none" strike="noStrike" dirty="0">
                          <a:solidFill>
                            <a:schemeClr val="tx1"/>
                          </a:solidFill>
                          <a:latin typeface="Arial" pitchFamily="34" charset="0"/>
                          <a:cs typeface="Arial" pitchFamily="34" charset="0"/>
                        </a:rPr>
                        <a:t>3 (15.8)</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err="1">
                          <a:solidFill>
                            <a:schemeClr val="tx1"/>
                          </a:solidFill>
                          <a:latin typeface="Arial" pitchFamily="34" charset="0"/>
                          <a:cs typeface="Arial" pitchFamily="34" charset="0"/>
                        </a:rPr>
                        <a:t>FET</a:t>
                      </a:r>
                      <a:r>
                        <a:rPr lang="en-US" sz="1400" b="1" i="0" u="none" strike="noStrike" baseline="30000" dirty="0" err="1">
                          <a:solidFill>
                            <a:schemeClr val="tx1"/>
                          </a:solidFill>
                          <a:latin typeface="Arial" pitchFamily="34" charset="0"/>
                          <a:cs typeface="Arial" pitchFamily="34" charset="0"/>
                        </a:rPr>
                        <a:t>b</a:t>
                      </a:r>
                      <a:r>
                        <a:rPr lang="en-US" sz="1400" b="1" i="0" u="none" strike="noStrike" dirty="0">
                          <a:solidFill>
                            <a:schemeClr val="tx1"/>
                          </a:solidFill>
                          <a:latin typeface="Arial" pitchFamily="34" charset="0"/>
                          <a:cs typeface="Arial" pitchFamily="34" charset="0"/>
                        </a:rPr>
                        <a:t> P = 0.641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4"/>
                  </a:ext>
                </a:extLst>
              </a:tr>
              <a:tr h="75330">
                <a:tc>
                  <a:txBody>
                    <a:bodyPr/>
                    <a:lstStyle/>
                    <a:p>
                      <a:pPr algn="l" fontAlgn="t"/>
                      <a:r>
                        <a:rPr lang="en-US" sz="1400" b="1" i="0" u="none" strike="noStrike" dirty="0" err="1">
                          <a:solidFill>
                            <a:schemeClr val="tx1"/>
                          </a:solidFill>
                          <a:latin typeface="Arial" pitchFamily="34" charset="0"/>
                          <a:cs typeface="Arial" pitchFamily="34" charset="0"/>
                        </a:rPr>
                        <a:t>Ethnicity</a:t>
                      </a:r>
                      <a:r>
                        <a:rPr lang="en-US" sz="1400" b="1" i="0" u="none" strike="noStrike" baseline="30000" dirty="0" err="1">
                          <a:solidFill>
                            <a:schemeClr val="tx1"/>
                          </a:solidFill>
                          <a:latin typeface="Arial" pitchFamily="34" charset="0"/>
                          <a:cs typeface="Arial" pitchFamily="34" charset="0"/>
                        </a:rPr>
                        <a:t>a</a:t>
                      </a:r>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Hispanic</a:t>
                      </a:r>
                    </a:p>
                    <a:p>
                      <a:pPr algn="l" fontAlgn="t"/>
                      <a:r>
                        <a:rPr lang="en-US" sz="1400" b="1" i="0" u="none" strike="noStrike" dirty="0">
                          <a:solidFill>
                            <a:schemeClr val="tx1"/>
                          </a:solidFill>
                          <a:latin typeface="Arial" pitchFamily="34" charset="0"/>
                          <a:cs typeface="Arial" pitchFamily="34" charset="0"/>
                        </a:rPr>
                        <a:t>Non-Hispanic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latin typeface="Arial" pitchFamily="34" charset="0"/>
                          <a:cs typeface="Arial" pitchFamily="34" charset="0"/>
                        </a:rPr>
                        <a:t>0 (0.0)</a:t>
                      </a:r>
                    </a:p>
                    <a:p>
                      <a:pPr algn="ctr" fontAlgn="t"/>
                      <a:r>
                        <a:rPr lang="en-US" sz="1400" b="1" i="0" u="none" strike="noStrike" dirty="0">
                          <a:solidFill>
                            <a:schemeClr val="tx1"/>
                          </a:solidFill>
                          <a:latin typeface="Arial" pitchFamily="34" charset="0"/>
                          <a:cs typeface="Arial" pitchFamily="34" charset="0"/>
                        </a:rPr>
                        <a:t>21 (100.0)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latin typeface="Arial" pitchFamily="34" charset="0"/>
                          <a:cs typeface="Arial" pitchFamily="34" charset="0"/>
                        </a:rPr>
                        <a:t>1 (5.6)</a:t>
                      </a:r>
                    </a:p>
                    <a:p>
                      <a:pPr algn="ctr" fontAlgn="t"/>
                      <a:r>
                        <a:rPr lang="en-US" sz="1400" b="1" i="0" u="none" strike="noStrike" dirty="0">
                          <a:solidFill>
                            <a:schemeClr val="tx1"/>
                          </a:solidFill>
                          <a:latin typeface="Arial" pitchFamily="34" charset="0"/>
                          <a:cs typeface="Arial" pitchFamily="34" charset="0"/>
                        </a:rPr>
                        <a:t>17 (94.4)</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err="1">
                          <a:solidFill>
                            <a:schemeClr val="tx1"/>
                          </a:solidFill>
                          <a:latin typeface="Arial" pitchFamily="34" charset="0"/>
                          <a:cs typeface="Arial" pitchFamily="34" charset="0"/>
                        </a:rPr>
                        <a:t>FET</a:t>
                      </a:r>
                      <a:r>
                        <a:rPr lang="en-US" sz="1400" b="1" i="0" u="none" strike="noStrike" baseline="30000" dirty="0" err="1">
                          <a:solidFill>
                            <a:schemeClr val="tx1"/>
                          </a:solidFill>
                          <a:latin typeface="Arial" pitchFamily="34" charset="0"/>
                          <a:cs typeface="Arial" pitchFamily="34" charset="0"/>
                        </a:rPr>
                        <a:t>b</a:t>
                      </a:r>
                      <a:r>
                        <a:rPr lang="en-US" sz="1400" b="1" i="0" u="none" strike="noStrike" dirty="0">
                          <a:solidFill>
                            <a:schemeClr val="tx1"/>
                          </a:solidFill>
                          <a:latin typeface="Arial" pitchFamily="34" charset="0"/>
                          <a:cs typeface="Arial" pitchFamily="34" charset="0"/>
                        </a:rPr>
                        <a:t> P = 0.462</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5"/>
                  </a:ext>
                </a:extLst>
              </a:tr>
              <a:tr h="112995">
                <a:tc>
                  <a:txBody>
                    <a:bodyPr/>
                    <a:lstStyle/>
                    <a:p>
                      <a:pPr algn="l" fontAlgn="t"/>
                      <a:r>
                        <a:rPr lang="en-US" sz="1400" b="1" i="0" u="none" strike="noStrike" dirty="0">
                          <a:solidFill>
                            <a:schemeClr val="tx1"/>
                          </a:solidFill>
                          <a:latin typeface="Arial" pitchFamily="34" charset="0"/>
                          <a:cs typeface="Arial" pitchFamily="34" charset="0"/>
                        </a:rPr>
                        <a:t>Marital </a:t>
                      </a:r>
                      <a:r>
                        <a:rPr lang="en-US" sz="1400" b="1" i="0" u="none" strike="noStrike" dirty="0" err="1">
                          <a:solidFill>
                            <a:schemeClr val="tx1"/>
                          </a:solidFill>
                          <a:latin typeface="Arial" pitchFamily="34" charset="0"/>
                          <a:cs typeface="Arial" pitchFamily="34" charset="0"/>
                        </a:rPr>
                        <a:t>Status</a:t>
                      </a:r>
                      <a:r>
                        <a:rPr lang="en-US" sz="1400" b="1" i="0" u="none" strike="noStrike" baseline="30000" dirty="0" err="1">
                          <a:solidFill>
                            <a:schemeClr val="tx1"/>
                          </a:solidFill>
                          <a:latin typeface="Arial" pitchFamily="34" charset="0"/>
                          <a:cs typeface="Arial" pitchFamily="34" charset="0"/>
                        </a:rPr>
                        <a:t>a</a:t>
                      </a:r>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Married or Living Together      </a:t>
                      </a:r>
                    </a:p>
                    <a:p>
                      <a:pPr algn="l" fontAlgn="t"/>
                      <a:r>
                        <a:rPr lang="en-US" sz="1400" b="1" i="0" u="none" strike="noStrike" dirty="0">
                          <a:solidFill>
                            <a:schemeClr val="tx1"/>
                          </a:solidFill>
                          <a:latin typeface="Arial" pitchFamily="34" charset="0"/>
                          <a:cs typeface="Arial" pitchFamily="34" charset="0"/>
                        </a:rPr>
                        <a:t>Separated/Divorced/Widowed     </a:t>
                      </a:r>
                    </a:p>
                    <a:p>
                      <a:pPr algn="l" fontAlgn="t"/>
                      <a:r>
                        <a:rPr lang="en-US" sz="1400" b="1" i="0" u="none" strike="noStrike" dirty="0">
                          <a:solidFill>
                            <a:schemeClr val="tx1"/>
                          </a:solidFill>
                          <a:latin typeface="Arial" pitchFamily="34" charset="0"/>
                          <a:cs typeface="Arial" pitchFamily="34" charset="0"/>
                        </a:rPr>
                        <a:t>Never Married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8 (40.0)</a:t>
                      </a:r>
                    </a:p>
                    <a:p>
                      <a:pPr algn="ctr" fontAlgn="t"/>
                      <a:r>
                        <a:rPr lang="en-US" sz="1400" b="1" i="0" u="none" strike="noStrike" dirty="0">
                          <a:solidFill>
                            <a:schemeClr val="tx1"/>
                          </a:solidFill>
                          <a:latin typeface="Arial" pitchFamily="34" charset="0"/>
                          <a:cs typeface="Arial" pitchFamily="34" charset="0"/>
                        </a:rPr>
                        <a:t>2 (10.0)</a:t>
                      </a:r>
                    </a:p>
                    <a:p>
                      <a:pPr algn="ctr" fontAlgn="t"/>
                      <a:r>
                        <a:rPr lang="en-US" sz="1400" b="1" i="0" u="none" strike="noStrike" dirty="0">
                          <a:solidFill>
                            <a:schemeClr val="tx1"/>
                          </a:solidFill>
                          <a:latin typeface="Arial" pitchFamily="34" charset="0"/>
                          <a:cs typeface="Arial" pitchFamily="34" charset="0"/>
                        </a:rPr>
                        <a:t>10 (50.0)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6 (31.6)</a:t>
                      </a:r>
                    </a:p>
                    <a:p>
                      <a:pPr algn="ctr" fontAlgn="t"/>
                      <a:r>
                        <a:rPr lang="en-US" sz="1400" b="1" i="0" u="none" strike="noStrike" dirty="0">
                          <a:solidFill>
                            <a:schemeClr val="tx1"/>
                          </a:solidFill>
                          <a:latin typeface="Arial" pitchFamily="34" charset="0"/>
                          <a:cs typeface="Arial" pitchFamily="34" charset="0"/>
                        </a:rPr>
                        <a:t>3 (15.8)</a:t>
                      </a:r>
                    </a:p>
                    <a:p>
                      <a:pPr algn="ctr" fontAlgn="t"/>
                      <a:r>
                        <a:rPr lang="en-US" sz="1400" b="1" i="0" u="none" strike="noStrike" dirty="0">
                          <a:solidFill>
                            <a:schemeClr val="tx1"/>
                          </a:solidFill>
                          <a:latin typeface="Arial" pitchFamily="34" charset="0"/>
                          <a:cs typeface="Arial" pitchFamily="34" charset="0"/>
                        </a:rPr>
                        <a:t>10 (52.6)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err="1">
                          <a:solidFill>
                            <a:schemeClr val="tx1"/>
                          </a:solidFill>
                          <a:latin typeface="Arial" pitchFamily="34" charset="0"/>
                          <a:cs typeface="Arial" pitchFamily="34" charset="0"/>
                        </a:rPr>
                        <a:t>FET</a:t>
                      </a:r>
                      <a:r>
                        <a:rPr lang="en-US" sz="1400" b="1" i="0" u="none" strike="noStrike" baseline="30000" dirty="0" err="1">
                          <a:solidFill>
                            <a:schemeClr val="tx1"/>
                          </a:solidFill>
                          <a:latin typeface="Arial" pitchFamily="34" charset="0"/>
                          <a:cs typeface="Arial" pitchFamily="34" charset="0"/>
                        </a:rPr>
                        <a:t>b</a:t>
                      </a:r>
                      <a:r>
                        <a:rPr lang="en-US" sz="1400" b="1" i="0" u="none" strike="noStrike" dirty="0">
                          <a:solidFill>
                            <a:schemeClr val="tx1"/>
                          </a:solidFill>
                          <a:latin typeface="Arial" pitchFamily="34" charset="0"/>
                          <a:cs typeface="Arial" pitchFamily="34" charset="0"/>
                        </a:rPr>
                        <a:t> P = 0.824</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r h="112995">
                <a:tc>
                  <a:txBody>
                    <a:bodyPr/>
                    <a:lstStyle/>
                    <a:p>
                      <a:pPr algn="l" fontAlgn="t"/>
                      <a:r>
                        <a:rPr lang="en-US" sz="1400" b="1" i="0" u="none" strike="noStrike" dirty="0" err="1">
                          <a:solidFill>
                            <a:schemeClr val="tx1"/>
                          </a:solidFill>
                          <a:latin typeface="Arial" pitchFamily="34" charset="0"/>
                          <a:cs typeface="Arial" pitchFamily="34" charset="0"/>
                        </a:rPr>
                        <a:t>Education</a:t>
                      </a:r>
                      <a:r>
                        <a:rPr lang="en-US" sz="1400" b="1" i="0" u="none" strike="noStrike" baseline="30000" dirty="0" err="1">
                          <a:solidFill>
                            <a:schemeClr val="tx1"/>
                          </a:solidFill>
                          <a:latin typeface="Arial" pitchFamily="34" charset="0"/>
                          <a:cs typeface="Arial" pitchFamily="34" charset="0"/>
                        </a:rPr>
                        <a:t>a</a:t>
                      </a:r>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High School</a:t>
                      </a:r>
                    </a:p>
                    <a:p>
                      <a:pPr algn="l" fontAlgn="t"/>
                      <a:r>
                        <a:rPr lang="en-US" sz="1400" b="1" i="0" u="none" strike="noStrike" dirty="0">
                          <a:solidFill>
                            <a:schemeClr val="tx1"/>
                          </a:solidFill>
                          <a:latin typeface="Arial" pitchFamily="34" charset="0"/>
                          <a:cs typeface="Arial" pitchFamily="34" charset="0"/>
                        </a:rPr>
                        <a:t>College</a:t>
                      </a:r>
                    </a:p>
                    <a:p>
                      <a:pPr algn="l" fontAlgn="t"/>
                      <a:r>
                        <a:rPr lang="en-US" sz="1400" b="1" i="0" u="none" strike="noStrike" dirty="0">
                          <a:solidFill>
                            <a:schemeClr val="tx1"/>
                          </a:solidFill>
                          <a:latin typeface="Arial" pitchFamily="34" charset="0"/>
                          <a:cs typeface="Arial" pitchFamily="34" charset="0"/>
                        </a:rPr>
                        <a:t>Graduate School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 (5.0)</a:t>
                      </a:r>
                    </a:p>
                    <a:p>
                      <a:pPr algn="ctr" fontAlgn="t"/>
                      <a:r>
                        <a:rPr lang="en-US" sz="1400" b="1" i="0" u="none" strike="noStrike" dirty="0">
                          <a:solidFill>
                            <a:schemeClr val="tx1"/>
                          </a:solidFill>
                          <a:latin typeface="Arial" pitchFamily="34" charset="0"/>
                          <a:cs typeface="Arial" pitchFamily="34" charset="0"/>
                        </a:rPr>
                        <a:t>9 (45.0)</a:t>
                      </a:r>
                    </a:p>
                    <a:p>
                      <a:pPr algn="ctr" fontAlgn="t"/>
                      <a:r>
                        <a:rPr lang="en-US" sz="1400" b="1" i="0" u="none" strike="noStrike" dirty="0">
                          <a:solidFill>
                            <a:schemeClr val="tx1"/>
                          </a:solidFill>
                          <a:latin typeface="Arial" pitchFamily="34" charset="0"/>
                          <a:cs typeface="Arial" pitchFamily="34" charset="0"/>
                        </a:rPr>
                        <a:t>10 (50.0)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 (11.1)</a:t>
                      </a:r>
                    </a:p>
                    <a:p>
                      <a:pPr algn="ctr" fontAlgn="t"/>
                      <a:r>
                        <a:rPr lang="en-US" sz="1400" b="1" i="0" u="none" strike="noStrike" dirty="0">
                          <a:solidFill>
                            <a:schemeClr val="tx1"/>
                          </a:solidFill>
                          <a:latin typeface="Arial" pitchFamily="34" charset="0"/>
                          <a:cs typeface="Arial" pitchFamily="34" charset="0"/>
                        </a:rPr>
                        <a:t>7 (38.9)</a:t>
                      </a:r>
                    </a:p>
                    <a:p>
                      <a:pPr algn="ctr" fontAlgn="t"/>
                      <a:r>
                        <a:rPr lang="en-US" sz="1400" b="1" i="0" u="none" strike="noStrike" dirty="0">
                          <a:solidFill>
                            <a:schemeClr val="tx1"/>
                          </a:solidFill>
                          <a:latin typeface="Arial" pitchFamily="34" charset="0"/>
                          <a:cs typeface="Arial" pitchFamily="34" charset="0"/>
                        </a:rPr>
                        <a:t>9 (50.0)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err="1">
                          <a:solidFill>
                            <a:schemeClr val="tx1"/>
                          </a:solidFill>
                          <a:latin typeface="Arial" pitchFamily="34" charset="0"/>
                          <a:cs typeface="Arial" pitchFamily="34" charset="0"/>
                        </a:rPr>
                        <a:t>FET</a:t>
                      </a:r>
                      <a:r>
                        <a:rPr lang="en-US" sz="1400" b="1" i="0" u="none" strike="noStrike" baseline="30000" dirty="0" err="1">
                          <a:solidFill>
                            <a:schemeClr val="tx1"/>
                          </a:solidFill>
                          <a:latin typeface="Arial" pitchFamily="34" charset="0"/>
                          <a:cs typeface="Arial" pitchFamily="34" charset="0"/>
                        </a:rPr>
                        <a:t>b</a:t>
                      </a:r>
                      <a:r>
                        <a:rPr lang="en-US" sz="1400" b="1" i="0" u="none" strike="noStrike" dirty="0">
                          <a:solidFill>
                            <a:schemeClr val="tx1"/>
                          </a:solidFill>
                          <a:latin typeface="Arial" pitchFamily="34" charset="0"/>
                          <a:cs typeface="Arial" pitchFamily="34" charset="0"/>
                        </a:rPr>
                        <a:t> P = 0.894</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7"/>
                  </a:ext>
                </a:extLst>
              </a:tr>
              <a:tr h="177025">
                <a:tc>
                  <a:txBody>
                    <a:bodyPr/>
                    <a:lstStyle/>
                    <a:p>
                      <a:pPr algn="l" fontAlgn="t"/>
                      <a:r>
                        <a:rPr lang="en-US" sz="1400" b="1" i="0" u="none" strike="noStrike" dirty="0">
                          <a:solidFill>
                            <a:schemeClr val="tx1"/>
                          </a:solidFill>
                          <a:latin typeface="Arial" pitchFamily="34" charset="0"/>
                          <a:cs typeface="Arial" pitchFamily="34" charset="0"/>
                        </a:rPr>
                        <a:t>Employment</a:t>
                      </a:r>
                    </a:p>
                    <a:p>
                      <a:pPr algn="l" fontAlgn="t"/>
                      <a:r>
                        <a:rPr lang="en-US" sz="1400" b="1" i="0" u="none" strike="noStrike" dirty="0" err="1">
                          <a:solidFill>
                            <a:schemeClr val="tx1"/>
                          </a:solidFill>
                          <a:latin typeface="Arial" pitchFamily="34" charset="0"/>
                          <a:cs typeface="Arial" pitchFamily="34" charset="0"/>
                        </a:rPr>
                        <a:t>Status</a:t>
                      </a:r>
                      <a:r>
                        <a:rPr lang="en-US" sz="1400" b="1" i="0" u="none" strike="noStrike" baseline="30000" dirty="0" err="1">
                          <a:solidFill>
                            <a:schemeClr val="tx1"/>
                          </a:solidFill>
                          <a:latin typeface="Arial" pitchFamily="34" charset="0"/>
                          <a:cs typeface="Arial" pitchFamily="34" charset="0"/>
                        </a:rPr>
                        <a:t>a</a:t>
                      </a:r>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p>
                      <a:pPr algn="l"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Student</a:t>
                      </a:r>
                    </a:p>
                    <a:p>
                      <a:pPr algn="l" fontAlgn="t"/>
                      <a:r>
                        <a:rPr lang="en-US" sz="1400" b="1" i="0" u="none" strike="noStrike" dirty="0">
                          <a:solidFill>
                            <a:schemeClr val="tx1"/>
                          </a:solidFill>
                          <a:latin typeface="Arial" pitchFamily="34" charset="0"/>
                          <a:cs typeface="Arial" pitchFamily="34" charset="0"/>
                        </a:rPr>
                        <a:t>Employed – Professional</a:t>
                      </a:r>
                    </a:p>
                    <a:p>
                      <a:pPr algn="l" fontAlgn="t"/>
                      <a:r>
                        <a:rPr lang="en-US" sz="1400" b="1" i="0" u="none" strike="noStrike" dirty="0">
                          <a:solidFill>
                            <a:schemeClr val="tx1"/>
                          </a:solidFill>
                          <a:latin typeface="Arial" pitchFamily="34" charset="0"/>
                          <a:cs typeface="Arial" pitchFamily="34" charset="0"/>
                        </a:rPr>
                        <a:t>Employed – Other </a:t>
                      </a:r>
                    </a:p>
                    <a:p>
                      <a:pPr algn="l" fontAlgn="t"/>
                      <a:r>
                        <a:rPr lang="en-US" sz="1400" b="1" i="0" u="none" strike="noStrike" dirty="0">
                          <a:solidFill>
                            <a:schemeClr val="tx1"/>
                          </a:solidFill>
                          <a:latin typeface="Arial" pitchFamily="34" charset="0"/>
                          <a:cs typeface="Arial" pitchFamily="34" charset="0"/>
                        </a:rPr>
                        <a:t>Other</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4 (20.0)</a:t>
                      </a:r>
                    </a:p>
                    <a:p>
                      <a:pPr algn="ctr" fontAlgn="t"/>
                      <a:r>
                        <a:rPr lang="en-US" sz="1400" b="1" i="0" u="none" strike="noStrike" dirty="0">
                          <a:solidFill>
                            <a:schemeClr val="tx1"/>
                          </a:solidFill>
                          <a:latin typeface="Arial" pitchFamily="34" charset="0"/>
                          <a:cs typeface="Arial" pitchFamily="34" charset="0"/>
                        </a:rPr>
                        <a:t>8 (40.0)</a:t>
                      </a:r>
                    </a:p>
                    <a:p>
                      <a:pPr algn="ctr" fontAlgn="t"/>
                      <a:r>
                        <a:rPr lang="en-US" sz="1400" b="1" i="0" u="none" strike="noStrike" dirty="0">
                          <a:solidFill>
                            <a:schemeClr val="tx1"/>
                          </a:solidFill>
                          <a:latin typeface="Arial" pitchFamily="34" charset="0"/>
                          <a:cs typeface="Arial" pitchFamily="34" charset="0"/>
                        </a:rPr>
                        <a:t>5 (25.0)</a:t>
                      </a:r>
                    </a:p>
                    <a:p>
                      <a:pPr algn="ctr" fontAlgn="t"/>
                      <a:r>
                        <a:rPr lang="en-US" sz="1400" b="1" i="0" u="none" strike="noStrike" dirty="0">
                          <a:solidFill>
                            <a:schemeClr val="tx1"/>
                          </a:solidFill>
                          <a:latin typeface="Arial" pitchFamily="34" charset="0"/>
                          <a:cs typeface="Arial" pitchFamily="34" charset="0"/>
                        </a:rPr>
                        <a:t>3 (15.0)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3 (16.7)</a:t>
                      </a:r>
                    </a:p>
                    <a:p>
                      <a:pPr algn="ctr" fontAlgn="t"/>
                      <a:r>
                        <a:rPr lang="en-US" sz="1400" b="1" i="0" u="none" strike="noStrike" dirty="0">
                          <a:solidFill>
                            <a:schemeClr val="tx1"/>
                          </a:solidFill>
                          <a:latin typeface="Arial" pitchFamily="34" charset="0"/>
                          <a:cs typeface="Arial" pitchFamily="34" charset="0"/>
                        </a:rPr>
                        <a:t>6 (33.3)</a:t>
                      </a:r>
                    </a:p>
                    <a:p>
                      <a:pPr algn="ctr" fontAlgn="t"/>
                      <a:r>
                        <a:rPr lang="en-US" sz="1400" b="1" i="0" u="none" strike="noStrike" dirty="0">
                          <a:solidFill>
                            <a:schemeClr val="tx1"/>
                          </a:solidFill>
                          <a:latin typeface="Arial" pitchFamily="34" charset="0"/>
                          <a:cs typeface="Arial" pitchFamily="34" charset="0"/>
                        </a:rPr>
                        <a:t>5 (27.8)</a:t>
                      </a:r>
                    </a:p>
                    <a:p>
                      <a:pPr algn="ctr" fontAlgn="t"/>
                      <a:r>
                        <a:rPr lang="en-US" sz="1400" b="1" i="0" u="none" strike="noStrike" dirty="0">
                          <a:solidFill>
                            <a:schemeClr val="tx1"/>
                          </a:solidFill>
                          <a:latin typeface="Arial" pitchFamily="34" charset="0"/>
                          <a:cs typeface="Arial" pitchFamily="34" charset="0"/>
                        </a:rPr>
                        <a:t>4 (22.2)</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a:t>
                      </a:r>
                      <a:r>
                        <a:rPr lang="en-US" sz="1400" b="1" i="0" u="none" strike="noStrike" dirty="0" err="1">
                          <a:solidFill>
                            <a:schemeClr val="tx1"/>
                          </a:solidFill>
                          <a:latin typeface="Arial" pitchFamily="34" charset="0"/>
                          <a:cs typeface="Arial" pitchFamily="34" charset="0"/>
                        </a:rPr>
                        <a:t>FET</a:t>
                      </a:r>
                      <a:r>
                        <a:rPr lang="en-US" sz="1400" b="1" i="0" u="none" strike="noStrike" baseline="30000" dirty="0" err="1">
                          <a:solidFill>
                            <a:schemeClr val="tx1"/>
                          </a:solidFill>
                          <a:latin typeface="Arial" pitchFamily="34" charset="0"/>
                          <a:cs typeface="Arial" pitchFamily="34" charset="0"/>
                        </a:rPr>
                        <a:t>b</a:t>
                      </a:r>
                      <a:r>
                        <a:rPr lang="en-US" sz="1400" b="1" i="0" u="none" strike="noStrike" dirty="0">
                          <a:solidFill>
                            <a:schemeClr val="tx1"/>
                          </a:solidFill>
                          <a:latin typeface="Arial" pitchFamily="34" charset="0"/>
                          <a:cs typeface="Arial" pitchFamily="34" charset="0"/>
                        </a:rPr>
                        <a:t> P = 0.968</a:t>
                      </a:r>
                    </a:p>
                    <a:p>
                      <a:pPr algn="l" fontAlgn="t"/>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sp>
        <p:nvSpPr>
          <p:cNvPr id="4" name="TextBox 3"/>
          <p:cNvSpPr txBox="1"/>
          <p:nvPr/>
        </p:nvSpPr>
        <p:spPr>
          <a:xfrm>
            <a:off x="3222885" y="370538"/>
            <a:ext cx="2207912" cy="400110"/>
          </a:xfrm>
          <a:prstGeom prst="rect">
            <a:avLst/>
          </a:prstGeom>
          <a:noFill/>
        </p:spPr>
        <p:txBody>
          <a:bodyPr wrap="none" rtlCol="0">
            <a:spAutoFit/>
          </a:bodyPr>
          <a:lstStyle/>
          <a:p>
            <a:r>
              <a:rPr lang="en-US" sz="2000" dirty="0">
                <a:latin typeface="Arial Black" pitchFamily="34" charset="0"/>
              </a:rPr>
              <a:t>Demographics</a:t>
            </a:r>
          </a:p>
        </p:txBody>
      </p:sp>
      <p:sp>
        <p:nvSpPr>
          <p:cNvPr id="5" name="TextBox 4"/>
          <p:cNvSpPr txBox="1"/>
          <p:nvPr/>
        </p:nvSpPr>
        <p:spPr>
          <a:xfrm>
            <a:off x="269824" y="6300671"/>
            <a:ext cx="8619345" cy="523220"/>
          </a:xfrm>
          <a:prstGeom prst="rect">
            <a:avLst/>
          </a:prstGeom>
          <a:noFill/>
        </p:spPr>
        <p:txBody>
          <a:bodyPr wrap="square" rtlCol="0">
            <a:spAutoFit/>
          </a:bodyPr>
          <a:lstStyle/>
          <a:p>
            <a:r>
              <a:rPr lang="en-US" sz="1400" dirty="0"/>
              <a:t>a. Information is missing for some subjects, as indicated by sum of Ns.  b. Fisher Exact Test (FET) probability (two-tailed) was calculated for 2 x 2 tables, and the Freeman-</a:t>
            </a:r>
            <a:r>
              <a:rPr lang="en-US" sz="1400" dirty="0" err="1"/>
              <a:t>Halton</a:t>
            </a:r>
            <a:r>
              <a:rPr lang="en-US" sz="1400" dirty="0"/>
              <a:t> extension was used for tables larger than 2 x 2.</a:t>
            </a:r>
          </a:p>
        </p:txBody>
      </p:sp>
      <p:sp>
        <p:nvSpPr>
          <p:cNvPr id="6" name="Slide Number Placeholder 5"/>
          <p:cNvSpPr>
            <a:spLocks noGrp="1"/>
          </p:cNvSpPr>
          <p:nvPr>
            <p:ph type="sldNum" sz="quarter" idx="12"/>
          </p:nvPr>
        </p:nvSpPr>
        <p:spPr/>
        <p:txBody>
          <a:bodyPr/>
          <a:lstStyle/>
          <a:p>
            <a:fld id="{1789C0F2-17E0-497A-9BBE-0C73201AAFE3}" type="slidenum">
              <a:rPr lang="en-US" smtClean="0"/>
              <a:pPr/>
              <a:t>41</a:t>
            </a:fld>
            <a:endParaRPr lang="en-US" dirty="0"/>
          </a:p>
        </p:txBody>
      </p:sp>
    </p:spTree>
    <p:extLst>
      <p:ext uri="{BB962C8B-B14F-4D97-AF65-F5344CB8AC3E}">
        <p14:creationId xmlns:p14="http://schemas.microsoft.com/office/powerpoint/2010/main" val="2661818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3800837"/>
              </p:ext>
            </p:extLst>
          </p:nvPr>
        </p:nvGraphicFramePr>
        <p:xfrm>
          <a:off x="344774" y="748917"/>
          <a:ext cx="8364511" cy="5204196"/>
        </p:xfrm>
        <a:graphic>
          <a:graphicData uri="http://schemas.openxmlformats.org/drawingml/2006/table">
            <a:tbl>
              <a:tblPr/>
              <a:tblGrid>
                <a:gridCol w="3072983">
                  <a:extLst>
                    <a:ext uri="{9D8B030D-6E8A-4147-A177-3AD203B41FA5}">
                      <a16:colId xmlns:a16="http://schemas.microsoft.com/office/drawing/2014/main" xmlns="" val="20000"/>
                    </a:ext>
                  </a:extLst>
                </a:gridCol>
                <a:gridCol w="1184223">
                  <a:extLst>
                    <a:ext uri="{9D8B030D-6E8A-4147-A177-3AD203B41FA5}">
                      <a16:colId xmlns:a16="http://schemas.microsoft.com/office/drawing/2014/main" xmlns="" val="20001"/>
                    </a:ext>
                  </a:extLst>
                </a:gridCol>
                <a:gridCol w="1169233">
                  <a:extLst>
                    <a:ext uri="{9D8B030D-6E8A-4147-A177-3AD203B41FA5}">
                      <a16:colId xmlns:a16="http://schemas.microsoft.com/office/drawing/2014/main" xmlns="" val="20002"/>
                    </a:ext>
                  </a:extLst>
                </a:gridCol>
                <a:gridCol w="1334125">
                  <a:extLst>
                    <a:ext uri="{9D8B030D-6E8A-4147-A177-3AD203B41FA5}">
                      <a16:colId xmlns:a16="http://schemas.microsoft.com/office/drawing/2014/main" xmlns="" val="20003"/>
                    </a:ext>
                  </a:extLst>
                </a:gridCol>
                <a:gridCol w="1603947">
                  <a:extLst>
                    <a:ext uri="{9D8B030D-6E8A-4147-A177-3AD203B41FA5}">
                      <a16:colId xmlns:a16="http://schemas.microsoft.com/office/drawing/2014/main" xmlns="" val="20004"/>
                    </a:ext>
                  </a:extLst>
                </a:gridCol>
              </a:tblGrid>
              <a:tr h="244130">
                <a:tc>
                  <a:txBody>
                    <a:bodyPr/>
                    <a:lstStyle/>
                    <a:p>
                      <a:pPr algn="ctr" fontAlgn="b"/>
                      <a:endParaRPr lang="en-US" sz="1400" b="1" i="0" u="none" strike="noStrike" dirty="0">
                        <a:solidFill>
                          <a:schemeClr val="bg1"/>
                        </a:solidFill>
                        <a:latin typeface="Arial" pitchFamily="34" charset="0"/>
                        <a:cs typeface="Arial" pitchFamily="34" charset="0"/>
                      </a:endParaRP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t"/>
                      <a:r>
                        <a:rPr lang="en-US" sz="1400" b="1" i="0" u="none" strike="noStrike" dirty="0">
                          <a:solidFill>
                            <a:schemeClr val="bg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Swedish Massage (N=21)</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Light Touch (N=19)</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1" i="0" u="none" strike="noStrike" dirty="0">
                          <a:solidFill>
                            <a:schemeClr val="tx1"/>
                          </a:solidFill>
                          <a:latin typeface="Arial" pitchFamily="34" charset="0"/>
                          <a:cs typeface="Arial" pitchFamily="34" charset="0"/>
                        </a:rPr>
                        <a:t>Significance</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177311">
                <a:tc gridSpan="5">
                  <a:txBody>
                    <a:bodyPr/>
                    <a:lstStyle/>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62992">
                <a:tc>
                  <a:txBody>
                    <a:bodyPr/>
                    <a:lstStyle/>
                    <a:p>
                      <a:pPr algn="l" fontAlgn="t"/>
                      <a:r>
                        <a:rPr lang="en-US" sz="1400" b="1" i="0" u="none" strike="noStrike" dirty="0">
                          <a:solidFill>
                            <a:schemeClr val="tx1"/>
                          </a:solidFill>
                          <a:latin typeface="Arial" pitchFamily="34" charset="0"/>
                          <a:cs typeface="Arial" pitchFamily="34" charset="0"/>
                        </a:rPr>
                        <a:t>Hamilton Anxiety Rating Scale</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t        </a:t>
                      </a:r>
                      <a:r>
                        <a:rPr lang="en-US" sz="1400" b="1" i="0" u="none" strike="noStrike" dirty="0" err="1">
                          <a:solidFill>
                            <a:schemeClr val="tx1"/>
                          </a:solidFill>
                          <a:latin typeface="Arial" pitchFamily="34" charset="0"/>
                          <a:cs typeface="Arial" pitchFamily="34" charset="0"/>
                        </a:rPr>
                        <a:t>df</a:t>
                      </a:r>
                      <a:r>
                        <a:rPr lang="en-US" sz="1400" b="1" i="0" u="none" strike="noStrike" dirty="0">
                          <a:solidFill>
                            <a:schemeClr val="tx1"/>
                          </a:solidFill>
                          <a:latin typeface="Arial" pitchFamily="34" charset="0"/>
                          <a:cs typeface="Arial" pitchFamily="34" charset="0"/>
                        </a:rPr>
                        <a:t>          P</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2"/>
                  </a:ext>
                </a:extLst>
              </a:tr>
              <a:tr h="244130">
                <a:tc>
                  <a:txBody>
                    <a:bodyPr/>
                    <a:lstStyle/>
                    <a:p>
                      <a:pPr algn="l" fontAlgn="t"/>
                      <a:r>
                        <a:rPr lang="en-US" sz="1400" b="1" i="0" u="none" strike="noStrike" dirty="0">
                          <a:solidFill>
                            <a:schemeClr val="tx1"/>
                          </a:solidFill>
                          <a:latin typeface="Arial" pitchFamily="34" charset="0"/>
                          <a:cs typeface="Arial" pitchFamily="34" charset="0"/>
                        </a:rPr>
                        <a:t>      Total </a:t>
                      </a:r>
                      <a:r>
                        <a:rPr lang="en-US" sz="1400" b="1" i="0" u="none" strike="noStrike" dirty="0" err="1">
                          <a:solidFill>
                            <a:schemeClr val="tx1"/>
                          </a:solidFill>
                          <a:latin typeface="Arial" pitchFamily="34" charset="0"/>
                          <a:cs typeface="Arial" pitchFamily="34" charset="0"/>
                        </a:rPr>
                        <a:t>Score</a:t>
                      </a:r>
                      <a:r>
                        <a:rPr lang="en-US" sz="1400" b="1" i="0" u="none" strike="noStrike" baseline="30000" dirty="0" err="1">
                          <a:solidFill>
                            <a:schemeClr val="tx1"/>
                          </a:solidFill>
                          <a:latin typeface="Arial" pitchFamily="34" charset="0"/>
                          <a:cs typeface="Arial" pitchFamily="34" charset="0"/>
                        </a:rPr>
                        <a:t>c</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 </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20.05 (3.34) [15 - 25]</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19.58 (4.90)</a:t>
                      </a:r>
                    </a:p>
                    <a:p>
                      <a:pPr algn="ctr" fontAlgn="t"/>
                      <a:r>
                        <a:rPr lang="en-US" sz="1400" b="1" i="0" u="none" strike="noStrike" dirty="0">
                          <a:solidFill>
                            <a:schemeClr val="tx1"/>
                          </a:solidFill>
                          <a:latin typeface="Arial" pitchFamily="34" charset="0"/>
                          <a:cs typeface="Arial" pitchFamily="34" charset="0"/>
                        </a:rPr>
                        <a:t>[15 - 31]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0.36     38     0.724</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244130">
                <a:tc>
                  <a:txBody>
                    <a:bodyPr/>
                    <a:lstStyle/>
                    <a:p>
                      <a:pPr algn="l" fontAlgn="t"/>
                      <a:r>
                        <a:rPr lang="en-US" sz="1400" b="1" i="0" u="none" strike="noStrike" dirty="0">
                          <a:solidFill>
                            <a:schemeClr val="tx1"/>
                          </a:solidFill>
                          <a:latin typeface="Arial" pitchFamily="34" charset="0"/>
                          <a:cs typeface="Arial" pitchFamily="34" charset="0"/>
                        </a:rPr>
                        <a:t>      Psychic </a:t>
                      </a:r>
                      <a:r>
                        <a:rPr lang="en-US" sz="1400" b="1" i="0" u="none" strike="noStrike" dirty="0" err="1">
                          <a:solidFill>
                            <a:schemeClr val="tx1"/>
                          </a:solidFill>
                          <a:latin typeface="Arial" pitchFamily="34" charset="0"/>
                          <a:cs typeface="Arial" pitchFamily="34" charset="0"/>
                        </a:rPr>
                        <a:t>Anxiety</a:t>
                      </a:r>
                      <a:r>
                        <a:rPr lang="en-US" sz="1400" b="1" i="0" u="none" strike="noStrike" baseline="30000" dirty="0" err="1">
                          <a:solidFill>
                            <a:schemeClr val="tx1"/>
                          </a:solidFill>
                          <a:latin typeface="Arial" pitchFamily="34" charset="0"/>
                          <a:cs typeface="Arial" pitchFamily="34" charset="0"/>
                        </a:rPr>
                        <a:t>d</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9.29 (2.03)</a:t>
                      </a:r>
                    </a:p>
                    <a:p>
                      <a:pPr algn="ctr" fontAlgn="t"/>
                      <a:r>
                        <a:rPr lang="en-US" sz="1400" b="1" i="0" u="none" strike="noStrike" dirty="0">
                          <a:solidFill>
                            <a:schemeClr val="tx1"/>
                          </a:solidFill>
                          <a:latin typeface="Arial" pitchFamily="34" charset="0"/>
                          <a:cs typeface="Arial" pitchFamily="34" charset="0"/>
                        </a:rPr>
                        <a:t>[7 – 13]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9.00 (2.56)</a:t>
                      </a:r>
                    </a:p>
                    <a:p>
                      <a:pPr algn="ctr" fontAlgn="t"/>
                      <a:r>
                        <a:rPr lang="en-US" sz="1400" b="1" i="0" u="none" strike="noStrike" dirty="0">
                          <a:solidFill>
                            <a:schemeClr val="tx1"/>
                          </a:solidFill>
                          <a:latin typeface="Arial" pitchFamily="34" charset="0"/>
                          <a:cs typeface="Arial" pitchFamily="34" charset="0"/>
                        </a:rPr>
                        <a:t>[5 – 16]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0.39    38     0.696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4"/>
                  </a:ext>
                </a:extLst>
              </a:tr>
              <a:tr h="244130">
                <a:tc>
                  <a:txBody>
                    <a:bodyPr/>
                    <a:lstStyle/>
                    <a:p>
                      <a:pPr algn="l" fontAlgn="t"/>
                      <a:r>
                        <a:rPr lang="en-US" sz="1400" b="1" i="0" u="none" strike="noStrike" dirty="0">
                          <a:solidFill>
                            <a:schemeClr val="tx1"/>
                          </a:solidFill>
                          <a:latin typeface="Arial" pitchFamily="34" charset="0"/>
                          <a:cs typeface="Arial" pitchFamily="34" charset="0"/>
                        </a:rPr>
                        <a:t>      Somatic </a:t>
                      </a:r>
                      <a:r>
                        <a:rPr lang="en-US" sz="1400" b="1" i="0" u="none" strike="noStrike" dirty="0" err="1">
                          <a:solidFill>
                            <a:schemeClr val="tx1"/>
                          </a:solidFill>
                          <a:latin typeface="Arial" pitchFamily="34" charset="0"/>
                          <a:cs typeface="Arial" pitchFamily="34" charset="0"/>
                        </a:rPr>
                        <a:t>Anxiety</a:t>
                      </a:r>
                      <a:r>
                        <a:rPr lang="en-US" sz="1400" b="1" i="0" u="none" strike="noStrike" baseline="30000" dirty="0" err="1">
                          <a:solidFill>
                            <a:schemeClr val="tx1"/>
                          </a:solidFill>
                          <a:latin typeface="Arial" pitchFamily="34" charset="0"/>
                          <a:cs typeface="Arial" pitchFamily="34" charset="0"/>
                        </a:rPr>
                        <a:t>e</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9.33 (2.44)</a:t>
                      </a:r>
                    </a:p>
                    <a:p>
                      <a:pPr algn="ctr" fontAlgn="t"/>
                      <a:r>
                        <a:rPr lang="en-US" sz="1400" b="1" i="0" u="none" strike="noStrike" dirty="0">
                          <a:solidFill>
                            <a:schemeClr val="tx1"/>
                          </a:solidFill>
                          <a:latin typeface="Arial" pitchFamily="34" charset="0"/>
                          <a:cs typeface="Arial" pitchFamily="34" charset="0"/>
                        </a:rPr>
                        <a:t>[5 – 13]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9.47 (2.93)</a:t>
                      </a:r>
                    </a:p>
                    <a:p>
                      <a:pPr algn="ctr" fontAlgn="t"/>
                      <a:r>
                        <a:rPr lang="en-US" sz="1400" b="1" i="0" u="none" strike="noStrike" dirty="0">
                          <a:solidFill>
                            <a:schemeClr val="tx1"/>
                          </a:solidFill>
                          <a:latin typeface="Arial" pitchFamily="34" charset="0"/>
                          <a:cs typeface="Arial" pitchFamily="34" charset="0"/>
                        </a:rPr>
                        <a:t>[5 – 16]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-0.17     38    0.870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5"/>
                  </a:ext>
                </a:extLst>
              </a:tr>
              <a:tr h="325268">
                <a:tc>
                  <a:txBody>
                    <a:bodyPr/>
                    <a:lstStyle/>
                    <a:p>
                      <a:pPr algn="l" fontAlgn="t"/>
                      <a:r>
                        <a:rPr lang="en-US" sz="1400" b="1" i="0" u="none" strike="noStrike" dirty="0">
                          <a:solidFill>
                            <a:schemeClr val="tx1"/>
                          </a:solidFill>
                          <a:latin typeface="Arial" pitchFamily="34" charset="0"/>
                          <a:cs typeface="Arial" pitchFamily="34" charset="0"/>
                        </a:rPr>
                        <a:t>      STAI – State Anxiety</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a:t>
                      </a:r>
                    </a:p>
                    <a:p>
                      <a:pPr algn="ctr" fontAlgn="t"/>
                      <a:r>
                        <a:rPr lang="en-US" sz="1400" b="1" i="0" u="none" strike="noStrike" dirty="0">
                          <a:solidFill>
                            <a:schemeClr val="tx1"/>
                          </a:solidFill>
                          <a:latin typeface="Arial" pitchFamily="34" charset="0"/>
                          <a:cs typeface="Arial" pitchFamily="34" charset="0"/>
                        </a:rPr>
                        <a:t>[Range]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51.62 (11.26) [30 - 74]</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50.90 (11.12) [34 – 73]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0.20     38     0.839</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6"/>
                  </a:ext>
                </a:extLst>
              </a:tr>
              <a:tr h="325268">
                <a:tc>
                  <a:txBody>
                    <a:bodyPr/>
                    <a:lstStyle/>
                    <a:p>
                      <a:pPr algn="l" fontAlgn="t"/>
                      <a:r>
                        <a:rPr lang="en-US" sz="1400" b="1" i="0" u="none" strike="noStrike" dirty="0">
                          <a:solidFill>
                            <a:schemeClr val="tx1"/>
                          </a:solidFill>
                          <a:latin typeface="Arial" pitchFamily="34" charset="0"/>
                          <a:cs typeface="Arial" pitchFamily="34" charset="0"/>
                        </a:rPr>
                        <a:t>      STAI – Trait Anxiety</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50.86 (11.20) [26 – 69]</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52.37 (8.02)</a:t>
                      </a:r>
                    </a:p>
                    <a:p>
                      <a:pPr algn="ctr" fontAlgn="t"/>
                      <a:r>
                        <a:rPr lang="en-US" sz="1400" b="1" i="0" u="none" strike="noStrike" dirty="0">
                          <a:solidFill>
                            <a:schemeClr val="tx1"/>
                          </a:solidFill>
                          <a:latin typeface="Arial" pitchFamily="34" charset="0"/>
                          <a:cs typeface="Arial" pitchFamily="34" charset="0"/>
                        </a:rPr>
                        <a:t>[38 – 71]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-0.49     38     0.630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7"/>
                  </a:ext>
                </a:extLst>
              </a:tr>
              <a:tr h="144643">
                <a:tc gridSpan="5">
                  <a:txBody>
                    <a:bodyPr/>
                    <a:lstStyle/>
                    <a:p>
                      <a:pPr algn="l"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25268">
                <a:tc>
                  <a:txBody>
                    <a:bodyPr/>
                    <a:lstStyle/>
                    <a:p>
                      <a:pPr algn="l" fontAlgn="t"/>
                      <a:r>
                        <a:rPr lang="en-US" sz="1400" b="1" i="0" u="none" strike="noStrike" dirty="0">
                          <a:solidFill>
                            <a:schemeClr val="tx1"/>
                          </a:solidFill>
                          <a:latin typeface="Arial" pitchFamily="34" charset="0"/>
                          <a:cs typeface="Arial" pitchFamily="34" charset="0"/>
                        </a:rPr>
                        <a:t>Hamilton Depression Rating Scale - Item Version (HAM-D17)</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16.95 (5.11)</a:t>
                      </a:r>
                    </a:p>
                    <a:p>
                      <a:pPr algn="ctr" fontAlgn="t"/>
                      <a:r>
                        <a:rPr lang="en-US" sz="1400" b="1" i="0" u="none" strike="noStrike" dirty="0">
                          <a:solidFill>
                            <a:schemeClr val="tx1"/>
                          </a:solidFill>
                          <a:latin typeface="Arial" pitchFamily="34" charset="0"/>
                          <a:cs typeface="Arial" pitchFamily="34" charset="0"/>
                        </a:rPr>
                        <a:t>[8 – 26]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15.05 (4.31)</a:t>
                      </a:r>
                    </a:p>
                    <a:p>
                      <a:pPr algn="ctr" fontAlgn="t"/>
                      <a:r>
                        <a:rPr lang="en-US" sz="1400" b="1" i="0" u="none" strike="noStrike" dirty="0">
                          <a:solidFill>
                            <a:schemeClr val="tx1"/>
                          </a:solidFill>
                          <a:latin typeface="Arial" pitchFamily="34" charset="0"/>
                          <a:cs typeface="Arial" pitchFamily="34" charset="0"/>
                        </a:rPr>
                        <a:t>[10 – 23]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 1.26     38     0.214</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9"/>
                  </a:ext>
                </a:extLst>
              </a:tr>
              <a:tr h="325268">
                <a:tc>
                  <a:txBody>
                    <a:bodyPr/>
                    <a:lstStyle/>
                    <a:p>
                      <a:pPr algn="l" fontAlgn="t"/>
                      <a:r>
                        <a:rPr lang="en-US" sz="1400" b="1" i="0" u="none" strike="noStrike" dirty="0">
                          <a:solidFill>
                            <a:schemeClr val="tx1"/>
                          </a:solidFill>
                          <a:latin typeface="Arial" pitchFamily="34" charset="0"/>
                          <a:cs typeface="Arial" pitchFamily="34" charset="0"/>
                        </a:rPr>
                        <a:t>Quick Inventory of Depressive </a:t>
                      </a:r>
                      <a:r>
                        <a:rPr lang="en-US" sz="1400" b="1" i="0" u="none" strike="noStrike" dirty="0" err="1">
                          <a:solidFill>
                            <a:schemeClr val="tx1"/>
                          </a:solidFill>
                          <a:latin typeface="Arial" pitchFamily="34" charset="0"/>
                          <a:cs typeface="Arial" pitchFamily="34" charset="0"/>
                        </a:rPr>
                        <a:t>Symptomatology</a:t>
                      </a:r>
                      <a:r>
                        <a:rPr lang="en-US" sz="1400" b="1" i="0" u="none" strike="noStrike" dirty="0">
                          <a:solidFill>
                            <a:schemeClr val="tx1"/>
                          </a:solidFill>
                          <a:latin typeface="Arial" pitchFamily="34" charset="0"/>
                          <a:cs typeface="Arial" pitchFamily="34" charset="0"/>
                        </a:rPr>
                        <a:t> –  QIDS-SR16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10.62  (3.88) [6 - 17]</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9.63 (3.99)</a:t>
                      </a:r>
                    </a:p>
                    <a:p>
                      <a:pPr algn="ctr" fontAlgn="t"/>
                      <a:r>
                        <a:rPr lang="en-US" sz="1400" b="1" i="0" u="none" strike="noStrike" dirty="0">
                          <a:solidFill>
                            <a:schemeClr val="tx1"/>
                          </a:solidFill>
                          <a:latin typeface="Arial" pitchFamily="34" charset="0"/>
                          <a:cs typeface="Arial" pitchFamily="34" charset="0"/>
                        </a:rPr>
                        <a:t>[3 - 18]</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0.79    38     0.433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10"/>
                  </a:ext>
                </a:extLst>
              </a:tr>
              <a:tr h="244130">
                <a:tc>
                  <a:txBody>
                    <a:bodyPr/>
                    <a:lstStyle/>
                    <a:p>
                      <a:pPr algn="l" fontAlgn="t"/>
                      <a:r>
                        <a:rPr lang="en-US" sz="1400" b="1" i="0" u="none" strike="noStrike" dirty="0">
                          <a:solidFill>
                            <a:schemeClr val="tx1"/>
                          </a:solidFill>
                          <a:latin typeface="Arial" pitchFamily="34" charset="0"/>
                          <a:cs typeface="Arial" pitchFamily="34" charset="0"/>
                        </a:rPr>
                        <a:t>Profile of Mood States (POMS) – </a:t>
                      </a:r>
                    </a:p>
                    <a:p>
                      <a:pPr algn="l" fontAlgn="t"/>
                      <a:r>
                        <a:rPr lang="en-US" sz="1400" b="1" i="0" u="none" strike="noStrike" dirty="0">
                          <a:solidFill>
                            <a:schemeClr val="tx1"/>
                          </a:solidFill>
                          <a:latin typeface="Arial" pitchFamily="34" charset="0"/>
                          <a:cs typeface="Arial" pitchFamily="34" charset="0"/>
                        </a:rPr>
                        <a:t>Total Negative Affect </a:t>
                      </a:r>
                      <a:r>
                        <a:rPr lang="en-US" sz="1400" b="1" i="0" u="none" strike="noStrike" dirty="0" err="1">
                          <a:solidFill>
                            <a:schemeClr val="tx1"/>
                          </a:solidFill>
                          <a:latin typeface="Arial" pitchFamily="34" charset="0"/>
                          <a:cs typeface="Arial" pitchFamily="34" charset="0"/>
                        </a:rPr>
                        <a:t>Score</a:t>
                      </a:r>
                      <a:r>
                        <a:rPr lang="en-US" sz="1400" b="1" i="0" u="none" strike="noStrike" baseline="30000" dirty="0" err="1">
                          <a:solidFill>
                            <a:schemeClr val="tx1"/>
                          </a:solidFill>
                          <a:latin typeface="Arial" pitchFamily="34" charset="0"/>
                          <a:cs typeface="Arial" pitchFamily="34" charset="0"/>
                        </a:rPr>
                        <a:t>f</a:t>
                      </a:r>
                      <a:endParaRPr lang="en-US" sz="1400" b="1" i="0" u="none" strike="noStrike" baseline="30000"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Mean (</a:t>
                      </a:r>
                      <a:r>
                        <a:rPr lang="en-US" sz="1400" b="1" i="0" u="none" strike="noStrike" dirty="0" err="1">
                          <a:solidFill>
                            <a:schemeClr val="tx1"/>
                          </a:solidFill>
                          <a:latin typeface="Arial" pitchFamily="34" charset="0"/>
                          <a:cs typeface="Arial" pitchFamily="34" charset="0"/>
                        </a:rPr>
                        <a:t>sd</a:t>
                      </a:r>
                      <a:r>
                        <a:rPr lang="en-US" sz="1400" b="1" i="0" u="none" strike="noStrike" dirty="0">
                          <a:solidFill>
                            <a:schemeClr val="tx1"/>
                          </a:solidFill>
                          <a:latin typeface="Arial" pitchFamily="34" charset="0"/>
                          <a:cs typeface="Arial" pitchFamily="34" charset="0"/>
                        </a:rPr>
                        <a:t>) [Range]</a:t>
                      </a:r>
                    </a:p>
                    <a:p>
                      <a:pPr algn="ctr" fontAlgn="t"/>
                      <a:endParaRPr lang="en-US" sz="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35.19 (17.49) [4 – 63]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28.32 (15.21)</a:t>
                      </a:r>
                    </a:p>
                    <a:p>
                      <a:pPr algn="ctr" fontAlgn="t"/>
                      <a:r>
                        <a:rPr lang="en-US" sz="1400" b="1" i="0" u="none" strike="noStrike" dirty="0">
                          <a:solidFill>
                            <a:schemeClr val="tx1"/>
                          </a:solidFill>
                          <a:latin typeface="Arial" pitchFamily="34" charset="0"/>
                          <a:cs typeface="Arial" pitchFamily="34" charset="0"/>
                        </a:rPr>
                        <a:t>[2 – 62]</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1.32     38     0.195</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11"/>
                  </a:ext>
                </a:extLst>
              </a:tr>
            </a:tbl>
          </a:graphicData>
        </a:graphic>
      </p:graphicFrame>
      <p:sp>
        <p:nvSpPr>
          <p:cNvPr id="3" name="TextBox 2"/>
          <p:cNvSpPr txBox="1"/>
          <p:nvPr/>
        </p:nvSpPr>
        <p:spPr>
          <a:xfrm>
            <a:off x="3021767" y="405957"/>
            <a:ext cx="2683042" cy="400110"/>
          </a:xfrm>
          <a:prstGeom prst="rect">
            <a:avLst/>
          </a:prstGeom>
          <a:noFill/>
        </p:spPr>
        <p:txBody>
          <a:bodyPr wrap="none" rtlCol="0">
            <a:spAutoFit/>
          </a:bodyPr>
          <a:lstStyle/>
          <a:p>
            <a:r>
              <a:rPr lang="en-US" sz="2000" b="1" dirty="0">
                <a:latin typeface="Arial Black" pitchFamily="34" charset="0"/>
              </a:rPr>
              <a:t>Clinical Measures</a:t>
            </a:r>
            <a:endParaRPr lang="en-US" sz="2000" dirty="0">
              <a:latin typeface="Arial Black" pitchFamily="34" charset="0"/>
            </a:endParaRPr>
          </a:p>
        </p:txBody>
      </p:sp>
      <p:sp>
        <p:nvSpPr>
          <p:cNvPr id="4" name="TextBox 3"/>
          <p:cNvSpPr txBox="1"/>
          <p:nvPr/>
        </p:nvSpPr>
        <p:spPr>
          <a:xfrm>
            <a:off x="269824" y="5956255"/>
            <a:ext cx="8619344" cy="925894"/>
          </a:xfrm>
          <a:prstGeom prst="rect">
            <a:avLst/>
          </a:prstGeom>
          <a:noFill/>
        </p:spPr>
        <p:txBody>
          <a:bodyPr wrap="square" rtlCol="0">
            <a:spAutoFit/>
          </a:bodyPr>
          <a:lstStyle/>
          <a:p>
            <a:pPr>
              <a:lnSpc>
                <a:spcPts val="1300"/>
              </a:lnSpc>
            </a:pPr>
            <a:r>
              <a:rPr lang="en-US" sz="1100" dirty="0"/>
              <a:t>c. Sum of 14 items, rated 0-4, for a possible score of 0 to 56. d. Sum of items 1, 2, 3, 5, and 14 (anxious mood, tension, fears, intellectual difficulties, and anxious behavior at interview) with a possible range of 0 to 20. e. Sum of items 4, 7, 8, 9, 10, 11, 12, and 14 (insomnia, somatic-muscular, somatic-sensory, cardiovascular, respiratory, gastrointestinal symptoms, </a:t>
            </a:r>
            <a:r>
              <a:rPr lang="en-US" sz="1100" dirty="0" err="1"/>
              <a:t>genito</a:t>
            </a:r>
            <a:r>
              <a:rPr lang="en-US" sz="1100" dirty="0"/>
              <a:t>-urinary, and autonomic symptoms) with a possible range of 0 to 32. f. POMS Negative Affect score is the sum of Tension-Anxiety, Depression, Anger-Hostility, Fatigue-Inertia, and Confusion-Bewilderments, </a:t>
            </a:r>
            <a:r>
              <a:rPr lang="en-US" sz="1100" i="1" dirty="0"/>
              <a:t>minus</a:t>
            </a:r>
            <a:r>
              <a:rPr lang="en-US" sz="1100" dirty="0"/>
              <a:t> Vigor-Activity, with a total possible range of -20 to 100.</a:t>
            </a:r>
          </a:p>
        </p:txBody>
      </p:sp>
      <p:sp>
        <p:nvSpPr>
          <p:cNvPr id="5" name="Slide Number Placeholder 4"/>
          <p:cNvSpPr>
            <a:spLocks noGrp="1"/>
          </p:cNvSpPr>
          <p:nvPr>
            <p:ph type="sldNum" sz="quarter" idx="12"/>
          </p:nvPr>
        </p:nvSpPr>
        <p:spPr/>
        <p:txBody>
          <a:bodyPr/>
          <a:lstStyle/>
          <a:p>
            <a:fld id="{1789C0F2-17E0-497A-9BBE-0C73201AAFE3}" type="slidenum">
              <a:rPr lang="en-US" smtClean="0"/>
              <a:pPr/>
              <a:t>42</a:t>
            </a:fld>
            <a:endParaRPr lang="en-US" dirty="0"/>
          </a:p>
        </p:txBody>
      </p:sp>
    </p:spTree>
    <p:extLst>
      <p:ext uri="{BB962C8B-B14F-4D97-AF65-F5344CB8AC3E}">
        <p14:creationId xmlns:p14="http://schemas.microsoft.com/office/powerpoint/2010/main" val="3221514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2691594"/>
              </p:ext>
            </p:extLst>
          </p:nvPr>
        </p:nvGraphicFramePr>
        <p:xfrm>
          <a:off x="344775" y="905323"/>
          <a:ext cx="8499421" cy="4845410"/>
        </p:xfrm>
        <a:graphic>
          <a:graphicData uri="http://schemas.openxmlformats.org/drawingml/2006/table">
            <a:tbl>
              <a:tblPr/>
              <a:tblGrid>
                <a:gridCol w="3387776">
                  <a:extLst>
                    <a:ext uri="{9D8B030D-6E8A-4147-A177-3AD203B41FA5}">
                      <a16:colId xmlns:a16="http://schemas.microsoft.com/office/drawing/2014/main" xmlns="" val="20000"/>
                    </a:ext>
                  </a:extLst>
                </a:gridCol>
                <a:gridCol w="1049311">
                  <a:extLst>
                    <a:ext uri="{9D8B030D-6E8A-4147-A177-3AD203B41FA5}">
                      <a16:colId xmlns:a16="http://schemas.microsoft.com/office/drawing/2014/main" xmlns="" val="20001"/>
                    </a:ext>
                  </a:extLst>
                </a:gridCol>
                <a:gridCol w="794479">
                  <a:extLst>
                    <a:ext uri="{9D8B030D-6E8A-4147-A177-3AD203B41FA5}">
                      <a16:colId xmlns:a16="http://schemas.microsoft.com/office/drawing/2014/main" xmlns="" val="20002"/>
                    </a:ext>
                  </a:extLst>
                </a:gridCol>
                <a:gridCol w="1049311">
                  <a:extLst>
                    <a:ext uri="{9D8B030D-6E8A-4147-A177-3AD203B41FA5}">
                      <a16:colId xmlns:a16="http://schemas.microsoft.com/office/drawing/2014/main" xmlns="" val="20003"/>
                    </a:ext>
                  </a:extLst>
                </a:gridCol>
                <a:gridCol w="974361">
                  <a:extLst>
                    <a:ext uri="{9D8B030D-6E8A-4147-A177-3AD203B41FA5}">
                      <a16:colId xmlns:a16="http://schemas.microsoft.com/office/drawing/2014/main" xmlns="" val="20004"/>
                    </a:ext>
                  </a:extLst>
                </a:gridCol>
                <a:gridCol w="1244183">
                  <a:extLst>
                    <a:ext uri="{9D8B030D-6E8A-4147-A177-3AD203B41FA5}">
                      <a16:colId xmlns:a16="http://schemas.microsoft.com/office/drawing/2014/main" xmlns="" val="20005"/>
                    </a:ext>
                  </a:extLst>
                </a:gridCol>
              </a:tblGrid>
              <a:tr h="896543">
                <a:tc>
                  <a:txBody>
                    <a:bodyPr/>
                    <a:lstStyle/>
                    <a:p>
                      <a:pPr algn="l" fontAlgn="t"/>
                      <a:endParaRPr lang="en-US" sz="1400" b="1" i="0" u="none" strike="noStrike" dirty="0">
                        <a:solidFill>
                          <a:schemeClr val="tx1"/>
                        </a:solidFill>
                        <a:latin typeface="Arial Black" pitchFamily="34" charset="0"/>
                      </a:endParaRP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0" i="0" u="none" strike="noStrike" dirty="0">
                          <a:solidFill>
                            <a:schemeClr val="tx1"/>
                          </a:solidFill>
                          <a:latin typeface="Arial Black" pitchFamily="34" charset="0"/>
                        </a:rPr>
                        <a:t> </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t"/>
                      <a:r>
                        <a:rPr lang="en-US" sz="1400" b="0" i="0" u="none" strike="noStrike" dirty="0">
                          <a:solidFill>
                            <a:schemeClr val="tx1"/>
                          </a:solidFill>
                          <a:latin typeface="Arial Black" pitchFamily="34" charset="0"/>
                          <a:cs typeface="Arial"/>
                        </a:rPr>
                        <a:t> </a:t>
                      </a:r>
                      <a:endParaRPr lang="en-US" sz="14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0" i="0" u="none" strike="noStrike" dirty="0">
                          <a:solidFill>
                            <a:schemeClr val="tx1"/>
                          </a:solidFill>
                          <a:latin typeface="Arial Black" pitchFamily="34" charset="0"/>
                          <a:cs typeface="Arial"/>
                        </a:rPr>
                        <a:t>Swedish Massage (N=21)</a:t>
                      </a:r>
                      <a:endParaRPr lang="en-US" sz="1400" b="0" i="0" u="none" strike="noStrike" dirty="0">
                        <a:solidFill>
                          <a:schemeClr val="tx1"/>
                        </a:solidFill>
                        <a:latin typeface="Arial Black" pitchFamily="34" charset="0"/>
                      </a:endParaRP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t"/>
                      <a:r>
                        <a:rPr lang="en-US" sz="1400" b="0" i="0" u="none" strike="noStrike" dirty="0">
                          <a:solidFill>
                            <a:schemeClr val="tx1"/>
                          </a:solidFill>
                          <a:latin typeface="Arial Black" pitchFamily="34" charset="0"/>
                          <a:cs typeface="Arial"/>
                        </a:rPr>
                        <a:t>Light Touch (N=18)</a:t>
                      </a:r>
                      <a:r>
                        <a:rPr lang="en-US" sz="1400" b="0" i="0" u="none" strike="noStrike" baseline="30000" dirty="0">
                          <a:solidFill>
                            <a:schemeClr val="tx1"/>
                          </a:solidFill>
                          <a:latin typeface="Arial Black" pitchFamily="34" charset="0"/>
                          <a:cs typeface="Arial"/>
                        </a:rPr>
                        <a:t>g</a:t>
                      </a:r>
                      <a:endParaRPr lang="en-US" sz="1400" b="0" i="0" u="none" strike="noStrike" dirty="0">
                        <a:solidFill>
                          <a:schemeClr val="tx1"/>
                        </a:solidFill>
                        <a:latin typeface="Arial Black" pitchFamily="34" charset="0"/>
                      </a:endParaRP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1400" b="0" i="0" u="none" strike="noStrike" dirty="0">
                          <a:solidFill>
                            <a:schemeClr val="tx1"/>
                          </a:solidFill>
                          <a:latin typeface="Arial Black" pitchFamily="34" charset="0"/>
                          <a:cs typeface="Arial"/>
                        </a:rPr>
                        <a:t>Significance</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latin typeface="Arial Black" pitchFamily="34" charset="0"/>
                          <a:cs typeface="Arial"/>
                        </a:rPr>
                        <a:t>(</a:t>
                      </a:r>
                      <a:r>
                        <a:rPr lang="en-US" sz="1400" b="0" i="0" u="none" strike="noStrike" dirty="0" err="1">
                          <a:solidFill>
                            <a:schemeClr val="tx1"/>
                          </a:solidFill>
                          <a:latin typeface="Arial Black" pitchFamily="34" charset="0"/>
                          <a:cs typeface="Arial"/>
                        </a:rPr>
                        <a:t>FET</a:t>
                      </a:r>
                      <a:r>
                        <a:rPr lang="en-US" sz="1400" b="0" i="0" u="none" strike="noStrike" baseline="30000" dirty="0" err="1">
                          <a:solidFill>
                            <a:schemeClr val="tx1"/>
                          </a:solidFill>
                          <a:latin typeface="Arial Black" pitchFamily="34" charset="0"/>
                          <a:cs typeface="Arial"/>
                        </a:rPr>
                        <a:t>b</a:t>
                      </a:r>
                      <a:r>
                        <a:rPr lang="en-US" sz="1400" b="0" i="0" u="none" strike="noStrike" dirty="0">
                          <a:solidFill>
                            <a:schemeClr val="tx1"/>
                          </a:solidFill>
                          <a:latin typeface="Arial Black" pitchFamily="34" charset="0"/>
                          <a:cs typeface="Arial"/>
                        </a:rPr>
                        <a:t> P</a:t>
                      </a:r>
                      <a:r>
                        <a:rPr lang="en-US" sz="1400" b="0" i="0" u="none" strike="noStrike" dirty="0">
                          <a:solidFill>
                            <a:schemeClr val="tx1"/>
                          </a:solidFill>
                          <a:latin typeface="Arial Black" pitchFamily="34" charset="0"/>
                        </a:rPr>
                        <a:t>)</a:t>
                      </a:r>
                    </a:p>
                  </a:txBody>
                  <a:tcPr marL="1883" marR="1883" marT="1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75330">
                <a:tc gridSpan="6">
                  <a:txBody>
                    <a:bodyPr/>
                    <a:lstStyle/>
                    <a:p>
                      <a:pPr algn="l" fontAlgn="t"/>
                      <a:endParaRPr lang="en-US" sz="14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t"/>
                      <a:endParaRPr lang="en-US" sz="6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latin typeface="Arial Black"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5330">
                <a:tc>
                  <a:txBody>
                    <a:bodyPr/>
                    <a:lstStyle/>
                    <a:p>
                      <a:pPr algn="l" fontAlgn="t"/>
                      <a:r>
                        <a:rPr lang="en-US" sz="1400" b="1" i="0" u="none" strike="noStrike" dirty="0">
                          <a:solidFill>
                            <a:schemeClr val="tx1"/>
                          </a:solidFill>
                          <a:latin typeface="Arial" pitchFamily="34" charset="0"/>
                          <a:cs typeface="Arial" pitchFamily="34" charset="0"/>
                        </a:rPr>
                        <a:t>Major Depression </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 Current</a:t>
                      </a:r>
                    </a:p>
                    <a:p>
                      <a:pPr algn="l" fontAlgn="t"/>
                      <a:r>
                        <a:rPr lang="en-US" sz="1400" b="1" i="0" u="none" strike="noStrike" dirty="0">
                          <a:solidFill>
                            <a:schemeClr val="tx1"/>
                          </a:solidFill>
                          <a:latin typeface="Arial" pitchFamily="34" charset="0"/>
                          <a:cs typeface="Arial" pitchFamily="34" charset="0"/>
                        </a:rPr>
                        <a:t> Lifetime</a:t>
                      </a:r>
                    </a:p>
                    <a:p>
                      <a:pPr algn="l"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 (9.5)</a:t>
                      </a:r>
                    </a:p>
                    <a:p>
                      <a:pPr algn="ctr" fontAlgn="t"/>
                      <a:r>
                        <a:rPr lang="en-US" sz="1400" b="1" i="0" u="none" strike="noStrike" dirty="0">
                          <a:solidFill>
                            <a:schemeClr val="tx1"/>
                          </a:solidFill>
                          <a:latin typeface="Arial" pitchFamily="34" charset="0"/>
                          <a:cs typeface="Arial" pitchFamily="34" charset="0"/>
                        </a:rPr>
                        <a:t>13 (61.9)</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 (5.6)</a:t>
                      </a:r>
                    </a:p>
                    <a:p>
                      <a:pPr algn="ctr" fontAlgn="t"/>
                      <a:r>
                        <a:rPr lang="en-US" sz="1400" b="1" i="0" u="none" strike="noStrike" dirty="0">
                          <a:solidFill>
                            <a:schemeClr val="tx1"/>
                          </a:solidFill>
                          <a:latin typeface="Arial" pitchFamily="34" charset="0"/>
                          <a:cs typeface="Arial" pitchFamily="34" charset="0"/>
                        </a:rPr>
                        <a:t>8 (44.4)</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a:t>
                      </a:r>
                    </a:p>
                    <a:p>
                      <a:pPr algn="ctr" fontAlgn="t"/>
                      <a:r>
                        <a:rPr lang="en-US" sz="1400" b="1" i="0" u="none" strike="noStrike" dirty="0">
                          <a:solidFill>
                            <a:schemeClr val="tx1"/>
                          </a:solidFill>
                          <a:latin typeface="Arial" pitchFamily="34" charset="0"/>
                          <a:cs typeface="Arial" pitchFamily="34" charset="0"/>
                        </a:rPr>
                        <a:t>0.343</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2"/>
                  </a:ext>
                </a:extLst>
              </a:tr>
              <a:tr h="37665">
                <a:tc>
                  <a:txBody>
                    <a:bodyPr/>
                    <a:lstStyle/>
                    <a:p>
                      <a:pPr algn="l" fontAlgn="t"/>
                      <a:r>
                        <a:rPr lang="en-US" sz="1400" b="1" i="0" u="none" strike="noStrike" dirty="0" err="1">
                          <a:solidFill>
                            <a:schemeClr val="tx1"/>
                          </a:solidFill>
                          <a:latin typeface="Arial" pitchFamily="34" charset="0"/>
                          <a:cs typeface="Arial" pitchFamily="34" charset="0"/>
                        </a:rPr>
                        <a:t>Dysthymia</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Current</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1(4.8)</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 (11.1)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0.586</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75330">
                <a:tc>
                  <a:txBody>
                    <a:bodyPr/>
                    <a:lstStyle/>
                    <a:p>
                      <a:pPr algn="l" fontAlgn="t"/>
                      <a:r>
                        <a:rPr lang="fr-FR" sz="1400" b="1" i="0" u="none" strike="noStrike" dirty="0" err="1">
                          <a:solidFill>
                            <a:schemeClr val="tx1"/>
                          </a:solidFill>
                          <a:latin typeface="Arial" pitchFamily="34" charset="0"/>
                          <a:cs typeface="Arial" pitchFamily="34" charset="0"/>
                        </a:rPr>
                        <a:t>Depression</a:t>
                      </a:r>
                      <a:r>
                        <a:rPr lang="fr-FR" sz="1400" b="1" i="0" u="none" strike="noStrike" dirty="0">
                          <a:solidFill>
                            <a:schemeClr val="tx1"/>
                          </a:solidFill>
                          <a:latin typeface="Arial" pitchFamily="34" charset="0"/>
                          <a:cs typeface="Arial" pitchFamily="34" charset="0"/>
                        </a:rPr>
                        <a:t> – NOS </a:t>
                      </a:r>
                      <a:endParaRPr lang="en-US" sz="1400" b="1" i="0" u="none" strike="noStrike" dirty="0">
                        <a:solidFill>
                          <a:schemeClr val="tx1"/>
                        </a:solidFill>
                        <a:latin typeface="Arial" pitchFamily="34" charset="0"/>
                        <a:cs typeface="Arial" pitchFamily="34" charset="0"/>
                      </a:endParaRP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Current</a:t>
                      </a:r>
                    </a:p>
                    <a:p>
                      <a:pPr algn="l" fontAlgn="t"/>
                      <a:r>
                        <a:rPr lang="fr-FR" sz="1400" b="1" i="0" u="none" strike="noStrike" dirty="0" err="1">
                          <a:solidFill>
                            <a:schemeClr val="tx1"/>
                          </a:solidFill>
                          <a:latin typeface="Arial" pitchFamily="34" charset="0"/>
                          <a:cs typeface="Arial" pitchFamily="34" charset="0"/>
                        </a:rPr>
                        <a:t>Lifetime</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 (0.0)</a:t>
                      </a:r>
                    </a:p>
                    <a:p>
                      <a:pPr algn="ctr" fontAlgn="t"/>
                      <a:r>
                        <a:rPr lang="en-US" sz="1400" b="1" i="0" u="none" strike="noStrike" dirty="0">
                          <a:solidFill>
                            <a:schemeClr val="tx1"/>
                          </a:solidFill>
                          <a:latin typeface="Arial" pitchFamily="34" charset="0"/>
                          <a:cs typeface="Arial" pitchFamily="34" charset="0"/>
                        </a:rPr>
                        <a:t>1 (4.8)</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 (0.0)</a:t>
                      </a:r>
                    </a:p>
                    <a:p>
                      <a:pPr algn="ctr" fontAlgn="t"/>
                      <a:r>
                        <a:rPr lang="en-US" sz="1400" b="1" i="0" u="none" strike="noStrike" dirty="0">
                          <a:solidFill>
                            <a:schemeClr val="tx1"/>
                          </a:solidFill>
                          <a:latin typeface="Arial" pitchFamily="34" charset="0"/>
                          <a:cs typeface="Arial" pitchFamily="34" charset="0"/>
                        </a:rPr>
                        <a:t>0 (0.0)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a:t>
                      </a:r>
                    </a:p>
                    <a:p>
                      <a:pPr algn="ctr" fontAlgn="t"/>
                      <a:r>
                        <a:rPr lang="en-US" sz="1400" b="1" i="0" u="none" strike="noStrike" dirty="0">
                          <a:solidFill>
                            <a:schemeClr val="tx1"/>
                          </a:solidFill>
                          <a:latin typeface="Arial" pitchFamily="34" charset="0"/>
                          <a:cs typeface="Arial" pitchFamily="34" charset="0"/>
                        </a:rPr>
                        <a:t>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4"/>
                  </a:ext>
                </a:extLst>
              </a:tr>
              <a:tr h="75330">
                <a:tc>
                  <a:txBody>
                    <a:bodyPr/>
                    <a:lstStyle/>
                    <a:p>
                      <a:pPr algn="l" fontAlgn="t"/>
                      <a:r>
                        <a:rPr lang="fr-FR" sz="1400" b="1" i="0" u="sng" strike="noStrike" dirty="0" err="1">
                          <a:solidFill>
                            <a:schemeClr val="tx1"/>
                          </a:solidFill>
                          <a:latin typeface="Arial" pitchFamily="34" charset="0"/>
                          <a:cs typeface="Arial" pitchFamily="34" charset="0"/>
                        </a:rPr>
                        <a:t>Any</a:t>
                      </a:r>
                      <a:r>
                        <a:rPr lang="fr-FR" sz="1400" b="1" i="0" u="sng" strike="noStrike" dirty="0">
                          <a:solidFill>
                            <a:schemeClr val="tx1"/>
                          </a:solidFill>
                          <a:latin typeface="Arial" pitchFamily="34" charset="0"/>
                          <a:cs typeface="Arial" pitchFamily="34" charset="0"/>
                        </a:rPr>
                        <a:t> </a:t>
                      </a:r>
                      <a:r>
                        <a:rPr lang="fr-FR" sz="1400" b="1" i="0" u="sng" strike="noStrike" dirty="0" err="1">
                          <a:solidFill>
                            <a:schemeClr val="tx1"/>
                          </a:solidFill>
                          <a:latin typeface="Arial" pitchFamily="34" charset="0"/>
                          <a:cs typeface="Arial" pitchFamily="34" charset="0"/>
                        </a:rPr>
                        <a:t>Depression</a:t>
                      </a:r>
                      <a:r>
                        <a:rPr lang="fr-FR" sz="1400" b="1" i="0" u="none" strike="noStrike" dirty="0">
                          <a:solidFill>
                            <a:schemeClr val="tx1"/>
                          </a:solidFill>
                          <a:latin typeface="Arial" pitchFamily="34" charset="0"/>
                          <a:cs typeface="Arial" pitchFamily="34" charset="0"/>
                        </a:rPr>
                        <a:t> </a:t>
                      </a:r>
                      <a:r>
                        <a:rPr lang="fr-FR" sz="1400" b="1" i="0" u="none" strike="noStrike" dirty="0" err="1">
                          <a:solidFill>
                            <a:schemeClr val="tx1"/>
                          </a:solidFill>
                          <a:latin typeface="Arial" pitchFamily="34" charset="0"/>
                          <a:cs typeface="Arial" pitchFamily="34" charset="0"/>
                        </a:rPr>
                        <a:t>Dx</a:t>
                      </a:r>
                      <a:endParaRPr lang="en-US" sz="1400" b="1" i="0" u="none" strike="noStrike" dirty="0">
                        <a:solidFill>
                          <a:schemeClr val="tx1"/>
                        </a:solidFill>
                        <a:latin typeface="Arial" pitchFamily="34" charset="0"/>
                        <a:cs typeface="Arial" pitchFamily="34" charset="0"/>
                      </a:endParaRP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Current</a:t>
                      </a:r>
                    </a:p>
                    <a:p>
                      <a:pPr algn="l" fontAlgn="t"/>
                      <a:r>
                        <a:rPr lang="fr-FR" sz="1400" b="1" i="0" u="none" strike="noStrike" dirty="0" err="1">
                          <a:solidFill>
                            <a:schemeClr val="tx1"/>
                          </a:solidFill>
                          <a:latin typeface="Arial" pitchFamily="34" charset="0"/>
                          <a:cs typeface="Arial" pitchFamily="34" charset="0"/>
                        </a:rPr>
                        <a:t>Lifetime</a:t>
                      </a:r>
                      <a:endParaRPr lang="en-US" sz="14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 (9.5)</a:t>
                      </a:r>
                    </a:p>
                    <a:p>
                      <a:pPr algn="ctr" fontAlgn="t"/>
                      <a:r>
                        <a:rPr lang="en-US" sz="1400" b="1" i="0" u="none" strike="noStrike" dirty="0">
                          <a:solidFill>
                            <a:schemeClr val="tx1"/>
                          </a:solidFill>
                          <a:latin typeface="Arial" pitchFamily="34" charset="0"/>
                          <a:cs typeface="Arial" pitchFamily="34" charset="0"/>
                        </a:rPr>
                        <a:t>14 (66.7)</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2 (11.1)</a:t>
                      </a:r>
                    </a:p>
                    <a:p>
                      <a:pPr algn="ctr" fontAlgn="t"/>
                      <a:r>
                        <a:rPr lang="en-US" sz="1400" b="1" i="0" u="none" strike="noStrike" dirty="0">
                          <a:solidFill>
                            <a:schemeClr val="tx1"/>
                          </a:solidFill>
                          <a:latin typeface="Arial" pitchFamily="34" charset="0"/>
                          <a:cs typeface="Arial" pitchFamily="34" charset="0"/>
                        </a:rPr>
                        <a:t>9 (50.0)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a:t>
                      </a:r>
                    </a:p>
                    <a:p>
                      <a:pPr algn="ctr" fontAlgn="t"/>
                      <a:r>
                        <a:rPr lang="en-US" sz="1400" b="1" i="0" u="none" strike="noStrike" dirty="0">
                          <a:solidFill>
                            <a:schemeClr val="tx1"/>
                          </a:solidFill>
                          <a:latin typeface="Arial" pitchFamily="34" charset="0"/>
                          <a:cs typeface="Arial" pitchFamily="34" charset="0"/>
                        </a:rPr>
                        <a:t>0.342</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5"/>
                  </a:ext>
                </a:extLst>
              </a:tr>
              <a:tr h="112995">
                <a:tc>
                  <a:txBody>
                    <a:bodyPr/>
                    <a:lstStyle/>
                    <a:p>
                      <a:pPr algn="l" fontAlgn="t"/>
                      <a:r>
                        <a:rPr lang="en-US" sz="1400" b="1" i="0" u="none" strike="noStrike" dirty="0">
                          <a:solidFill>
                            <a:schemeClr val="tx1"/>
                          </a:solidFill>
                          <a:latin typeface="Arial" pitchFamily="34" charset="0"/>
                          <a:cs typeface="Arial" pitchFamily="34" charset="0"/>
                        </a:rPr>
                        <a:t>Alcohol Abuse              </a:t>
                      </a:r>
                    </a:p>
                    <a:p>
                      <a:pPr algn="l" fontAlgn="t"/>
                      <a:r>
                        <a:rPr lang="en-US" sz="1400" b="1" i="0" u="none" strike="noStrike" dirty="0">
                          <a:solidFill>
                            <a:schemeClr val="tx1"/>
                          </a:solidFill>
                          <a:latin typeface="Arial" pitchFamily="34" charset="0"/>
                          <a:cs typeface="Arial" pitchFamily="34" charset="0"/>
                        </a:rPr>
                        <a:t>Drug Abuse </a:t>
                      </a:r>
                      <a:r>
                        <a:rPr lang="en-US" sz="1400" b="1" i="0" u="none" strike="noStrike" dirty="0" err="1">
                          <a:solidFill>
                            <a:schemeClr val="tx1"/>
                          </a:solidFill>
                          <a:latin typeface="Arial" pitchFamily="34" charset="0"/>
                          <a:cs typeface="Arial" pitchFamily="34" charset="0"/>
                        </a:rPr>
                        <a:t>Dx</a:t>
                      </a:r>
                      <a:r>
                        <a:rPr lang="en-US" sz="1400" b="1" i="0" u="none" strike="noStrike" dirty="0">
                          <a:solidFill>
                            <a:schemeClr val="tx1"/>
                          </a:solidFill>
                          <a:latin typeface="Arial" pitchFamily="34" charset="0"/>
                          <a:cs typeface="Arial" pitchFamily="34" charset="0"/>
                        </a:rPr>
                        <a:t>            </a:t>
                      </a:r>
                    </a:p>
                    <a:p>
                      <a:pPr algn="l" fontAlgn="t"/>
                      <a:r>
                        <a:rPr lang="en-US" sz="1400" b="1" i="0" u="none" strike="noStrike" dirty="0">
                          <a:solidFill>
                            <a:schemeClr val="tx1"/>
                          </a:solidFill>
                          <a:latin typeface="Arial" pitchFamily="34" charset="0"/>
                          <a:cs typeface="Arial" pitchFamily="34" charset="0"/>
                        </a:rPr>
                        <a:t>Either of Above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Past </a:t>
                      </a:r>
                      <a:r>
                        <a:rPr lang="en-US" sz="1400" b="1" i="0" u="none" strike="noStrike" baseline="30000" dirty="0">
                          <a:solidFill>
                            <a:schemeClr val="tx1"/>
                          </a:solidFill>
                          <a:latin typeface="Arial" pitchFamily="34" charset="0"/>
                          <a:cs typeface="Arial" pitchFamily="34" charset="0"/>
                        </a:rPr>
                        <a:t>h</a:t>
                      </a:r>
                    </a:p>
                    <a:p>
                      <a:pPr algn="l" fontAlgn="t"/>
                      <a:r>
                        <a:rPr lang="en-US" sz="1400" b="1" i="0" u="none" strike="noStrike" dirty="0">
                          <a:solidFill>
                            <a:schemeClr val="tx1"/>
                          </a:solidFill>
                          <a:latin typeface="Arial" pitchFamily="34" charset="0"/>
                          <a:cs typeface="Arial" pitchFamily="34" charset="0"/>
                        </a:rPr>
                        <a:t>Past </a:t>
                      </a:r>
                      <a:r>
                        <a:rPr lang="en-US" sz="1400" b="1" i="0" u="none" strike="noStrike" baseline="30000" dirty="0">
                          <a:solidFill>
                            <a:schemeClr val="tx1"/>
                          </a:solidFill>
                          <a:latin typeface="Arial" pitchFamily="34" charset="0"/>
                          <a:cs typeface="Arial" pitchFamily="34" charset="0"/>
                        </a:rPr>
                        <a:t>h</a:t>
                      </a:r>
                    </a:p>
                    <a:p>
                      <a:pPr algn="l" fontAlgn="t"/>
                      <a:r>
                        <a:rPr lang="en-US" sz="1400" b="1" i="0" u="none" strike="noStrike" dirty="0">
                          <a:solidFill>
                            <a:schemeClr val="tx1"/>
                          </a:solidFill>
                          <a:latin typeface="Arial" pitchFamily="34" charset="0"/>
                          <a:cs typeface="Arial" pitchFamily="34" charset="0"/>
                        </a:rPr>
                        <a:t>Past </a:t>
                      </a:r>
                      <a:r>
                        <a:rPr lang="en-US" sz="1400" b="1" i="0" u="none" strike="noStrike" baseline="30000" dirty="0">
                          <a:solidFill>
                            <a:schemeClr val="tx1"/>
                          </a:solidFill>
                          <a:latin typeface="Arial" pitchFamily="34" charset="0"/>
                          <a:cs typeface="Arial" pitchFamily="34" charset="0"/>
                        </a:rPr>
                        <a:t>h</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4 (19.0)</a:t>
                      </a:r>
                    </a:p>
                    <a:p>
                      <a:pPr algn="ctr" fontAlgn="t"/>
                      <a:r>
                        <a:rPr lang="en-US" sz="1400" b="1" i="0" u="none" strike="noStrike" dirty="0">
                          <a:solidFill>
                            <a:schemeClr val="tx1"/>
                          </a:solidFill>
                          <a:latin typeface="Arial" pitchFamily="34" charset="0"/>
                          <a:cs typeface="Arial" pitchFamily="34" charset="0"/>
                        </a:rPr>
                        <a:t>2 (9.5)</a:t>
                      </a:r>
                    </a:p>
                    <a:p>
                      <a:pPr algn="ctr" fontAlgn="t"/>
                      <a:r>
                        <a:rPr lang="en-US" sz="1400" b="1" i="0" u="none" strike="noStrike" dirty="0">
                          <a:solidFill>
                            <a:schemeClr val="tx1"/>
                          </a:solidFill>
                          <a:latin typeface="Arial" pitchFamily="34" charset="0"/>
                          <a:cs typeface="Arial" pitchFamily="34" charset="0"/>
                        </a:rPr>
                        <a:t>4 (19.0)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3 (16.7)</a:t>
                      </a:r>
                    </a:p>
                    <a:p>
                      <a:pPr algn="ctr" fontAlgn="t"/>
                      <a:r>
                        <a:rPr lang="en-US" sz="1400" b="1" i="0" u="none" strike="noStrike" dirty="0">
                          <a:solidFill>
                            <a:schemeClr val="tx1"/>
                          </a:solidFill>
                          <a:latin typeface="Arial" pitchFamily="34" charset="0"/>
                          <a:cs typeface="Arial" pitchFamily="34" charset="0"/>
                        </a:rPr>
                        <a:t>0 (0.0)</a:t>
                      </a:r>
                    </a:p>
                    <a:p>
                      <a:pPr algn="ctr" fontAlgn="t"/>
                      <a:r>
                        <a:rPr lang="en-US" sz="1400" b="1" i="0" u="none" strike="noStrike" dirty="0">
                          <a:solidFill>
                            <a:schemeClr val="tx1"/>
                          </a:solidFill>
                          <a:latin typeface="Arial" pitchFamily="34" charset="0"/>
                          <a:cs typeface="Arial" pitchFamily="34" charset="0"/>
                        </a:rPr>
                        <a:t>3 (16.7)</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a:t>
                      </a:r>
                    </a:p>
                    <a:p>
                      <a:pPr algn="ctr" fontAlgn="t"/>
                      <a:r>
                        <a:rPr lang="en-US" sz="1400" b="1" i="0" u="none" strike="noStrike" dirty="0">
                          <a:solidFill>
                            <a:schemeClr val="tx1"/>
                          </a:solidFill>
                          <a:latin typeface="Arial" pitchFamily="34" charset="0"/>
                          <a:cs typeface="Arial" pitchFamily="34" charset="0"/>
                        </a:rPr>
                        <a:t>0.49</a:t>
                      </a:r>
                    </a:p>
                    <a:p>
                      <a:pPr algn="ctr" fontAlgn="t"/>
                      <a:r>
                        <a:rPr lang="en-US" sz="1400" b="1" i="0" u="none" strike="noStrike" dirty="0">
                          <a:solidFill>
                            <a:schemeClr val="tx1"/>
                          </a:solidFill>
                          <a:latin typeface="Arial" pitchFamily="34" charset="0"/>
                          <a:cs typeface="Arial" pitchFamily="34" charset="0"/>
                        </a:rPr>
                        <a:t>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6"/>
                  </a:ext>
                </a:extLst>
              </a:tr>
              <a:tr h="37665">
                <a:tc>
                  <a:txBody>
                    <a:bodyPr/>
                    <a:lstStyle/>
                    <a:p>
                      <a:pPr algn="l" fontAlgn="t"/>
                      <a:r>
                        <a:rPr lang="en-US" sz="1400" b="1" i="0" u="none" strike="noStrike" dirty="0">
                          <a:solidFill>
                            <a:schemeClr val="tx1"/>
                          </a:solidFill>
                          <a:latin typeface="Arial" pitchFamily="34" charset="0"/>
                          <a:cs typeface="Arial" pitchFamily="34" charset="0"/>
                        </a:rPr>
                        <a:t>Body </a:t>
                      </a:r>
                      <a:r>
                        <a:rPr lang="en-US" sz="1400" b="1" i="0" u="none" strike="noStrike" dirty="0" err="1">
                          <a:solidFill>
                            <a:schemeClr val="tx1"/>
                          </a:solidFill>
                          <a:latin typeface="Arial" pitchFamily="34" charset="0"/>
                          <a:cs typeface="Arial" pitchFamily="34" charset="0"/>
                        </a:rPr>
                        <a:t>Dysmorphic</a:t>
                      </a:r>
                      <a:r>
                        <a:rPr lang="en-US" sz="1400" b="1" i="0" u="none" strike="noStrike" dirty="0">
                          <a:solidFill>
                            <a:schemeClr val="tx1"/>
                          </a:solidFill>
                          <a:latin typeface="Arial" pitchFamily="34" charset="0"/>
                          <a:cs typeface="Arial" pitchFamily="34" charset="0"/>
                        </a:rPr>
                        <a:t> Disorder</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Current</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 (4.8)</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 (0.0)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7"/>
                  </a:ext>
                </a:extLst>
              </a:tr>
              <a:tr h="37665">
                <a:tc>
                  <a:txBody>
                    <a:bodyPr/>
                    <a:lstStyle/>
                    <a:p>
                      <a:pPr algn="l" fontAlgn="t"/>
                      <a:r>
                        <a:rPr lang="en-US" sz="1400" b="1" i="0" u="none" strike="noStrike" dirty="0">
                          <a:solidFill>
                            <a:schemeClr val="tx1"/>
                          </a:solidFill>
                          <a:latin typeface="Arial" pitchFamily="34" charset="0"/>
                          <a:cs typeface="Arial" pitchFamily="34" charset="0"/>
                        </a:rPr>
                        <a:t>Binge Eating</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 Lifetime</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 (0.0)</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a:solidFill>
                            <a:schemeClr val="tx1"/>
                          </a:solidFill>
                          <a:latin typeface="Arial" pitchFamily="34" charset="0"/>
                          <a:cs typeface="Arial" pitchFamily="34" charset="0"/>
                        </a:rPr>
                        <a:t>3 (16.7)</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0.089</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8"/>
                  </a:ext>
                </a:extLst>
              </a:tr>
              <a:tr h="75330">
                <a:tc>
                  <a:txBody>
                    <a:bodyPr/>
                    <a:lstStyle/>
                    <a:p>
                      <a:pPr algn="l" fontAlgn="t"/>
                      <a:r>
                        <a:rPr lang="en-US" sz="1400" b="1" i="0" u="none" strike="noStrike" dirty="0">
                          <a:solidFill>
                            <a:schemeClr val="tx1"/>
                          </a:solidFill>
                          <a:latin typeface="Arial" pitchFamily="34" charset="0"/>
                          <a:cs typeface="Arial" pitchFamily="34" charset="0"/>
                        </a:rPr>
                        <a:t>Other Anxiety </a:t>
                      </a:r>
                      <a:r>
                        <a:rPr lang="en-US" sz="1400" b="1" i="0" u="none" strike="noStrike" dirty="0" err="1">
                          <a:solidFill>
                            <a:schemeClr val="tx1"/>
                          </a:solidFill>
                          <a:latin typeface="Arial" pitchFamily="34" charset="0"/>
                          <a:cs typeface="Arial" pitchFamily="34" charset="0"/>
                        </a:rPr>
                        <a:t>Dx</a:t>
                      </a:r>
                      <a:r>
                        <a:rPr lang="en-US" sz="1400" b="1" i="0" u="none" strike="noStrike" dirty="0">
                          <a:solidFill>
                            <a:schemeClr val="tx1"/>
                          </a:solidFill>
                          <a:latin typeface="Arial" pitchFamily="34" charset="0"/>
                          <a:cs typeface="Arial" pitchFamily="34" charset="0"/>
                        </a:rPr>
                        <a:t> besides GAD </a:t>
                      </a:r>
                      <a:r>
                        <a:rPr lang="en-US" sz="1400" b="1" i="0" u="none" strike="noStrike" baseline="30000" dirty="0">
                          <a:solidFill>
                            <a:schemeClr val="tx1"/>
                          </a:solidFill>
                          <a:latin typeface="Arial" pitchFamily="34" charset="0"/>
                          <a:cs typeface="Arial" pitchFamily="34" charset="0"/>
                        </a:rPr>
                        <a:t>i</a:t>
                      </a:r>
                    </a:p>
                    <a:p>
                      <a:pPr algn="l" fontAlgn="t"/>
                      <a:r>
                        <a:rPr lang="en-US" sz="1400" b="1" i="0" u="none" strike="noStrike" dirty="0">
                          <a:solidFill>
                            <a:schemeClr val="tx1"/>
                          </a:solidFill>
                          <a:latin typeface="Arial" pitchFamily="34" charset="0"/>
                          <a:cs typeface="Arial" pitchFamily="34" charset="0"/>
                        </a:rPr>
                        <a:t> </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400" b="1" i="0" u="none" strike="noStrike" dirty="0">
                          <a:solidFill>
                            <a:schemeClr val="tx1"/>
                          </a:solidFill>
                          <a:latin typeface="Arial" pitchFamily="34" charset="0"/>
                          <a:cs typeface="Arial" pitchFamily="34" charset="0"/>
                        </a:rPr>
                        <a:t>Current</a:t>
                      </a:r>
                    </a:p>
                    <a:p>
                      <a:pPr algn="l" fontAlgn="t"/>
                      <a:r>
                        <a:rPr lang="en-US" sz="1400" b="1" i="0" u="none" strike="noStrike" dirty="0">
                          <a:solidFill>
                            <a:schemeClr val="tx1"/>
                          </a:solidFill>
                          <a:latin typeface="Arial" pitchFamily="34" charset="0"/>
                          <a:cs typeface="Arial" pitchFamily="34" charset="0"/>
                        </a:rPr>
                        <a:t>Lifetime</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N (%)</a:t>
                      </a:r>
                    </a:p>
                    <a:p>
                      <a:pPr algn="ctr" fontAlgn="t"/>
                      <a:r>
                        <a:rPr lang="en-US" sz="1400" b="1" i="0" u="none" strike="noStrike" dirty="0">
                          <a:solidFill>
                            <a:schemeClr val="tx1"/>
                          </a:solidFill>
                          <a:latin typeface="Arial" pitchFamily="34" charset="0"/>
                          <a:cs typeface="Arial" pitchFamily="34" charset="0"/>
                        </a:rPr>
                        <a:t>N (%)</a:t>
                      </a:r>
                    </a:p>
                    <a:p>
                      <a:pPr algn="ctr" fontAlgn="t"/>
                      <a:endParaRPr lang="en-US" sz="600" b="1" i="0" u="none" strike="noStrike" dirty="0">
                        <a:solidFill>
                          <a:schemeClr val="tx1"/>
                        </a:solidFill>
                        <a:latin typeface="Arial" pitchFamily="34" charset="0"/>
                        <a:cs typeface="Arial" pitchFamily="34" charset="0"/>
                      </a:endParaRP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10 (47.6)</a:t>
                      </a:r>
                    </a:p>
                    <a:p>
                      <a:pPr algn="ctr" fontAlgn="t"/>
                      <a:r>
                        <a:rPr lang="en-US" sz="1400" b="1" i="0" u="none" strike="noStrike" dirty="0">
                          <a:solidFill>
                            <a:schemeClr val="tx1"/>
                          </a:solidFill>
                          <a:latin typeface="Arial" pitchFamily="34" charset="0"/>
                          <a:cs typeface="Arial" pitchFamily="34" charset="0"/>
                        </a:rPr>
                        <a:t>15 (71.4)</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6 (33.3)</a:t>
                      </a:r>
                    </a:p>
                    <a:p>
                      <a:pPr algn="ctr" fontAlgn="t"/>
                      <a:r>
                        <a:rPr lang="en-US" sz="1400" b="1" i="0" u="none" strike="noStrike" dirty="0">
                          <a:solidFill>
                            <a:schemeClr val="tx1"/>
                          </a:solidFill>
                          <a:latin typeface="Arial" pitchFamily="34" charset="0"/>
                          <a:cs typeface="Arial" pitchFamily="34" charset="0"/>
                        </a:rPr>
                        <a:t>13 (72.2)</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US" sz="1400" b="1" i="0" u="none" strike="noStrike" dirty="0">
                          <a:solidFill>
                            <a:schemeClr val="tx1"/>
                          </a:solidFill>
                          <a:latin typeface="Arial" pitchFamily="34" charset="0"/>
                          <a:cs typeface="Arial" pitchFamily="34" charset="0"/>
                        </a:rPr>
                        <a:t>0.516</a:t>
                      </a:r>
                    </a:p>
                    <a:p>
                      <a:pPr algn="ctr" fontAlgn="t"/>
                      <a:r>
                        <a:rPr lang="en-US" sz="1400" b="1" i="0" u="none" strike="noStrike" dirty="0">
                          <a:solidFill>
                            <a:schemeClr val="tx1"/>
                          </a:solidFill>
                          <a:latin typeface="Arial" pitchFamily="34" charset="0"/>
                          <a:cs typeface="Arial" pitchFamily="34" charset="0"/>
                        </a:rPr>
                        <a:t>1</a:t>
                      </a:r>
                    </a:p>
                  </a:txBody>
                  <a:tcPr marL="1883" marR="1883" marT="1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18115" y="5791395"/>
            <a:ext cx="8201959" cy="925894"/>
          </a:xfrm>
          <a:prstGeom prst="rect">
            <a:avLst/>
          </a:prstGeom>
          <a:noFill/>
        </p:spPr>
        <p:txBody>
          <a:bodyPr wrap="square" rtlCol="0">
            <a:spAutoFit/>
          </a:bodyPr>
          <a:lstStyle/>
          <a:p>
            <a:pPr>
              <a:lnSpc>
                <a:spcPts val="1300"/>
              </a:lnSpc>
            </a:pPr>
            <a:r>
              <a:rPr lang="en-US" sz="1100" dirty="0"/>
              <a:t>b. Fisher Exact Test (FET) probability (two-tailed) was calculated for 2 x 2 tables, and the Freeman-</a:t>
            </a:r>
            <a:r>
              <a:rPr lang="en-US" sz="1100" dirty="0" err="1"/>
              <a:t>Halton</a:t>
            </a:r>
            <a:r>
              <a:rPr lang="en-US" sz="1100" dirty="0"/>
              <a:t> extension was used for tables larger than 2 x 2. g. SCID form cannot be located for 1 subject in the Touch group, so information was not entered into the database. h. Subjects with substance abuse disorder within the past 6 months were excluded from the study. i. Other Anxiety Disorder diagnoses include Panic Disorder, Agoraphobia, Social Anxiety, Specific Phobias, OCD, PTSD, and Anxiety-NOS.  The most frequent were Social Anxiety (lifetime rate for 33.3% for both treatment groups) and Specific Phobias (lifetime rate of 38.1% for Massage and 33.3% for Touch group).  </a:t>
            </a:r>
          </a:p>
        </p:txBody>
      </p:sp>
      <p:sp>
        <p:nvSpPr>
          <p:cNvPr id="4" name="TextBox 3"/>
          <p:cNvSpPr txBox="1"/>
          <p:nvPr/>
        </p:nvSpPr>
        <p:spPr>
          <a:xfrm>
            <a:off x="3263015" y="510145"/>
            <a:ext cx="2855782" cy="646331"/>
          </a:xfrm>
          <a:prstGeom prst="rect">
            <a:avLst/>
          </a:prstGeom>
          <a:noFill/>
        </p:spPr>
        <p:txBody>
          <a:bodyPr wrap="none" rtlCol="0">
            <a:spAutoFit/>
          </a:bodyPr>
          <a:lstStyle/>
          <a:p>
            <a:r>
              <a:rPr lang="en-US" b="1" dirty="0">
                <a:latin typeface="Arial Black" pitchFamily="34" charset="0"/>
                <a:cs typeface="Arial"/>
              </a:rPr>
              <a:t>Co-morbid Diagnoses</a:t>
            </a:r>
            <a:endParaRPr lang="en-US" b="1" dirty="0">
              <a:latin typeface="Arial Black" pitchFamily="34" charset="0"/>
            </a:endParaRPr>
          </a:p>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43</a:t>
            </a:fld>
            <a:endParaRPr lang="en-US" dirty="0"/>
          </a:p>
        </p:txBody>
      </p:sp>
    </p:spTree>
    <p:extLst>
      <p:ext uri="{BB962C8B-B14F-4D97-AF65-F5344CB8AC3E}">
        <p14:creationId xmlns:p14="http://schemas.microsoft.com/office/powerpoint/2010/main" val="3690247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734" y="1648918"/>
            <a:ext cx="8439463" cy="4856813"/>
          </a:xfrm>
          <a:prstGeom prst="rect">
            <a:avLst/>
          </a:prstGeom>
          <a:solidFill>
            <a:schemeClr val="tx1">
              <a:lumMod val="9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hart 4"/>
          <p:cNvGraphicFramePr/>
          <p:nvPr/>
        </p:nvGraphicFramePr>
        <p:xfrm>
          <a:off x="1169233" y="2057399"/>
          <a:ext cx="7450111" cy="425345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9"/>
          <p:cNvGrpSpPr/>
          <p:nvPr/>
        </p:nvGrpSpPr>
        <p:grpSpPr>
          <a:xfrm>
            <a:off x="1907451" y="4549833"/>
            <a:ext cx="1990337" cy="369332"/>
            <a:chOff x="1907451" y="4549833"/>
            <a:chExt cx="1990337" cy="369332"/>
          </a:xfrm>
        </p:grpSpPr>
        <p:sp>
          <p:nvSpPr>
            <p:cNvPr id="6" name="Rectangle 5"/>
            <p:cNvSpPr/>
            <p:nvPr/>
          </p:nvSpPr>
          <p:spPr>
            <a:xfrm>
              <a:off x="1907451" y="4629568"/>
              <a:ext cx="224853" cy="209862"/>
            </a:xfrm>
            <a:prstGeom prst="rect">
              <a:avLst/>
            </a:prstGeom>
            <a:solidFill>
              <a:srgbClr val="00DA63"/>
            </a:solidFill>
            <a:ln>
              <a:solidFill>
                <a:srgbClr val="00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Black" pitchFamily="34" charset="0"/>
              </a:endParaRPr>
            </a:p>
          </p:txBody>
        </p:sp>
        <p:sp>
          <p:nvSpPr>
            <p:cNvPr id="7" name="TextBox 6"/>
            <p:cNvSpPr txBox="1"/>
            <p:nvPr/>
          </p:nvSpPr>
          <p:spPr>
            <a:xfrm>
              <a:off x="2232332" y="4549833"/>
              <a:ext cx="1665456" cy="369332"/>
            </a:xfrm>
            <a:prstGeom prst="rect">
              <a:avLst/>
            </a:prstGeom>
            <a:noFill/>
          </p:spPr>
          <p:txBody>
            <a:bodyPr wrap="none" rtlCol="0">
              <a:spAutoFit/>
            </a:bodyPr>
            <a:lstStyle/>
            <a:p>
              <a:r>
                <a:rPr lang="en-US" dirty="0">
                  <a:solidFill>
                    <a:schemeClr val="bg1"/>
                  </a:solidFill>
                  <a:latin typeface="Arial Black" pitchFamily="34" charset="0"/>
                </a:rPr>
                <a:t>Light Touch</a:t>
              </a:r>
            </a:p>
          </p:txBody>
        </p:sp>
      </p:grpSp>
      <p:grpSp>
        <p:nvGrpSpPr>
          <p:cNvPr id="3" name="Group 15"/>
          <p:cNvGrpSpPr/>
          <p:nvPr/>
        </p:nvGrpSpPr>
        <p:grpSpPr>
          <a:xfrm>
            <a:off x="1914947" y="5133917"/>
            <a:ext cx="3871563" cy="369332"/>
            <a:chOff x="1914947" y="4954037"/>
            <a:chExt cx="3871563" cy="369332"/>
          </a:xfrm>
        </p:grpSpPr>
        <p:sp>
          <p:nvSpPr>
            <p:cNvPr id="8" name="Rectangle 7"/>
            <p:cNvSpPr/>
            <p:nvPr/>
          </p:nvSpPr>
          <p:spPr>
            <a:xfrm rot="2700000">
              <a:off x="1907451" y="5033772"/>
              <a:ext cx="224853" cy="20986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2232332" y="4954037"/>
              <a:ext cx="3554178" cy="369332"/>
            </a:xfrm>
            <a:prstGeom prst="rect">
              <a:avLst/>
            </a:prstGeom>
            <a:noFill/>
          </p:spPr>
          <p:txBody>
            <a:bodyPr wrap="none" rtlCol="0">
              <a:spAutoFit/>
            </a:bodyPr>
            <a:lstStyle/>
            <a:p>
              <a:r>
                <a:rPr lang="en-US" dirty="0">
                  <a:solidFill>
                    <a:schemeClr val="bg1"/>
                  </a:solidFill>
                  <a:latin typeface="Arial Black" pitchFamily="34" charset="0"/>
                </a:rPr>
                <a:t>Swedish Massage Therapy</a:t>
              </a:r>
            </a:p>
          </p:txBody>
        </p:sp>
      </p:grpSp>
      <p:sp>
        <p:nvSpPr>
          <p:cNvPr id="14" name="TextBox 13"/>
          <p:cNvSpPr txBox="1"/>
          <p:nvPr/>
        </p:nvSpPr>
        <p:spPr>
          <a:xfrm>
            <a:off x="3957292" y="1688067"/>
            <a:ext cx="1829860" cy="369332"/>
          </a:xfrm>
          <a:prstGeom prst="rect">
            <a:avLst/>
          </a:prstGeom>
          <a:noFill/>
        </p:spPr>
        <p:txBody>
          <a:bodyPr wrap="none" rtlCol="0">
            <a:spAutoFit/>
          </a:bodyPr>
          <a:lstStyle/>
          <a:p>
            <a:r>
              <a:rPr lang="en-US" dirty="0">
                <a:solidFill>
                  <a:schemeClr val="bg1"/>
                </a:solidFill>
                <a:latin typeface="Arial Black" pitchFamily="34" charset="0"/>
              </a:rPr>
              <a:t>Visit Number</a:t>
            </a:r>
          </a:p>
        </p:txBody>
      </p:sp>
      <p:sp>
        <p:nvSpPr>
          <p:cNvPr id="15" name="TextBox 14"/>
          <p:cNvSpPr txBox="1"/>
          <p:nvPr/>
        </p:nvSpPr>
        <p:spPr>
          <a:xfrm rot="-5400000">
            <a:off x="-126379" y="3777521"/>
            <a:ext cx="2082621" cy="369332"/>
          </a:xfrm>
          <a:prstGeom prst="rect">
            <a:avLst/>
          </a:prstGeom>
          <a:noFill/>
        </p:spPr>
        <p:txBody>
          <a:bodyPr wrap="none" rtlCol="0">
            <a:spAutoFit/>
          </a:bodyPr>
          <a:lstStyle/>
          <a:p>
            <a:r>
              <a:rPr lang="en-US" dirty="0">
                <a:solidFill>
                  <a:schemeClr val="bg1"/>
                </a:solidFill>
                <a:latin typeface="Arial Black" pitchFamily="34" charset="0"/>
              </a:rPr>
              <a:t>LS Mean (</a:t>
            </a:r>
            <a:r>
              <a:rPr lang="en-US" dirty="0" err="1">
                <a:solidFill>
                  <a:schemeClr val="bg1"/>
                </a:solidFill>
                <a:latin typeface="Arial Black" pitchFamily="34" charset="0"/>
              </a:rPr>
              <a:t>Sem</a:t>
            </a:r>
            <a:r>
              <a:rPr lang="en-US" dirty="0">
                <a:solidFill>
                  <a:schemeClr val="bg1"/>
                </a:solidFill>
                <a:latin typeface="Arial Black" pitchFamily="34" charset="0"/>
              </a:rPr>
              <a:t>)</a:t>
            </a:r>
          </a:p>
        </p:txBody>
      </p:sp>
      <p:sp>
        <p:nvSpPr>
          <p:cNvPr id="17" name="TextBox 16"/>
          <p:cNvSpPr txBox="1"/>
          <p:nvPr/>
        </p:nvSpPr>
        <p:spPr>
          <a:xfrm>
            <a:off x="4759316" y="4337180"/>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8" name="TextBox 17"/>
          <p:cNvSpPr txBox="1"/>
          <p:nvPr/>
        </p:nvSpPr>
        <p:spPr>
          <a:xfrm>
            <a:off x="5284278" y="4580113"/>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9" name="TextBox 18"/>
          <p:cNvSpPr txBox="1"/>
          <p:nvPr/>
        </p:nvSpPr>
        <p:spPr>
          <a:xfrm>
            <a:off x="5823618" y="4781967"/>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20" name="TextBox 19"/>
          <p:cNvSpPr txBox="1"/>
          <p:nvPr/>
        </p:nvSpPr>
        <p:spPr>
          <a:xfrm>
            <a:off x="6373320" y="5003498"/>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21" name="TextBox 20"/>
          <p:cNvSpPr txBox="1"/>
          <p:nvPr/>
        </p:nvSpPr>
        <p:spPr>
          <a:xfrm>
            <a:off x="6920522" y="5271724"/>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22" name="TextBox 21"/>
          <p:cNvSpPr txBox="1"/>
          <p:nvPr/>
        </p:nvSpPr>
        <p:spPr>
          <a:xfrm>
            <a:off x="7447672" y="5514064"/>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23" name="TextBox 22"/>
          <p:cNvSpPr txBox="1"/>
          <p:nvPr/>
        </p:nvSpPr>
        <p:spPr>
          <a:xfrm>
            <a:off x="7989812" y="5786384"/>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24" name="TextBox 23"/>
          <p:cNvSpPr txBox="1"/>
          <p:nvPr/>
        </p:nvSpPr>
        <p:spPr>
          <a:xfrm>
            <a:off x="404734" y="510602"/>
            <a:ext cx="8653541" cy="1508105"/>
          </a:xfrm>
          <a:prstGeom prst="rect">
            <a:avLst/>
          </a:prstGeom>
          <a:noFill/>
        </p:spPr>
        <p:txBody>
          <a:bodyPr wrap="square" rtlCol="0">
            <a:spAutoFit/>
          </a:bodyPr>
          <a:lstStyle/>
          <a:p>
            <a:pPr algn="ctr"/>
            <a:r>
              <a:rPr lang="en-US" dirty="0">
                <a:latin typeface="Arial Black" pitchFamily="34" charset="0"/>
              </a:rPr>
              <a:t>At the end of 6 weeks, subjects with GAD who received twice-weekly SMT demonstrated greater statistically and clinically significant improvement in </a:t>
            </a:r>
            <a:r>
              <a:rPr lang="en-US" dirty="0">
                <a:solidFill>
                  <a:srgbClr val="FFFF00"/>
                </a:solidFill>
                <a:latin typeface="Arial Black" pitchFamily="34" charset="0"/>
              </a:rPr>
              <a:t>HRS-A</a:t>
            </a:r>
            <a:r>
              <a:rPr lang="en-US" dirty="0">
                <a:latin typeface="Arial Black" pitchFamily="34" charset="0"/>
              </a:rPr>
              <a:t> than subjects receiving LT (MMRM, *=p&lt;0.05)</a:t>
            </a:r>
          </a:p>
          <a:p>
            <a:pPr algn="ctr"/>
            <a:endParaRPr lang="en-US" sz="2000" dirty="0">
              <a:latin typeface="Arial Black" pitchFamily="34" charset="0"/>
            </a:endParaRPr>
          </a:p>
        </p:txBody>
      </p:sp>
      <p:sp>
        <p:nvSpPr>
          <p:cNvPr id="25" name="Slide Number Placeholder 24"/>
          <p:cNvSpPr>
            <a:spLocks noGrp="1"/>
          </p:cNvSpPr>
          <p:nvPr>
            <p:ph type="sldNum" sz="quarter" idx="12"/>
          </p:nvPr>
        </p:nvSpPr>
        <p:spPr>
          <a:xfrm>
            <a:off x="6553200" y="6472462"/>
            <a:ext cx="2133600" cy="365125"/>
          </a:xfrm>
        </p:spPr>
        <p:txBody>
          <a:bodyPr/>
          <a:lstStyle/>
          <a:p>
            <a:fld id="{1789C0F2-17E0-497A-9BBE-0C73201AAFE3}" type="slidenum">
              <a:rPr lang="en-US" smtClean="0"/>
              <a:pPr/>
              <a:t>44</a:t>
            </a:fld>
            <a:endParaRPr lang="en-US" dirty="0"/>
          </a:p>
        </p:txBody>
      </p:sp>
    </p:spTree>
    <p:extLst>
      <p:ext uri="{BB962C8B-B14F-4D97-AF65-F5344CB8AC3E}">
        <p14:creationId xmlns:p14="http://schemas.microsoft.com/office/powerpoint/2010/main" val="3379504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Further analyses of Anxiety Findings</a:t>
            </a:r>
          </a:p>
        </p:txBody>
      </p:sp>
      <p:sp>
        <p:nvSpPr>
          <p:cNvPr id="3" name="Content Placeholder 2"/>
          <p:cNvSpPr>
            <a:spLocks noGrp="1"/>
          </p:cNvSpPr>
          <p:nvPr>
            <p:ph idx="1"/>
          </p:nvPr>
        </p:nvSpPr>
        <p:spPr/>
        <p:txBody>
          <a:bodyPr/>
          <a:lstStyle/>
          <a:p>
            <a:r>
              <a:rPr lang="en-US" dirty="0"/>
              <a:t>HRSA psychic anxiety ( ES=-.429) and somatic anxiety(ES= -.552) subscales demonstrated greater improvement with SMT vs. LT.</a:t>
            </a:r>
          </a:p>
          <a:p>
            <a:r>
              <a:rPr lang="en-US" dirty="0"/>
              <a:t>The STAI-sate anxiety scale demonstrated greater improvement for SMT than LT ( ES=-.675; p=0.065)</a:t>
            </a:r>
          </a:p>
          <a:p>
            <a:r>
              <a:rPr lang="en-US" dirty="0"/>
              <a:t>Response rates were: 52.4% SMT vs. 36.7% for LT; p=.324</a:t>
            </a:r>
          </a:p>
          <a:p>
            <a:endParaRPr lang="en-US" dirty="0"/>
          </a:p>
        </p:txBody>
      </p:sp>
    </p:spTree>
    <p:extLst>
      <p:ext uri="{BB962C8B-B14F-4D97-AF65-F5344CB8AC3E}">
        <p14:creationId xmlns:p14="http://schemas.microsoft.com/office/powerpoint/2010/main" val="14975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734" y="1944193"/>
            <a:ext cx="8439463" cy="4856813"/>
          </a:xfrm>
          <a:prstGeom prst="rect">
            <a:avLst/>
          </a:prstGeom>
          <a:solidFill>
            <a:schemeClr val="tx1">
              <a:lumMod val="9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2" name="Chart 1"/>
          <p:cNvGraphicFramePr/>
          <p:nvPr>
            <p:extLst>
              <p:ext uri="{D42A27DB-BD31-4B8C-83A1-F6EECF244321}">
                <p14:modId xmlns:p14="http://schemas.microsoft.com/office/powerpoint/2010/main" val="3606976840"/>
              </p:ext>
            </p:extLst>
          </p:nvPr>
        </p:nvGraphicFramePr>
        <p:xfrm>
          <a:off x="881298" y="2438400"/>
          <a:ext cx="7962899" cy="432435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9"/>
          <p:cNvGrpSpPr/>
          <p:nvPr/>
        </p:nvGrpSpPr>
        <p:grpSpPr>
          <a:xfrm>
            <a:off x="1907451" y="5026083"/>
            <a:ext cx="1990337" cy="369332"/>
            <a:chOff x="1907451" y="4549833"/>
            <a:chExt cx="1990337" cy="369332"/>
          </a:xfrm>
        </p:grpSpPr>
        <p:sp>
          <p:nvSpPr>
            <p:cNvPr id="5" name="Rectangle 4"/>
            <p:cNvSpPr/>
            <p:nvPr/>
          </p:nvSpPr>
          <p:spPr>
            <a:xfrm>
              <a:off x="1907451" y="4629568"/>
              <a:ext cx="224853" cy="209862"/>
            </a:xfrm>
            <a:prstGeom prst="rect">
              <a:avLst/>
            </a:prstGeom>
            <a:solidFill>
              <a:srgbClr val="00DA63"/>
            </a:solidFill>
            <a:ln>
              <a:solidFill>
                <a:srgbClr val="00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Black" pitchFamily="34" charset="0"/>
              </a:endParaRPr>
            </a:p>
          </p:txBody>
        </p:sp>
        <p:sp>
          <p:nvSpPr>
            <p:cNvPr id="6" name="TextBox 5"/>
            <p:cNvSpPr txBox="1"/>
            <p:nvPr/>
          </p:nvSpPr>
          <p:spPr>
            <a:xfrm>
              <a:off x="2232332" y="4549833"/>
              <a:ext cx="1665456" cy="369332"/>
            </a:xfrm>
            <a:prstGeom prst="rect">
              <a:avLst/>
            </a:prstGeom>
            <a:noFill/>
          </p:spPr>
          <p:txBody>
            <a:bodyPr wrap="none" rtlCol="0">
              <a:spAutoFit/>
            </a:bodyPr>
            <a:lstStyle/>
            <a:p>
              <a:r>
                <a:rPr lang="en-US" dirty="0">
                  <a:solidFill>
                    <a:schemeClr val="bg1"/>
                  </a:solidFill>
                  <a:latin typeface="Arial Black" pitchFamily="34" charset="0"/>
                </a:rPr>
                <a:t>Light Touch</a:t>
              </a:r>
            </a:p>
          </p:txBody>
        </p:sp>
      </p:grpSp>
      <p:grpSp>
        <p:nvGrpSpPr>
          <p:cNvPr id="7" name="Group 15"/>
          <p:cNvGrpSpPr/>
          <p:nvPr/>
        </p:nvGrpSpPr>
        <p:grpSpPr>
          <a:xfrm>
            <a:off x="1914947" y="5610167"/>
            <a:ext cx="3871563" cy="369332"/>
            <a:chOff x="1914947" y="4954037"/>
            <a:chExt cx="3871563" cy="369332"/>
          </a:xfrm>
        </p:grpSpPr>
        <p:sp>
          <p:nvSpPr>
            <p:cNvPr id="8" name="Rectangle 7"/>
            <p:cNvSpPr/>
            <p:nvPr/>
          </p:nvSpPr>
          <p:spPr>
            <a:xfrm rot="2700000">
              <a:off x="1907451" y="5033772"/>
              <a:ext cx="224853" cy="20986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2232332" y="4954037"/>
              <a:ext cx="3554178" cy="369332"/>
            </a:xfrm>
            <a:prstGeom prst="rect">
              <a:avLst/>
            </a:prstGeom>
            <a:noFill/>
          </p:spPr>
          <p:txBody>
            <a:bodyPr wrap="none" rtlCol="0">
              <a:spAutoFit/>
            </a:bodyPr>
            <a:lstStyle/>
            <a:p>
              <a:r>
                <a:rPr lang="en-US" dirty="0">
                  <a:solidFill>
                    <a:schemeClr val="bg1"/>
                  </a:solidFill>
                  <a:latin typeface="Arial Black" pitchFamily="34" charset="0"/>
                </a:rPr>
                <a:t>Swedish Massage Therapy</a:t>
              </a:r>
            </a:p>
          </p:txBody>
        </p:sp>
      </p:grpSp>
      <p:sp>
        <p:nvSpPr>
          <p:cNvPr id="10" name="TextBox 9"/>
          <p:cNvSpPr txBox="1"/>
          <p:nvPr/>
        </p:nvSpPr>
        <p:spPr>
          <a:xfrm>
            <a:off x="3957292" y="2164317"/>
            <a:ext cx="1829860" cy="369332"/>
          </a:xfrm>
          <a:prstGeom prst="rect">
            <a:avLst/>
          </a:prstGeom>
          <a:noFill/>
        </p:spPr>
        <p:txBody>
          <a:bodyPr wrap="none" rtlCol="0">
            <a:spAutoFit/>
          </a:bodyPr>
          <a:lstStyle/>
          <a:p>
            <a:r>
              <a:rPr lang="en-US" dirty="0">
                <a:solidFill>
                  <a:schemeClr val="bg1"/>
                </a:solidFill>
                <a:latin typeface="Arial Black" pitchFamily="34" charset="0"/>
              </a:rPr>
              <a:t>Visit Number</a:t>
            </a:r>
          </a:p>
        </p:txBody>
      </p:sp>
      <p:sp>
        <p:nvSpPr>
          <p:cNvPr id="11" name="TextBox 10"/>
          <p:cNvSpPr txBox="1"/>
          <p:nvPr/>
        </p:nvSpPr>
        <p:spPr>
          <a:xfrm rot="-5400000">
            <a:off x="-311045" y="4044220"/>
            <a:ext cx="2082621" cy="369332"/>
          </a:xfrm>
          <a:prstGeom prst="rect">
            <a:avLst/>
          </a:prstGeom>
          <a:noFill/>
        </p:spPr>
        <p:txBody>
          <a:bodyPr wrap="none" rtlCol="0">
            <a:spAutoFit/>
          </a:bodyPr>
          <a:lstStyle/>
          <a:p>
            <a:r>
              <a:rPr lang="en-US" dirty="0">
                <a:solidFill>
                  <a:schemeClr val="bg1"/>
                </a:solidFill>
                <a:latin typeface="Arial Black" pitchFamily="34" charset="0"/>
              </a:rPr>
              <a:t>LS Mean (</a:t>
            </a:r>
            <a:r>
              <a:rPr lang="en-US" dirty="0" err="1">
                <a:solidFill>
                  <a:schemeClr val="bg1"/>
                </a:solidFill>
                <a:latin typeface="Arial Black" pitchFamily="34" charset="0"/>
              </a:rPr>
              <a:t>Sem</a:t>
            </a:r>
            <a:r>
              <a:rPr lang="en-US" dirty="0">
                <a:solidFill>
                  <a:schemeClr val="bg1"/>
                </a:solidFill>
                <a:latin typeface="Arial Black" pitchFamily="34" charset="0"/>
              </a:rPr>
              <a:t>)</a:t>
            </a:r>
          </a:p>
        </p:txBody>
      </p:sp>
      <p:sp>
        <p:nvSpPr>
          <p:cNvPr id="12" name="TextBox 11"/>
          <p:cNvSpPr txBox="1"/>
          <p:nvPr/>
        </p:nvSpPr>
        <p:spPr>
          <a:xfrm>
            <a:off x="4649076" y="4522060"/>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3" name="TextBox 12"/>
          <p:cNvSpPr txBox="1"/>
          <p:nvPr/>
        </p:nvSpPr>
        <p:spPr>
          <a:xfrm>
            <a:off x="5227128" y="4726893"/>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4" name="TextBox 13"/>
          <p:cNvSpPr txBox="1"/>
          <p:nvPr/>
        </p:nvSpPr>
        <p:spPr>
          <a:xfrm>
            <a:off x="5804568" y="4947797"/>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5" name="TextBox 14"/>
          <p:cNvSpPr txBox="1"/>
          <p:nvPr/>
        </p:nvSpPr>
        <p:spPr>
          <a:xfrm>
            <a:off x="6392370" y="5169328"/>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6" name="TextBox 15"/>
          <p:cNvSpPr txBox="1"/>
          <p:nvPr/>
        </p:nvSpPr>
        <p:spPr>
          <a:xfrm>
            <a:off x="6973612" y="5423615"/>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7" name="TextBox 16"/>
          <p:cNvSpPr txBox="1"/>
          <p:nvPr/>
        </p:nvSpPr>
        <p:spPr>
          <a:xfrm>
            <a:off x="7557912" y="5641794"/>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8" name="TextBox 17"/>
          <p:cNvSpPr txBox="1"/>
          <p:nvPr/>
        </p:nvSpPr>
        <p:spPr>
          <a:xfrm>
            <a:off x="8157202" y="5895064"/>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
        <p:nvSpPr>
          <p:cNvPr id="19" name="Rectangle 18"/>
          <p:cNvSpPr/>
          <p:nvPr/>
        </p:nvSpPr>
        <p:spPr>
          <a:xfrm>
            <a:off x="429344" y="476067"/>
            <a:ext cx="8439463" cy="1323439"/>
          </a:xfrm>
          <a:prstGeom prst="rect">
            <a:avLst/>
          </a:prstGeom>
        </p:spPr>
        <p:txBody>
          <a:bodyPr wrap="square">
            <a:spAutoFit/>
          </a:bodyPr>
          <a:lstStyle/>
          <a:p>
            <a:pPr algn="ctr"/>
            <a:r>
              <a:rPr lang="en-US" sz="2000" dirty="0">
                <a:latin typeface="Arial Black" pitchFamily="34" charset="0"/>
              </a:rPr>
              <a:t>At the end of 6 weeks, subjects with GAD who received twice-weekly SMT demonstrated greater statistically and clinically significant improvement in the </a:t>
            </a:r>
            <a:r>
              <a:rPr lang="en-US" sz="2000" dirty="0">
                <a:solidFill>
                  <a:srgbClr val="FFFF00"/>
                </a:solidFill>
                <a:latin typeface="Arial Black" pitchFamily="34" charset="0"/>
              </a:rPr>
              <a:t>self rated QIDS </a:t>
            </a:r>
            <a:r>
              <a:rPr lang="en-US" sz="2000" dirty="0">
                <a:latin typeface="Arial Black" pitchFamily="34" charset="0"/>
              </a:rPr>
              <a:t>than subjects receiving LT (MMRM, *=p&lt;0.05)</a:t>
            </a:r>
          </a:p>
        </p:txBody>
      </p:sp>
      <p:sp>
        <p:nvSpPr>
          <p:cNvPr id="20" name="Slide Number Placeholder 19"/>
          <p:cNvSpPr>
            <a:spLocks noGrp="1"/>
          </p:cNvSpPr>
          <p:nvPr>
            <p:ph type="sldNum" sz="quarter" idx="12"/>
          </p:nvPr>
        </p:nvSpPr>
        <p:spPr>
          <a:xfrm>
            <a:off x="6553200" y="6724648"/>
            <a:ext cx="2133600" cy="365125"/>
          </a:xfrm>
        </p:spPr>
        <p:txBody>
          <a:bodyPr/>
          <a:lstStyle/>
          <a:p>
            <a:fld id="{1789C0F2-17E0-497A-9BBE-0C73201AAFE3}" type="slidenum">
              <a:rPr lang="en-US" smtClean="0"/>
              <a:pPr/>
              <a:t>46</a:t>
            </a:fld>
            <a:endParaRPr lang="en-US" dirty="0"/>
          </a:p>
        </p:txBody>
      </p:sp>
      <p:sp>
        <p:nvSpPr>
          <p:cNvPr id="21" name="TextBox 20"/>
          <p:cNvSpPr txBox="1"/>
          <p:nvPr/>
        </p:nvSpPr>
        <p:spPr>
          <a:xfrm>
            <a:off x="4044376" y="4287728"/>
            <a:ext cx="412292" cy="584775"/>
          </a:xfrm>
          <a:prstGeom prst="rect">
            <a:avLst/>
          </a:prstGeom>
          <a:noFill/>
        </p:spPr>
        <p:txBody>
          <a:bodyPr wrap="square" rtlCol="0">
            <a:spAutoFit/>
          </a:bodyPr>
          <a:lstStyle/>
          <a:p>
            <a:r>
              <a:rPr lang="en-US" sz="3200" b="1" dirty="0">
                <a:solidFill>
                  <a:schemeClr val="bg1"/>
                </a:solidFill>
                <a:latin typeface="Arial Black" pitchFamily="34" charset="0"/>
              </a:rPr>
              <a:t>*</a:t>
            </a:r>
          </a:p>
        </p:txBody>
      </p:sp>
    </p:spTree>
    <p:extLst>
      <p:ext uri="{BB962C8B-B14F-4D97-AF65-F5344CB8AC3E}">
        <p14:creationId xmlns:p14="http://schemas.microsoft.com/office/powerpoint/2010/main" val="2722648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Further analysis of Ratings</a:t>
            </a:r>
          </a:p>
        </p:txBody>
      </p:sp>
      <p:sp>
        <p:nvSpPr>
          <p:cNvPr id="3" name="Content Placeholder 2"/>
          <p:cNvSpPr>
            <a:spLocks noGrp="1"/>
          </p:cNvSpPr>
          <p:nvPr>
            <p:ph idx="1"/>
          </p:nvPr>
        </p:nvSpPr>
        <p:spPr/>
        <p:txBody>
          <a:bodyPr>
            <a:normAutofit fontScale="92500" lnSpcReduction="10000"/>
          </a:bodyPr>
          <a:lstStyle/>
          <a:p>
            <a:r>
              <a:rPr lang="en-US" dirty="0"/>
              <a:t>SMT significantly decreased the HDRS more for SMT than LT : -11.67 (1.09) vs -8.41 ( 1.01); ES=-.8443; p=.027)</a:t>
            </a:r>
          </a:p>
          <a:p>
            <a:r>
              <a:rPr lang="en-US" dirty="0"/>
              <a:t>POMS total negative affect scores were significantly improved by SMT vs. LT ( ES=-.767; p=.047)</a:t>
            </a:r>
          </a:p>
          <a:p>
            <a:r>
              <a:rPr lang="en-US" dirty="0"/>
              <a:t>SMT ( vs. LT) caused significant decreases in several relevant POMS subscales: anger- hostility ( ES= -.819; p=.034), fatigue-inertia ( ES= -.657; p.009) and depression  (ES-645; p=.091)</a:t>
            </a:r>
          </a:p>
          <a:p>
            <a:endParaRPr lang="en-US" dirty="0"/>
          </a:p>
        </p:txBody>
      </p:sp>
    </p:spTree>
    <p:extLst>
      <p:ext uri="{BB962C8B-B14F-4D97-AF65-F5344CB8AC3E}">
        <p14:creationId xmlns:p14="http://schemas.microsoft.com/office/powerpoint/2010/main" val="369946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0460" y="756894"/>
            <a:ext cx="6571343" cy="1049235"/>
          </a:xfrm>
        </p:spPr>
        <p:txBody>
          <a:bodyPr>
            <a:normAutofit fontScale="90000"/>
          </a:bodyPr>
          <a:lstStyle/>
          <a:p>
            <a:r>
              <a:rPr lang="en-US" dirty="0"/>
              <a:t>What about credibility/expectancy bias?</a:t>
            </a:r>
          </a:p>
        </p:txBody>
      </p:sp>
      <p:sp>
        <p:nvSpPr>
          <p:cNvPr id="4" name="Content Placeholder 3"/>
          <p:cNvSpPr>
            <a:spLocks noGrp="1"/>
          </p:cNvSpPr>
          <p:nvPr>
            <p:ph idx="1"/>
          </p:nvPr>
        </p:nvSpPr>
        <p:spPr>
          <a:xfrm>
            <a:off x="457200" y="2086984"/>
            <a:ext cx="8229600" cy="4269366"/>
          </a:xfrm>
        </p:spPr>
        <p:txBody>
          <a:bodyPr>
            <a:normAutofit fontScale="92500" lnSpcReduction="20000"/>
          </a:bodyPr>
          <a:lstStyle/>
          <a:p>
            <a:r>
              <a:rPr lang="en-US" dirty="0"/>
              <a:t>At baseline, SMT had significantly higher CEQ credibility and expectancy scores than LT:</a:t>
            </a:r>
          </a:p>
          <a:p>
            <a:r>
              <a:rPr lang="en-US" dirty="0"/>
              <a:t>1.39 (1.68) vs. -1.54 (2.77) p&lt;.001; and 1.18 ( 2.36) vs. -1.31 (2.55) p=.003</a:t>
            </a:r>
          </a:p>
          <a:p>
            <a:r>
              <a:rPr lang="en-US" dirty="0"/>
              <a:t>Credibility measures did not correlate with response to SMT or LT</a:t>
            </a:r>
          </a:p>
          <a:p>
            <a:r>
              <a:rPr lang="en-US" dirty="0"/>
              <a:t>Expectancy measures only weakly correlated with response r</a:t>
            </a:r>
            <a:r>
              <a:rPr lang="en-US" baseline="30000" dirty="0"/>
              <a:t>2</a:t>
            </a:r>
            <a:r>
              <a:rPr lang="en-US" dirty="0"/>
              <a:t> = .075 to SMT.</a:t>
            </a:r>
          </a:p>
          <a:p>
            <a:r>
              <a:rPr lang="en-US" dirty="0"/>
              <a:t>Neither credibility nor expectancy scores influenced drop out rates</a:t>
            </a:r>
          </a:p>
          <a:p>
            <a:endParaRPr lang="en-US" dirty="0"/>
          </a:p>
        </p:txBody>
      </p:sp>
    </p:spTree>
    <p:extLst>
      <p:ext uri="{BB962C8B-B14F-4D97-AF65-F5344CB8AC3E}">
        <p14:creationId xmlns:p14="http://schemas.microsoft.com/office/powerpoint/2010/main" val="1721656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do we have to treat?</a:t>
            </a:r>
          </a:p>
        </p:txBody>
      </p:sp>
      <p:sp>
        <p:nvSpPr>
          <p:cNvPr id="3" name="Content Placeholder 2"/>
          <p:cNvSpPr>
            <a:spLocks noGrp="1"/>
          </p:cNvSpPr>
          <p:nvPr>
            <p:ph idx="1"/>
          </p:nvPr>
        </p:nvSpPr>
        <p:spPr/>
        <p:txBody>
          <a:bodyPr>
            <a:normAutofit fontScale="92500"/>
          </a:bodyPr>
          <a:lstStyle/>
          <a:p>
            <a:r>
              <a:rPr lang="en-US" b="1" dirty="0">
                <a:solidFill>
                  <a:srgbClr val="FFFF00"/>
                </a:solidFill>
                <a:highlight>
                  <a:srgbClr val="808000"/>
                </a:highlight>
              </a:rPr>
              <a:t>Hypothesis 2 </a:t>
            </a:r>
            <a:r>
              <a:rPr lang="en-US" dirty="0">
                <a:solidFill>
                  <a:srgbClr val="FFFF00"/>
                </a:solidFill>
                <a:highlight>
                  <a:srgbClr val="808000"/>
                </a:highlight>
              </a:rPr>
              <a:t>- Individuals receiving 12 weeks of Swedish massage therapy will have a greater reduction in symptoms of anxiety than individuals receiving 6 weeks of Swedish massage therapy.</a:t>
            </a:r>
          </a:p>
          <a:p>
            <a:r>
              <a:rPr lang="en-US" dirty="0"/>
              <a:t>Although individuals receiving 24 sessions of SMT over 12 weeks had slightly lower total scores, they did not clinically nor statistically differ from those receiving 12 sessions over 6 weeks</a:t>
            </a:r>
          </a:p>
          <a:p>
            <a:endParaRPr lang="en-US" dirty="0"/>
          </a:p>
          <a:p>
            <a:endParaRPr lang="en-US" dirty="0"/>
          </a:p>
        </p:txBody>
      </p:sp>
    </p:spTree>
    <p:extLst>
      <p:ext uri="{BB962C8B-B14F-4D97-AF65-F5344CB8AC3E}">
        <p14:creationId xmlns:p14="http://schemas.microsoft.com/office/powerpoint/2010/main" val="3090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7204C6-FD00-CF47-90E4-D5B324CD3AF4}"/>
              </a:ext>
            </a:extLst>
          </p:cNvPr>
          <p:cNvSpPr>
            <a:spLocks noGrp="1"/>
          </p:cNvSpPr>
          <p:nvPr>
            <p:ph type="ctrTitle"/>
          </p:nvPr>
        </p:nvSpPr>
        <p:spPr>
          <a:xfrm>
            <a:off x="1259653" y="802300"/>
            <a:ext cx="6820347" cy="2102266"/>
          </a:xfrm>
        </p:spPr>
        <p:txBody>
          <a:bodyPr>
            <a:normAutofit/>
          </a:bodyPr>
          <a:lstStyle/>
          <a:p>
            <a:pPr algn="ctr"/>
            <a:r>
              <a:rPr lang="en-US" sz="2800" dirty="0"/>
              <a:t>“You </a:t>
            </a:r>
            <a:r>
              <a:rPr lang="en-US" sz="2800" dirty="0" err="1"/>
              <a:t>gotta</a:t>
            </a:r>
            <a:r>
              <a:rPr lang="en-US" sz="2800" dirty="0"/>
              <a:t> know the territory”</a:t>
            </a:r>
            <a:br>
              <a:rPr lang="en-US" sz="2800" dirty="0"/>
            </a:br>
            <a:r>
              <a:rPr lang="en-US" sz="2800" dirty="0"/>
              <a:t/>
            </a:r>
            <a:br>
              <a:rPr lang="en-US" sz="2800" dirty="0"/>
            </a:br>
            <a:r>
              <a:rPr lang="en-US" sz="2800" dirty="0"/>
              <a:t/>
            </a:r>
            <a:br>
              <a:rPr lang="en-US" sz="2800" dirty="0"/>
            </a:br>
            <a:endParaRPr lang="en-US" sz="2800" dirty="0"/>
          </a:p>
        </p:txBody>
      </p:sp>
      <p:sp>
        <p:nvSpPr>
          <p:cNvPr id="5" name="Subtitle 4">
            <a:extLst>
              <a:ext uri="{FF2B5EF4-FFF2-40B4-BE49-F238E27FC236}">
                <a16:creationId xmlns:a16="http://schemas.microsoft.com/office/drawing/2014/main" xmlns="" id="{353958C6-EFC2-554C-AB7A-3CD8DA977C55}"/>
              </a:ext>
            </a:extLst>
          </p:cNvPr>
          <p:cNvSpPr>
            <a:spLocks noGrp="1"/>
          </p:cNvSpPr>
          <p:nvPr>
            <p:ph type="subTitle" idx="1"/>
          </p:nvPr>
        </p:nvSpPr>
        <p:spPr>
          <a:xfrm>
            <a:off x="1615269" y="2657139"/>
            <a:ext cx="5618515" cy="1851687"/>
          </a:xfrm>
        </p:spPr>
        <p:txBody>
          <a:bodyPr/>
          <a:lstStyle/>
          <a:p>
            <a:r>
              <a:rPr lang="en-US" dirty="0"/>
              <a:t>The Music Man</a:t>
            </a:r>
          </a:p>
        </p:txBody>
      </p:sp>
    </p:spTree>
    <p:extLst>
      <p:ext uri="{BB962C8B-B14F-4D97-AF65-F5344CB8AC3E}">
        <p14:creationId xmlns:p14="http://schemas.microsoft.com/office/powerpoint/2010/main" val="32359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BB856-D67D-4765-BDE3-60A23ADCE417}"/>
              </a:ext>
            </a:extLst>
          </p:cNvPr>
          <p:cNvSpPr>
            <a:spLocks noGrp="1"/>
          </p:cNvSpPr>
          <p:nvPr>
            <p:ph type="ctrTitle"/>
          </p:nvPr>
        </p:nvSpPr>
        <p:spPr>
          <a:xfrm>
            <a:off x="1575232" y="1088049"/>
            <a:ext cx="5618515" cy="3754203"/>
          </a:xfrm>
        </p:spPr>
        <p:txBody>
          <a:bodyPr>
            <a:normAutofit/>
          </a:bodyPr>
          <a:lstStyle/>
          <a:p>
            <a:r>
              <a:rPr lang="en-US" sz="2800" dirty="0"/>
              <a:t>Is there any long term durability of effect?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400" dirty="0"/>
              <a:t>MAYBE….</a:t>
            </a:r>
            <a:r>
              <a:rPr lang="en-US" sz="2800" dirty="0"/>
              <a:t/>
            </a:r>
            <a:br>
              <a:rPr lang="en-US" sz="2800" dirty="0"/>
            </a:br>
            <a:endParaRPr lang="en-US" sz="2800" dirty="0"/>
          </a:p>
        </p:txBody>
      </p:sp>
      <p:sp>
        <p:nvSpPr>
          <p:cNvPr id="3" name="Subtitle 2">
            <a:extLst>
              <a:ext uri="{FF2B5EF4-FFF2-40B4-BE49-F238E27FC236}">
                <a16:creationId xmlns:a16="http://schemas.microsoft.com/office/drawing/2014/main" xmlns="" id="{70B0E75A-B568-4DD4-8128-69612402B77D}"/>
              </a:ext>
            </a:extLst>
          </p:cNvPr>
          <p:cNvSpPr>
            <a:spLocks noGrp="1"/>
          </p:cNvSpPr>
          <p:nvPr>
            <p:ph type="subTitle" idx="1"/>
          </p:nvPr>
        </p:nvSpPr>
        <p:spPr>
          <a:xfrm>
            <a:off x="2396319" y="3998563"/>
            <a:ext cx="5618515" cy="1185620"/>
          </a:xfrm>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3897698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5858" y="1541195"/>
            <a:ext cx="8224982" cy="5260438"/>
          </a:xfrm>
          <a:prstGeom prst="rect">
            <a:avLst/>
          </a:prstGeom>
          <a:solidFill>
            <a:schemeClr val="bg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107248" y="1541195"/>
            <a:ext cx="3703514" cy="461665"/>
          </a:xfrm>
          <a:prstGeom prst="rect">
            <a:avLst/>
          </a:prstGeom>
          <a:noFill/>
        </p:spPr>
        <p:txBody>
          <a:bodyPr wrap="none" rtlCol="0">
            <a:spAutoFit/>
          </a:bodyPr>
          <a:lstStyle/>
          <a:p>
            <a:r>
              <a:rPr lang="en-US" sz="2400" dirty="0"/>
              <a:t>In the last 7 days, have you -</a:t>
            </a:r>
          </a:p>
        </p:txBody>
      </p:sp>
      <p:sp>
        <p:nvSpPr>
          <p:cNvPr id="5" name="TextBox 4"/>
          <p:cNvSpPr txBox="1"/>
          <p:nvPr/>
        </p:nvSpPr>
        <p:spPr>
          <a:xfrm>
            <a:off x="1133500" y="5674330"/>
            <a:ext cx="745525" cy="369332"/>
          </a:xfrm>
          <a:prstGeom prst="rect">
            <a:avLst/>
          </a:prstGeom>
          <a:noFill/>
        </p:spPr>
        <p:txBody>
          <a:bodyPr wrap="none" rtlCol="0">
            <a:spAutoFit/>
          </a:bodyPr>
          <a:lstStyle/>
          <a:p>
            <a:r>
              <a:rPr lang="en-US" dirty="0"/>
              <a:t>Never</a:t>
            </a:r>
          </a:p>
        </p:txBody>
      </p:sp>
      <p:sp>
        <p:nvSpPr>
          <p:cNvPr id="6" name="TextBox 5"/>
          <p:cNvSpPr txBox="1"/>
          <p:nvPr/>
        </p:nvSpPr>
        <p:spPr>
          <a:xfrm>
            <a:off x="1109071" y="4752995"/>
            <a:ext cx="769954" cy="369332"/>
          </a:xfrm>
          <a:prstGeom prst="rect">
            <a:avLst/>
          </a:prstGeom>
          <a:noFill/>
        </p:spPr>
        <p:txBody>
          <a:bodyPr wrap="none" rtlCol="0">
            <a:spAutoFit/>
          </a:bodyPr>
          <a:lstStyle/>
          <a:p>
            <a:r>
              <a:rPr lang="en-US" dirty="0"/>
              <a:t>Rarely</a:t>
            </a:r>
          </a:p>
        </p:txBody>
      </p:sp>
      <p:sp>
        <p:nvSpPr>
          <p:cNvPr id="7" name="TextBox 6"/>
          <p:cNvSpPr txBox="1"/>
          <p:nvPr/>
        </p:nvSpPr>
        <p:spPr>
          <a:xfrm>
            <a:off x="1159854" y="2917260"/>
            <a:ext cx="719171" cy="369332"/>
          </a:xfrm>
          <a:prstGeom prst="rect">
            <a:avLst/>
          </a:prstGeom>
          <a:noFill/>
        </p:spPr>
        <p:txBody>
          <a:bodyPr wrap="none" rtlCol="0">
            <a:spAutoFit/>
          </a:bodyPr>
          <a:lstStyle/>
          <a:p>
            <a:r>
              <a:rPr lang="en-US" dirty="0"/>
              <a:t>Often</a:t>
            </a:r>
          </a:p>
        </p:txBody>
      </p:sp>
      <p:sp>
        <p:nvSpPr>
          <p:cNvPr id="8" name="TextBox 7"/>
          <p:cNvSpPr txBox="1"/>
          <p:nvPr/>
        </p:nvSpPr>
        <p:spPr>
          <a:xfrm>
            <a:off x="648816" y="3831660"/>
            <a:ext cx="1230209" cy="369332"/>
          </a:xfrm>
          <a:prstGeom prst="rect">
            <a:avLst/>
          </a:prstGeom>
          <a:noFill/>
        </p:spPr>
        <p:txBody>
          <a:bodyPr wrap="none" rtlCol="0">
            <a:spAutoFit/>
          </a:bodyPr>
          <a:lstStyle/>
          <a:p>
            <a:r>
              <a:rPr lang="en-US" dirty="0"/>
              <a:t>Sometimes</a:t>
            </a:r>
          </a:p>
        </p:txBody>
      </p:sp>
      <p:sp>
        <p:nvSpPr>
          <p:cNvPr id="9" name="TextBox 8"/>
          <p:cNvSpPr txBox="1"/>
          <p:nvPr/>
        </p:nvSpPr>
        <p:spPr>
          <a:xfrm>
            <a:off x="1047707" y="2002860"/>
            <a:ext cx="831318" cy="369332"/>
          </a:xfrm>
          <a:prstGeom prst="rect">
            <a:avLst/>
          </a:prstGeom>
          <a:noFill/>
        </p:spPr>
        <p:txBody>
          <a:bodyPr wrap="none" rtlCol="0">
            <a:spAutoFit/>
          </a:bodyPr>
          <a:lstStyle/>
          <a:p>
            <a:r>
              <a:rPr lang="en-US" dirty="0"/>
              <a:t>Always</a:t>
            </a:r>
          </a:p>
        </p:txBody>
      </p:sp>
      <p:sp>
        <p:nvSpPr>
          <p:cNvPr id="10" name="TextBox 9"/>
          <p:cNvSpPr txBox="1"/>
          <p:nvPr/>
        </p:nvSpPr>
        <p:spPr>
          <a:xfrm>
            <a:off x="3657699" y="6339968"/>
            <a:ext cx="2850973" cy="461665"/>
          </a:xfrm>
          <a:prstGeom prst="rect">
            <a:avLst/>
          </a:prstGeom>
          <a:noFill/>
        </p:spPr>
        <p:txBody>
          <a:bodyPr wrap="none" rtlCol="0">
            <a:spAutoFit/>
          </a:bodyPr>
          <a:lstStyle/>
          <a:p>
            <a:r>
              <a:rPr lang="en-US" sz="2400" dirty="0"/>
              <a:t>Data are mean +/- SD</a:t>
            </a:r>
          </a:p>
        </p:txBody>
      </p:sp>
      <p:graphicFrame>
        <p:nvGraphicFramePr>
          <p:cNvPr id="11" name="Chart 10"/>
          <p:cNvGraphicFramePr>
            <a:graphicFrameLocks/>
          </p:cNvGraphicFramePr>
          <p:nvPr>
            <p:extLst>
              <p:ext uri="{D42A27DB-BD31-4B8C-83A1-F6EECF244321}">
                <p14:modId xmlns:p14="http://schemas.microsoft.com/office/powerpoint/2010/main" val="3848335044"/>
              </p:ext>
            </p:extLst>
          </p:nvPr>
        </p:nvGraphicFramePr>
        <p:xfrm>
          <a:off x="1894265" y="2002860"/>
          <a:ext cx="6377843" cy="43402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9050" y="453700"/>
            <a:ext cx="9144000" cy="1477328"/>
          </a:xfrm>
          <a:prstGeom prst="rect">
            <a:avLst/>
          </a:prstGeom>
          <a:noFill/>
        </p:spPr>
        <p:txBody>
          <a:bodyPr wrap="square" rtlCol="0">
            <a:spAutoFit/>
          </a:bodyPr>
          <a:lstStyle/>
          <a:p>
            <a:pPr algn="ctr"/>
            <a:r>
              <a:rPr lang="en-US" dirty="0"/>
              <a:t>Preliminary follow-up data about the durability of effect of SMT. </a:t>
            </a:r>
            <a:r>
              <a:rPr lang="en-US" dirty="0">
                <a:solidFill>
                  <a:srgbClr val="FF0000"/>
                </a:solidFill>
              </a:rPr>
              <a:t>Forty percent of subjects remained symptom free at the time of the follow-up call</a:t>
            </a:r>
            <a:r>
              <a:rPr lang="en-US" dirty="0"/>
              <a:t> (6-18 months after treatment stopped). Of subjects who had a recurrence of symptoms of GAD, </a:t>
            </a:r>
            <a:r>
              <a:rPr lang="en-US" dirty="0">
                <a:solidFill>
                  <a:srgbClr val="FF0000"/>
                </a:solidFill>
              </a:rPr>
              <a:t>64% indicated that a life event contributed to a return of symptoms.</a:t>
            </a:r>
          </a:p>
          <a:p>
            <a:endParaRPr lang="en-US" dirty="0"/>
          </a:p>
        </p:txBody>
      </p:sp>
    </p:spTree>
    <p:extLst>
      <p:ext uri="{BB962C8B-B14F-4D97-AF65-F5344CB8AC3E}">
        <p14:creationId xmlns:p14="http://schemas.microsoft.com/office/powerpoint/2010/main" val="3279422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4908" y="1436420"/>
            <a:ext cx="8224982" cy="5260438"/>
          </a:xfrm>
          <a:prstGeom prst="rect">
            <a:avLst/>
          </a:prstGeom>
          <a:solidFill>
            <a:schemeClr val="bg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112804" y="1436420"/>
            <a:ext cx="5627887" cy="461665"/>
          </a:xfrm>
          <a:prstGeom prst="rect">
            <a:avLst/>
          </a:prstGeom>
          <a:noFill/>
        </p:spPr>
        <p:txBody>
          <a:bodyPr wrap="none" rtlCol="0">
            <a:spAutoFit/>
          </a:bodyPr>
          <a:lstStyle/>
          <a:p>
            <a:r>
              <a:rPr lang="en-US" sz="2400" dirty="0"/>
              <a:t>In the last 7 days, how would you rate your-</a:t>
            </a:r>
          </a:p>
        </p:txBody>
      </p:sp>
      <p:sp>
        <p:nvSpPr>
          <p:cNvPr id="3" name="TextBox 2"/>
          <p:cNvSpPr txBox="1"/>
          <p:nvPr/>
        </p:nvSpPr>
        <p:spPr>
          <a:xfrm>
            <a:off x="510503" y="5421873"/>
            <a:ext cx="1169807" cy="369332"/>
          </a:xfrm>
          <a:prstGeom prst="rect">
            <a:avLst/>
          </a:prstGeom>
          <a:noFill/>
        </p:spPr>
        <p:txBody>
          <a:bodyPr wrap="none" rtlCol="0">
            <a:spAutoFit/>
          </a:bodyPr>
          <a:lstStyle/>
          <a:p>
            <a:r>
              <a:rPr lang="en-US" dirty="0"/>
              <a:t>Very Good</a:t>
            </a:r>
          </a:p>
        </p:txBody>
      </p:sp>
      <p:sp>
        <p:nvSpPr>
          <p:cNvPr id="4" name="TextBox 3"/>
          <p:cNvSpPr txBox="1"/>
          <p:nvPr/>
        </p:nvSpPr>
        <p:spPr>
          <a:xfrm>
            <a:off x="984286" y="4530445"/>
            <a:ext cx="696024" cy="369332"/>
          </a:xfrm>
          <a:prstGeom prst="rect">
            <a:avLst/>
          </a:prstGeom>
          <a:noFill/>
        </p:spPr>
        <p:txBody>
          <a:bodyPr wrap="none" rtlCol="0">
            <a:spAutoFit/>
          </a:bodyPr>
          <a:lstStyle/>
          <a:p>
            <a:r>
              <a:rPr lang="en-US" dirty="0"/>
              <a:t>Good</a:t>
            </a:r>
          </a:p>
        </p:txBody>
      </p:sp>
      <p:sp>
        <p:nvSpPr>
          <p:cNvPr id="5" name="TextBox 4"/>
          <p:cNvSpPr txBox="1"/>
          <p:nvPr/>
        </p:nvSpPr>
        <p:spPr>
          <a:xfrm>
            <a:off x="706557" y="2542311"/>
            <a:ext cx="988284" cy="646331"/>
          </a:xfrm>
          <a:prstGeom prst="rect">
            <a:avLst/>
          </a:prstGeom>
          <a:noFill/>
        </p:spPr>
        <p:txBody>
          <a:bodyPr wrap="none" rtlCol="0">
            <a:spAutoFit/>
          </a:bodyPr>
          <a:lstStyle/>
          <a:p>
            <a:pPr algn="r"/>
            <a:r>
              <a:rPr lang="en-US" dirty="0"/>
              <a:t>Not very</a:t>
            </a:r>
          </a:p>
          <a:p>
            <a:pPr algn="r"/>
            <a:r>
              <a:rPr lang="en-US" dirty="0"/>
              <a:t>good</a:t>
            </a:r>
          </a:p>
        </p:txBody>
      </p:sp>
      <p:sp>
        <p:nvSpPr>
          <p:cNvPr id="6" name="TextBox 5"/>
          <p:cNvSpPr txBox="1"/>
          <p:nvPr/>
        </p:nvSpPr>
        <p:spPr>
          <a:xfrm>
            <a:off x="969859" y="3588334"/>
            <a:ext cx="710451" cy="369332"/>
          </a:xfrm>
          <a:prstGeom prst="rect">
            <a:avLst/>
          </a:prstGeom>
          <a:noFill/>
        </p:spPr>
        <p:txBody>
          <a:bodyPr wrap="none" rtlCol="0">
            <a:spAutoFit/>
          </a:bodyPr>
          <a:lstStyle/>
          <a:p>
            <a:r>
              <a:rPr lang="en-US" dirty="0"/>
              <a:t>So-So</a:t>
            </a:r>
          </a:p>
        </p:txBody>
      </p:sp>
      <p:sp>
        <p:nvSpPr>
          <p:cNvPr id="7" name="TextBox 6"/>
          <p:cNvSpPr txBox="1"/>
          <p:nvPr/>
        </p:nvSpPr>
        <p:spPr>
          <a:xfrm>
            <a:off x="1057832" y="1752607"/>
            <a:ext cx="622478" cy="369332"/>
          </a:xfrm>
          <a:prstGeom prst="rect">
            <a:avLst/>
          </a:prstGeom>
          <a:noFill/>
        </p:spPr>
        <p:txBody>
          <a:bodyPr wrap="none" rtlCol="0">
            <a:spAutoFit/>
          </a:bodyPr>
          <a:lstStyle/>
          <a:p>
            <a:r>
              <a:rPr lang="en-US" dirty="0"/>
              <a:t>Poor</a:t>
            </a:r>
          </a:p>
        </p:txBody>
      </p:sp>
      <p:sp>
        <p:nvSpPr>
          <p:cNvPr id="8" name="TextBox 7"/>
          <p:cNvSpPr txBox="1"/>
          <p:nvPr/>
        </p:nvSpPr>
        <p:spPr>
          <a:xfrm>
            <a:off x="3862567" y="6234500"/>
            <a:ext cx="2850973" cy="461665"/>
          </a:xfrm>
          <a:prstGeom prst="rect">
            <a:avLst/>
          </a:prstGeom>
          <a:noFill/>
        </p:spPr>
        <p:txBody>
          <a:bodyPr wrap="none" rtlCol="0">
            <a:spAutoFit/>
          </a:bodyPr>
          <a:lstStyle/>
          <a:p>
            <a:r>
              <a:rPr lang="en-US" sz="2400" dirty="0"/>
              <a:t>Data are mean +/- SD</a:t>
            </a:r>
          </a:p>
        </p:txBody>
      </p:sp>
      <p:graphicFrame>
        <p:nvGraphicFramePr>
          <p:cNvPr id="9" name="Chart 8"/>
          <p:cNvGraphicFramePr>
            <a:graphicFrameLocks/>
          </p:cNvGraphicFramePr>
          <p:nvPr>
            <p:extLst/>
          </p:nvPr>
        </p:nvGraphicFramePr>
        <p:xfrm>
          <a:off x="1680310" y="1704108"/>
          <a:ext cx="6944131" cy="472895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67128" y="421240"/>
            <a:ext cx="7931650" cy="830997"/>
          </a:xfrm>
          <a:prstGeom prst="rect">
            <a:avLst/>
          </a:prstGeom>
          <a:noFill/>
        </p:spPr>
        <p:txBody>
          <a:bodyPr wrap="square" rtlCol="0">
            <a:spAutoFit/>
          </a:bodyPr>
          <a:lstStyle/>
          <a:p>
            <a:r>
              <a:rPr lang="en-US" sz="2400" dirty="0"/>
              <a:t>Preliminary Data about the richness of subjects lives at 6-18 month follow-up</a:t>
            </a:r>
          </a:p>
        </p:txBody>
      </p:sp>
    </p:spTree>
    <p:extLst>
      <p:ext uri="{BB962C8B-B14F-4D97-AF65-F5344CB8AC3E}">
        <p14:creationId xmlns:p14="http://schemas.microsoft.com/office/powerpoint/2010/main" val="2345616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data and treatment </a:t>
            </a:r>
          </a:p>
        </p:txBody>
      </p:sp>
      <p:sp>
        <p:nvSpPr>
          <p:cNvPr id="3" name="Content Placeholder 2"/>
          <p:cNvSpPr>
            <a:spLocks noGrp="1"/>
          </p:cNvSpPr>
          <p:nvPr>
            <p:ph idx="1"/>
          </p:nvPr>
        </p:nvSpPr>
        <p:spPr/>
        <p:txBody>
          <a:bodyPr>
            <a:normAutofit fontScale="92500"/>
          </a:bodyPr>
          <a:lstStyle/>
          <a:p>
            <a:r>
              <a:rPr lang="en-US" b="1" dirty="0">
                <a:solidFill>
                  <a:srgbClr val="FFFF00"/>
                </a:solidFill>
                <a:highlight>
                  <a:srgbClr val="808000"/>
                </a:highlight>
              </a:rPr>
              <a:t>Hypothesis 3 </a:t>
            </a:r>
            <a:r>
              <a:rPr lang="en-US" dirty="0">
                <a:solidFill>
                  <a:srgbClr val="FFFF00"/>
                </a:solidFill>
                <a:highlight>
                  <a:srgbClr val="808000"/>
                </a:highlight>
              </a:rPr>
              <a:t>- Six weeks of Swedish massage therapy will increase oxytocin secretion, decrease secretion of arginine vasopressin (AVP), decrease serum and salivary cortisol levels, and decrease ACTH levels more than 6 weeks of light touch for subjects with GAD. </a:t>
            </a:r>
          </a:p>
          <a:p>
            <a:r>
              <a:rPr lang="en-US" dirty="0"/>
              <a:t>We lost the OT and AVP data because of assay problems, but SMT caused a moderate effect size (ES= -0.534) decrease in resting pulse, and….</a:t>
            </a:r>
          </a:p>
        </p:txBody>
      </p:sp>
    </p:spTree>
    <p:extLst>
      <p:ext uri="{BB962C8B-B14F-4D97-AF65-F5344CB8AC3E}">
        <p14:creationId xmlns:p14="http://schemas.microsoft.com/office/powerpoint/2010/main" val="1866699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5857" y="1287361"/>
            <a:ext cx="7481454" cy="5348972"/>
          </a:xfrm>
          <a:prstGeom prst="rect">
            <a:avLst/>
          </a:prstGeom>
          <a:solidFill>
            <a:schemeClr val="bg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900548" y="1690260"/>
            <a:ext cx="7079672" cy="5070764"/>
            <a:chOff x="640377" y="4610100"/>
            <a:chExt cx="5074623" cy="3166765"/>
          </a:xfrm>
        </p:grpSpPr>
        <p:graphicFrame>
          <p:nvGraphicFramePr>
            <p:cNvPr id="3" name="Chart 2"/>
            <p:cNvGraphicFramePr/>
            <p:nvPr/>
          </p:nvGraphicFramePr>
          <p:xfrm>
            <a:off x="1143000" y="46101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5"/>
            <p:cNvSpPr txBox="1"/>
            <p:nvPr/>
          </p:nvSpPr>
          <p:spPr>
            <a:xfrm>
              <a:off x="2438400" y="7315200"/>
              <a:ext cx="244393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Change in Cortisol</a:t>
              </a:r>
            </a:p>
          </p:txBody>
        </p:sp>
        <p:sp>
          <p:nvSpPr>
            <p:cNvPr id="5" name="TextBox 6"/>
            <p:cNvSpPr txBox="1"/>
            <p:nvPr/>
          </p:nvSpPr>
          <p:spPr>
            <a:xfrm rot="16200000">
              <a:off x="-207355" y="5661907"/>
              <a:ext cx="215712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Change in HRSA</a:t>
              </a:r>
            </a:p>
          </p:txBody>
        </p:sp>
        <p:sp>
          <p:nvSpPr>
            <p:cNvPr id="6" name="TextBox 8"/>
            <p:cNvSpPr txBox="1"/>
            <p:nvPr/>
          </p:nvSpPr>
          <p:spPr>
            <a:xfrm>
              <a:off x="1606121" y="6709694"/>
              <a:ext cx="83227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SMT</a:t>
              </a:r>
            </a:p>
          </p:txBody>
        </p:sp>
      </p:grpSp>
      <p:sp>
        <p:nvSpPr>
          <p:cNvPr id="8" name="TextBox 7"/>
          <p:cNvSpPr txBox="1"/>
          <p:nvPr/>
        </p:nvSpPr>
        <p:spPr>
          <a:xfrm>
            <a:off x="0" y="474578"/>
            <a:ext cx="9535153" cy="1107996"/>
          </a:xfrm>
          <a:prstGeom prst="rect">
            <a:avLst/>
          </a:prstGeom>
          <a:noFill/>
        </p:spPr>
        <p:txBody>
          <a:bodyPr wrap="square" rtlCol="0">
            <a:spAutoFit/>
          </a:bodyPr>
          <a:lstStyle/>
          <a:p>
            <a:r>
              <a:rPr lang="en-US" sz="2400" dirty="0"/>
              <a:t>Improvement in HRSA was correlated with  changes in cortisol levels for SMT but not LT</a:t>
            </a:r>
          </a:p>
          <a:p>
            <a:endParaRPr lang="en-US" dirty="0"/>
          </a:p>
        </p:txBody>
      </p:sp>
    </p:spTree>
    <p:extLst>
      <p:ext uri="{BB962C8B-B14F-4D97-AF65-F5344CB8AC3E}">
        <p14:creationId xmlns:p14="http://schemas.microsoft.com/office/powerpoint/2010/main" val="1922676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938"/>
            <a:ext cx="8229600" cy="1143000"/>
          </a:xfrm>
        </p:spPr>
        <p:txBody>
          <a:bodyPr/>
          <a:lstStyle/>
          <a:p>
            <a:r>
              <a:rPr lang="en-US" dirty="0"/>
              <a:t>Conclusions: for subjects with GAD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12 sessions of SMT decreased symptoms of anxiety, depression, fatigue, and irritability more than LT</a:t>
            </a:r>
          </a:p>
          <a:p>
            <a:pPr marL="0" indent="0">
              <a:buNone/>
            </a:pPr>
            <a:r>
              <a:rPr lang="en-US" dirty="0"/>
              <a:t>24 sessions of SMT was not statistically better than 12 sessions in our pilot study</a:t>
            </a:r>
          </a:p>
          <a:p>
            <a:pPr marL="0" indent="0">
              <a:buNone/>
            </a:pPr>
            <a:r>
              <a:rPr lang="en-US" dirty="0"/>
              <a:t>Preliminary follow-up data suggest that there may be some lasting benefits to acute treatment with SMT</a:t>
            </a:r>
          </a:p>
          <a:p>
            <a:pPr marL="0" indent="0">
              <a:buNone/>
            </a:pPr>
            <a:r>
              <a:rPr lang="en-US" dirty="0"/>
              <a:t>SMT caused a decrease in resting pulse and the decrease in </a:t>
            </a:r>
            <a:r>
              <a:rPr lang="en-US"/>
              <a:t>HRSA correlated with a decrease in cortisol levels.</a:t>
            </a:r>
          </a:p>
          <a:p>
            <a:pPr marL="0" indent="0">
              <a:buNone/>
            </a:pPr>
            <a:endParaRPr lang="en-US" dirty="0"/>
          </a:p>
        </p:txBody>
      </p:sp>
    </p:spTree>
    <p:extLst>
      <p:ext uri="{BB962C8B-B14F-4D97-AF65-F5344CB8AC3E}">
        <p14:creationId xmlns:p14="http://schemas.microsoft.com/office/powerpoint/2010/main" val="30147875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91C25-ECB6-4841-A97A-111F6E749D32}"/>
              </a:ext>
            </a:extLst>
          </p:cNvPr>
          <p:cNvSpPr>
            <a:spLocks noGrp="1"/>
          </p:cNvSpPr>
          <p:nvPr>
            <p:ph type="title"/>
          </p:nvPr>
        </p:nvSpPr>
        <p:spPr>
          <a:xfrm>
            <a:off x="457200" y="446088"/>
            <a:ext cx="8229600" cy="1143000"/>
          </a:xfrm>
        </p:spPr>
        <p:txBody>
          <a:bodyPr/>
          <a:lstStyle/>
          <a:p>
            <a:r>
              <a:rPr lang="en-US" dirty="0"/>
              <a:t>Overall Conclusions</a:t>
            </a:r>
          </a:p>
        </p:txBody>
      </p:sp>
      <p:sp>
        <p:nvSpPr>
          <p:cNvPr id="3" name="Content Placeholder 2">
            <a:extLst>
              <a:ext uri="{FF2B5EF4-FFF2-40B4-BE49-F238E27FC236}">
                <a16:creationId xmlns:a16="http://schemas.microsoft.com/office/drawing/2014/main" xmlns="" id="{46D1787E-F820-684A-B280-F7865E450032}"/>
              </a:ext>
            </a:extLst>
          </p:cNvPr>
          <p:cNvSpPr>
            <a:spLocks noGrp="1"/>
          </p:cNvSpPr>
          <p:nvPr>
            <p:ph idx="1"/>
          </p:nvPr>
        </p:nvSpPr>
        <p:spPr/>
        <p:txBody>
          <a:bodyPr/>
          <a:lstStyle/>
          <a:p>
            <a:r>
              <a:rPr lang="en-US" dirty="0"/>
              <a:t>A well integrated team of investigators with training from a variety of disciplines can work together to move forward research about the biological, psychological and treatment effects of massage therapy.</a:t>
            </a:r>
          </a:p>
          <a:p>
            <a:r>
              <a:rPr lang="en-US" dirty="0"/>
              <a:t>The future is bright if we can get the funds to pursue the work!</a:t>
            </a:r>
          </a:p>
          <a:p>
            <a:endParaRPr lang="en-US" dirty="0"/>
          </a:p>
        </p:txBody>
      </p:sp>
    </p:spTree>
    <p:extLst>
      <p:ext uri="{BB962C8B-B14F-4D97-AF65-F5344CB8AC3E}">
        <p14:creationId xmlns:p14="http://schemas.microsoft.com/office/powerpoint/2010/main" val="378555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80D60-BCBC-40F3-BA5D-D27E329088EE}"/>
              </a:ext>
            </a:extLst>
          </p:cNvPr>
          <p:cNvSpPr>
            <a:spLocks noGrp="1"/>
          </p:cNvSpPr>
          <p:nvPr>
            <p:ph type="ctrTitle"/>
          </p:nvPr>
        </p:nvSpPr>
        <p:spPr>
          <a:xfrm>
            <a:off x="989705" y="802299"/>
            <a:ext cx="7025130" cy="1403019"/>
          </a:xfrm>
        </p:spPr>
        <p:txBody>
          <a:bodyPr>
            <a:normAutofit/>
          </a:bodyPr>
          <a:lstStyle/>
          <a:p>
            <a:pPr algn="ctr"/>
            <a:r>
              <a:rPr lang="en-US" sz="3200" dirty="0"/>
              <a:t>Thank you NCCIH for funding this work</a:t>
            </a:r>
          </a:p>
        </p:txBody>
      </p:sp>
    </p:spTree>
    <p:extLst>
      <p:ext uri="{BB962C8B-B14F-4D97-AF65-F5344CB8AC3E}">
        <p14:creationId xmlns:p14="http://schemas.microsoft.com/office/powerpoint/2010/main" val="349315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ctrTitle"/>
          </p:nvPr>
        </p:nvSpPr>
        <p:spPr>
          <a:xfrm>
            <a:off x="274544" y="177384"/>
            <a:ext cx="8580581" cy="1004341"/>
          </a:xfrm>
        </p:spPr>
        <p:txBody>
          <a:bodyPr>
            <a:normAutofit/>
          </a:bodyPr>
          <a:lstStyle/>
          <a:p>
            <a:r>
              <a:rPr lang="en-US" sz="4000" dirty="0"/>
              <a:t>Massage Therapy</a:t>
            </a:r>
          </a:p>
        </p:txBody>
      </p:sp>
      <p:sp>
        <p:nvSpPr>
          <p:cNvPr id="130050" name="Rectangle 3"/>
          <p:cNvSpPr>
            <a:spLocks noGrp="1" noChangeArrowheads="1"/>
          </p:cNvSpPr>
          <p:nvPr>
            <p:ph type="subTitle" idx="1"/>
          </p:nvPr>
        </p:nvSpPr>
        <p:spPr>
          <a:xfrm>
            <a:off x="584616" y="1577559"/>
            <a:ext cx="7839856" cy="4736891"/>
          </a:xfrm>
        </p:spPr>
        <p:txBody>
          <a:bodyPr>
            <a:normAutofit fontScale="40000" lnSpcReduction="20000"/>
          </a:bodyPr>
          <a:lstStyle/>
          <a:p>
            <a:pPr lvl="1" indent="-457200" algn="l">
              <a:buFont typeface="Arial" pitchFamily="34" charset="0"/>
              <a:buChar char="•"/>
            </a:pPr>
            <a:r>
              <a:rPr lang="en-US" sz="5600" dirty="0"/>
              <a:t>Many different forms of massage therapy, different lengths of massage treatment, most outcome measures are not well defined, and most studies do not employ a control or placebo intervention.</a:t>
            </a:r>
          </a:p>
          <a:p>
            <a:pPr lvl="1" indent="-457200" algn="l">
              <a:buFont typeface="Arial" pitchFamily="34" charset="0"/>
              <a:buChar char="•"/>
            </a:pPr>
            <a:endParaRPr lang="en-US" sz="5600" dirty="0"/>
          </a:p>
          <a:p>
            <a:pPr lvl="1" indent="-457200" algn="l">
              <a:buFont typeface="Arial" pitchFamily="34" charset="0"/>
              <a:buChar char="•"/>
            </a:pPr>
            <a:r>
              <a:rPr lang="en-US" sz="6000" dirty="0"/>
              <a:t>Meta-analyses suggest that massage may decrease anxiety, depression, and somatic pain acutely but the data are weak.  Acute  massage may decrease salivary cortisol but data are unclear with longer periods of evaluation </a:t>
            </a:r>
            <a:r>
              <a:rPr lang="en-US" sz="3500" dirty="0">
                <a:solidFill>
                  <a:srgbClr val="FFFF00"/>
                </a:solidFill>
                <a:highlight>
                  <a:srgbClr val="808000"/>
                </a:highlight>
              </a:rPr>
              <a:t>Van der Watt, G (2008) </a:t>
            </a:r>
            <a:r>
              <a:rPr lang="en-US" sz="3500" i="1" dirty="0" err="1">
                <a:solidFill>
                  <a:srgbClr val="FFFF00"/>
                </a:solidFill>
                <a:highlight>
                  <a:srgbClr val="808000"/>
                </a:highlight>
              </a:rPr>
              <a:t>Curr</a:t>
            </a:r>
            <a:r>
              <a:rPr lang="en-US" sz="3500" i="1" dirty="0">
                <a:solidFill>
                  <a:srgbClr val="FFFF00"/>
                </a:solidFill>
                <a:highlight>
                  <a:srgbClr val="808000"/>
                </a:highlight>
              </a:rPr>
              <a:t> </a:t>
            </a:r>
            <a:r>
              <a:rPr lang="en-US" sz="3500" i="1" dirty="0" err="1">
                <a:solidFill>
                  <a:srgbClr val="FFFF00"/>
                </a:solidFill>
                <a:highlight>
                  <a:srgbClr val="808000"/>
                </a:highlight>
              </a:rPr>
              <a:t>Opin</a:t>
            </a:r>
            <a:r>
              <a:rPr lang="en-US" sz="3500" i="1" dirty="0">
                <a:solidFill>
                  <a:srgbClr val="FFFF00"/>
                </a:solidFill>
                <a:highlight>
                  <a:srgbClr val="808000"/>
                </a:highlight>
              </a:rPr>
              <a:t> Psych </a:t>
            </a:r>
            <a:r>
              <a:rPr lang="en-US" sz="3500" dirty="0">
                <a:solidFill>
                  <a:srgbClr val="FFFF00"/>
                </a:solidFill>
                <a:highlight>
                  <a:srgbClr val="808000"/>
                </a:highlight>
              </a:rPr>
              <a:t>21: 37-42</a:t>
            </a:r>
          </a:p>
          <a:p>
            <a:pPr lvl="1" indent="-457200" algn="l">
              <a:buFont typeface="Arial" pitchFamily="34" charset="0"/>
              <a:buChar char="•"/>
            </a:pPr>
            <a:endParaRPr lang="en-US" sz="3500" dirty="0">
              <a:highlight>
                <a:srgbClr val="808000"/>
              </a:highlight>
            </a:endParaRPr>
          </a:p>
          <a:p>
            <a:pPr lvl="1" indent="-457200" algn="l">
              <a:buFont typeface="Arial" pitchFamily="34" charset="0"/>
              <a:buChar char="•"/>
            </a:pPr>
            <a:r>
              <a:rPr lang="en-US" sz="6000" dirty="0"/>
              <a:t>There is emerging evidence that massage has localized anti-inflammatory properties in exercise models of muscle damage</a:t>
            </a:r>
          </a:p>
          <a:p>
            <a:pPr algn="l"/>
            <a:r>
              <a:rPr lang="en-US" sz="4000" dirty="0">
                <a:solidFill>
                  <a:srgbClr val="FFFF00"/>
                </a:solidFill>
              </a:rPr>
              <a:t>	.</a:t>
            </a:r>
          </a:p>
          <a:p>
            <a:pPr algn="l"/>
            <a:endParaRPr lang="en-US" sz="4000" dirty="0">
              <a:solidFill>
                <a:srgbClr val="FFFF00"/>
              </a:solidFill>
            </a:endParaRPr>
          </a:p>
        </p:txBody>
      </p:sp>
      <p:cxnSp>
        <p:nvCxnSpPr>
          <p:cNvPr id="4" name="Straight Connector 3"/>
          <p:cNvCxnSpPr/>
          <p:nvPr/>
        </p:nvCxnSpPr>
        <p:spPr>
          <a:xfrm>
            <a:off x="212435" y="956631"/>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527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r>
              <a:rPr lang="en-US" dirty="0">
                <a:latin typeface="+mn-lt"/>
              </a:rPr>
              <a:t>Therapeutic Touch</a:t>
            </a:r>
          </a:p>
        </p:txBody>
      </p:sp>
      <p:sp>
        <p:nvSpPr>
          <p:cNvPr id="142338" name="Rectangle 3"/>
          <p:cNvSpPr>
            <a:spLocks noGrp="1" noChangeArrowheads="1"/>
          </p:cNvSpPr>
          <p:nvPr>
            <p:ph idx="1"/>
          </p:nvPr>
        </p:nvSpPr>
        <p:spPr/>
        <p:txBody>
          <a:bodyPr/>
          <a:lstStyle/>
          <a:p>
            <a:r>
              <a:rPr lang="en-US" dirty="0"/>
              <a:t>No well controlled trials of therapeutic touch for the treatment of anxiety or depressive disorders</a:t>
            </a:r>
          </a:p>
          <a:p>
            <a:r>
              <a:rPr lang="en-US" dirty="0"/>
              <a:t>No evidence that therapeutic touch can enhance wound healing</a:t>
            </a:r>
          </a:p>
          <a:p>
            <a:endParaRPr lang="en-US" dirty="0"/>
          </a:p>
          <a:p>
            <a:pPr>
              <a:buNone/>
            </a:pPr>
            <a:r>
              <a:rPr lang="en-US" sz="1400" dirty="0">
                <a:solidFill>
                  <a:srgbClr val="FFFF00"/>
                </a:solidFill>
              </a:rPr>
              <a:t>	</a:t>
            </a:r>
            <a:r>
              <a:rPr lang="en-US" sz="1400" dirty="0">
                <a:solidFill>
                  <a:srgbClr val="FFFF00"/>
                </a:solidFill>
                <a:highlight>
                  <a:srgbClr val="808000"/>
                </a:highlight>
              </a:rPr>
              <a:t>Robinson J,  et al (2009) The Cochrane Database of Systematic Reviews Issue 1; O </a:t>
            </a:r>
            <a:r>
              <a:rPr lang="en-US" sz="1400" dirty="0" err="1">
                <a:solidFill>
                  <a:srgbClr val="FFFF00"/>
                </a:solidFill>
                <a:highlight>
                  <a:srgbClr val="808000"/>
                </a:highlight>
              </a:rPr>
              <a:t>Mathuna</a:t>
            </a:r>
            <a:r>
              <a:rPr lang="en-US" sz="1400" dirty="0">
                <a:solidFill>
                  <a:srgbClr val="FFFF00"/>
                </a:solidFill>
                <a:highlight>
                  <a:srgbClr val="808000"/>
                </a:highlight>
              </a:rPr>
              <a:t> DP et al (2003) The Cochrane Database of Systematic Reviews Issue 4 </a:t>
            </a:r>
          </a:p>
        </p:txBody>
      </p:sp>
      <p:cxnSp>
        <p:nvCxnSpPr>
          <p:cNvPr id="6" name="Straight Connector 5"/>
          <p:cNvCxnSpPr/>
          <p:nvPr/>
        </p:nvCxnSpPr>
        <p:spPr>
          <a:xfrm>
            <a:off x="212435" y="1286411"/>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48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idx="1"/>
          </p:nvPr>
        </p:nvSpPr>
        <p:spPr/>
        <p:txBody>
          <a:bodyPr>
            <a:normAutofit/>
          </a:bodyPr>
          <a:lstStyle/>
          <a:p>
            <a:pPr>
              <a:lnSpc>
                <a:spcPct val="90000"/>
              </a:lnSpc>
            </a:pPr>
            <a:r>
              <a:rPr lang="en-US" dirty="0"/>
              <a:t>Limited research/systematic studies</a:t>
            </a:r>
          </a:p>
          <a:p>
            <a:pPr>
              <a:lnSpc>
                <a:spcPct val="90000"/>
              </a:lnSpc>
            </a:pPr>
            <a:r>
              <a:rPr lang="en-US" dirty="0"/>
              <a:t>Effectiveness, superiority to what?</a:t>
            </a:r>
          </a:p>
          <a:p>
            <a:pPr>
              <a:lnSpc>
                <a:spcPct val="90000"/>
              </a:lnSpc>
            </a:pPr>
            <a:r>
              <a:rPr lang="ja-JP" altLang="en-US" dirty="0"/>
              <a:t>“</a:t>
            </a:r>
            <a:r>
              <a:rPr lang="en-US" altLang="ja-JP" dirty="0"/>
              <a:t>Alternative</a:t>
            </a:r>
            <a:r>
              <a:rPr lang="ja-JP" altLang="en-US" dirty="0"/>
              <a:t>”</a:t>
            </a:r>
            <a:r>
              <a:rPr lang="en-US" altLang="ja-JP" dirty="0"/>
              <a:t> does NOT mean </a:t>
            </a:r>
            <a:r>
              <a:rPr lang="ja-JP" altLang="en-US" dirty="0"/>
              <a:t>“</a:t>
            </a:r>
            <a:r>
              <a:rPr lang="en-US" altLang="ja-JP" dirty="0"/>
              <a:t>safe</a:t>
            </a:r>
            <a:r>
              <a:rPr lang="ja-JP" altLang="en-US" dirty="0"/>
              <a:t>”</a:t>
            </a:r>
            <a:endParaRPr lang="en-US" altLang="ja-JP" dirty="0"/>
          </a:p>
          <a:p>
            <a:pPr>
              <a:lnSpc>
                <a:spcPct val="90000"/>
              </a:lnSpc>
            </a:pPr>
            <a:r>
              <a:rPr lang="en-US" dirty="0"/>
              <a:t>Adverse effects not well characterized</a:t>
            </a:r>
          </a:p>
          <a:p>
            <a:pPr>
              <a:lnSpc>
                <a:spcPct val="90000"/>
              </a:lnSpc>
            </a:pPr>
            <a:r>
              <a:rPr lang="en-US" dirty="0"/>
              <a:t>Different techniques</a:t>
            </a:r>
          </a:p>
          <a:p>
            <a:pPr>
              <a:lnSpc>
                <a:spcPct val="90000"/>
              </a:lnSpc>
            </a:pPr>
            <a:r>
              <a:rPr lang="en-US" dirty="0"/>
              <a:t>Insurance companies do not cover them</a:t>
            </a:r>
          </a:p>
          <a:p>
            <a:pPr>
              <a:lnSpc>
                <a:spcPct val="90000"/>
              </a:lnSpc>
            </a:pPr>
            <a:r>
              <a:rPr lang="en-US" dirty="0"/>
              <a:t>How to do you factor “opportunity costs” into this equation? </a:t>
            </a:r>
          </a:p>
          <a:p>
            <a:pPr>
              <a:lnSpc>
                <a:spcPct val="90000"/>
              </a:lnSpc>
            </a:pPr>
            <a:endParaRPr lang="en-US" dirty="0"/>
          </a:p>
        </p:txBody>
      </p:sp>
      <p:sp>
        <p:nvSpPr>
          <p:cNvPr id="110594"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r"/>
            <a:fld id="{33F03744-30DD-C34D-AD69-4B6F7146DD00}" type="slidenum">
              <a:rPr lang="en-US" sz="1400"/>
              <a:pPr algn="r"/>
              <a:t>8</a:t>
            </a:fld>
            <a:endParaRPr lang="en-US" sz="1400"/>
          </a:p>
        </p:txBody>
      </p:sp>
      <p:sp>
        <p:nvSpPr>
          <p:cNvPr id="110595" name="Rectangle 1026"/>
          <p:cNvSpPr>
            <a:spLocks noChangeArrowheads="1"/>
          </p:cNvSpPr>
          <p:nvPr/>
        </p:nvSpPr>
        <p:spPr bwMode="auto">
          <a:xfrm>
            <a:off x="457200" y="381000"/>
            <a:ext cx="8305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dirty="0"/>
              <a:t>Challenges with Somatic Therapies</a:t>
            </a:r>
          </a:p>
        </p:txBody>
      </p:sp>
      <p:sp>
        <p:nvSpPr>
          <p:cNvPr id="110596" name="Rectangle 1027"/>
          <p:cNvSpPr>
            <a:spLocks noChangeArrowheads="1"/>
          </p:cNvSpPr>
          <p:nvPr/>
        </p:nvSpPr>
        <p:spPr bwMode="auto">
          <a:xfrm>
            <a:off x="533400" y="1676400"/>
            <a:ext cx="7924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FontTx/>
              <a:buChar char="•"/>
            </a:pPr>
            <a:endParaRPr lang="en-US" sz="2400"/>
          </a:p>
        </p:txBody>
      </p:sp>
      <p:cxnSp>
        <p:nvCxnSpPr>
          <p:cNvPr id="7" name="Straight Connector 6"/>
          <p:cNvCxnSpPr/>
          <p:nvPr/>
        </p:nvCxnSpPr>
        <p:spPr>
          <a:xfrm>
            <a:off x="194130" y="1335314"/>
            <a:ext cx="8691419"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9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088"/>
            <a:ext cx="8229600" cy="1143000"/>
          </a:xfrm>
        </p:spPr>
        <p:txBody>
          <a:bodyPr/>
          <a:lstStyle/>
          <a:p>
            <a:r>
              <a:rPr lang="en-US" dirty="0"/>
              <a:t>Other Challenges</a:t>
            </a:r>
          </a:p>
        </p:txBody>
      </p:sp>
      <p:sp>
        <p:nvSpPr>
          <p:cNvPr id="5" name="Content Placeholder 4"/>
          <p:cNvSpPr>
            <a:spLocks noGrp="1"/>
          </p:cNvSpPr>
          <p:nvPr>
            <p:ph idx="1"/>
          </p:nvPr>
        </p:nvSpPr>
        <p:spPr/>
        <p:txBody>
          <a:bodyPr/>
          <a:lstStyle/>
          <a:p>
            <a:r>
              <a:rPr lang="en-US" dirty="0"/>
              <a:t>“I would not have seen it, if I had not believed it” (Yogi Berra) or How do you deal with expectancy and credibility beliefs of the therapists, investigators, and subjects? </a:t>
            </a:r>
          </a:p>
          <a:p>
            <a:r>
              <a:rPr lang="en-US" dirty="0"/>
              <a:t>How do you deal with the melding of different cultures- massage therapists and investigators?</a:t>
            </a:r>
          </a:p>
        </p:txBody>
      </p:sp>
    </p:spTree>
    <p:extLst>
      <p:ext uri="{BB962C8B-B14F-4D97-AF65-F5344CB8AC3E}">
        <p14:creationId xmlns:p14="http://schemas.microsoft.com/office/powerpoint/2010/main" val="317792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IMTRC PPT FINAL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IMTRC PPT FINAL - Copy</Template>
  <TotalTime>591</TotalTime>
  <Words>5399</Words>
  <Application>Microsoft Office PowerPoint</Application>
  <PresentationFormat>On-screen Show (4:3)</PresentationFormat>
  <Paragraphs>1995</Paragraphs>
  <Slides>57</Slides>
  <Notes>14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IMTRC PPT FINAL - Copy</vt:lpstr>
      <vt:lpstr>Department of Psychiatry and Behavioral Sciences  Faculty Meeting, April 24, 2019  AGENDA</vt:lpstr>
      <vt:lpstr>Acute Swedish Massage  monotherapy successfully remediates symptoms of Generalized anxiety disorder</vt:lpstr>
      <vt:lpstr>Collaborators</vt:lpstr>
      <vt:lpstr> Collaboration</vt:lpstr>
      <vt:lpstr>“You gotta know the territory”   </vt:lpstr>
      <vt:lpstr>Massage Therapy</vt:lpstr>
      <vt:lpstr>Therapeutic Touch</vt:lpstr>
      <vt:lpstr>PowerPoint Presentation</vt:lpstr>
      <vt:lpstr>Other Challenges</vt:lpstr>
      <vt:lpstr>Research vs. community practice</vt:lpstr>
      <vt:lpstr>Research personnel</vt:lpstr>
      <vt:lpstr>Our Approach to research</vt:lpstr>
      <vt:lpstr>Interventions</vt:lpstr>
      <vt:lpstr>Intervention environment</vt:lpstr>
      <vt:lpstr>Quality control measures</vt:lpstr>
      <vt:lpstr>What does massage do ?</vt:lpstr>
      <vt:lpstr>The Acute and Longer Term Physiological Effects of Swedish Massage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These data suggested to us that twice-weekly massage might be a good treatment for anxiety disorders</vt:lpstr>
      <vt:lpstr>Generalized Anxiety Disorder (GAD)</vt:lpstr>
      <vt:lpstr>GAD is</vt:lpstr>
      <vt:lpstr>Current Treatments for GAD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analyses of Anxiety Findings</vt:lpstr>
      <vt:lpstr>PowerPoint Presentation</vt:lpstr>
      <vt:lpstr>Further analysis of Ratings</vt:lpstr>
      <vt:lpstr>What about credibility/expectancy bias?</vt:lpstr>
      <vt:lpstr>How long do we have to treat?</vt:lpstr>
      <vt:lpstr>Is there any long term durability of effect?    MAYBE…. </vt:lpstr>
      <vt:lpstr>PowerPoint Presentation</vt:lpstr>
      <vt:lpstr>PowerPoint Presentation</vt:lpstr>
      <vt:lpstr>Biological data and treatment </vt:lpstr>
      <vt:lpstr>PowerPoint Presentation</vt:lpstr>
      <vt:lpstr>Conclusions: for subjects with GAD</vt:lpstr>
      <vt:lpstr>Overall Conclusions</vt:lpstr>
      <vt:lpstr>Thank you NCCIH for funding this work</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preliminary Study of the Efficacy and Biology of Swedish Massage vs. Light Touch</dc:title>
  <dc:creator>Mark Rapaport</dc:creator>
  <cp:lastModifiedBy>Edrea Briones</cp:lastModifiedBy>
  <cp:revision>66</cp:revision>
  <dcterms:created xsi:type="dcterms:W3CDTF">2015-04-07T19:57:48Z</dcterms:created>
  <dcterms:modified xsi:type="dcterms:W3CDTF">2019-04-01T15:59:58Z</dcterms:modified>
</cp:coreProperties>
</file>