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33" r:id="rId3"/>
    <p:sldMasterId id="2147483746" r:id="rId4"/>
    <p:sldMasterId id="2147483786" r:id="rId5"/>
  </p:sldMasterIdLst>
  <p:notesMasterIdLst>
    <p:notesMasterId r:id="rId36"/>
  </p:notesMasterIdLst>
  <p:sldIdLst>
    <p:sldId id="296" r:id="rId6"/>
    <p:sldId id="284" r:id="rId7"/>
    <p:sldId id="310" r:id="rId8"/>
    <p:sldId id="311" r:id="rId9"/>
    <p:sldId id="313" r:id="rId10"/>
    <p:sldId id="316" r:id="rId11"/>
    <p:sldId id="312" r:id="rId12"/>
    <p:sldId id="292" r:id="rId13"/>
    <p:sldId id="260" r:id="rId14"/>
    <p:sldId id="317" r:id="rId15"/>
    <p:sldId id="318" r:id="rId16"/>
    <p:sldId id="319" r:id="rId17"/>
    <p:sldId id="322" r:id="rId18"/>
    <p:sldId id="295" r:id="rId19"/>
    <p:sldId id="261" r:id="rId20"/>
    <p:sldId id="320" r:id="rId21"/>
    <p:sldId id="262" r:id="rId22"/>
    <p:sldId id="291" r:id="rId23"/>
    <p:sldId id="323" r:id="rId24"/>
    <p:sldId id="294" r:id="rId25"/>
    <p:sldId id="304" r:id="rId26"/>
    <p:sldId id="274" r:id="rId27"/>
    <p:sldId id="300" r:id="rId28"/>
    <p:sldId id="288" r:id="rId29"/>
    <p:sldId id="289" r:id="rId30"/>
    <p:sldId id="285" r:id="rId31"/>
    <p:sldId id="265" r:id="rId32"/>
    <p:sldId id="301" r:id="rId33"/>
    <p:sldId id="308" r:id="rId34"/>
    <p:sldId id="30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92" d="100"/>
          <a:sy n="92" d="100"/>
        </p:scale>
        <p:origin x="96" y="49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A2E33-F583-4E50-82FA-FFCA7EAE4E93}" type="datetimeFigureOut">
              <a:rPr lang="en-US" smtClean="0"/>
              <a:t>4/18/2019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1271E-0245-48B3-A066-3A22F5E6D33A}" type="slidenum">
              <a:rPr lang="en-US" smtClean="0"/>
              <a:t>‹#›</a:t>
            </a:fld>
            <a:endParaRPr lang="en-US"/>
          </a:p>
        </p:txBody>
      </p:sp>
    </p:spTree>
    <p:extLst>
      <p:ext uri="{BB962C8B-B14F-4D97-AF65-F5344CB8AC3E}">
        <p14:creationId xmlns:p14="http://schemas.microsoft.com/office/powerpoint/2010/main" val="1065907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2890838" y="0"/>
            <a:ext cx="930275" cy="523875"/>
          </a:xfrm>
          <a:ln/>
        </p:spPr>
      </p:sp>
      <p:sp>
        <p:nvSpPr>
          <p:cNvPr id="17411" name="Rectangle 3"/>
          <p:cNvSpPr>
            <a:spLocks noGrp="1" noChangeArrowheads="1"/>
          </p:cNvSpPr>
          <p:nvPr>
            <p:ph type="body" idx="1"/>
          </p:nvPr>
        </p:nvSpPr>
        <p:spPr>
          <a:xfrm>
            <a:off x="0" y="676119"/>
            <a:ext cx="6858000" cy="826468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400" b="1" dirty="0"/>
          </a:p>
        </p:txBody>
      </p:sp>
    </p:spTree>
    <p:extLst>
      <p:ext uri="{BB962C8B-B14F-4D97-AF65-F5344CB8AC3E}">
        <p14:creationId xmlns:p14="http://schemas.microsoft.com/office/powerpoint/2010/main" val="478069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B25088F1-8BE0-4F82-832E-4417D4FE2C63}" type="slidenum">
              <a:rPr lang="en-US" smtClean="0"/>
              <a:pPr/>
              <a:t>15</a:t>
            </a:fld>
            <a:endParaRPr lang="en-US" smtClean="0"/>
          </a:p>
        </p:txBody>
      </p:sp>
      <p:sp>
        <p:nvSpPr>
          <p:cNvPr id="33794" name="Rectangle 2"/>
          <p:cNvSpPr>
            <a:spLocks noGrp="1" noRot="1" noChangeAspect="1" noChangeArrowheads="1" noTextEdit="1"/>
          </p:cNvSpPr>
          <p:nvPr>
            <p:ph type="sldImg"/>
          </p:nvPr>
        </p:nvSpPr>
        <p:spPr>
          <a:xfrm>
            <a:off x="381000" y="685800"/>
            <a:ext cx="6096000" cy="3429000"/>
          </a:xfrm>
          <a:ln/>
        </p:spPr>
      </p:sp>
      <p:sp>
        <p:nvSpPr>
          <p:cNvPr id="33795" name="Rectangle 3"/>
          <p:cNvSpPr>
            <a:spLocks noGrp="1" noChangeArrowheads="1"/>
          </p:cNvSpPr>
          <p:nvPr>
            <p:ph type="body" idx="1"/>
          </p:nvPr>
        </p:nvSpPr>
        <p:spPr>
          <a:noFill/>
          <a:ln/>
        </p:spPr>
        <p:txBody>
          <a:bodyPr/>
          <a:lstStyle/>
          <a:p>
            <a:pPr eaLnBrk="1" hangingPunct="1"/>
            <a:endParaRPr lang="en-US" b="1" dirty="0" smtClean="0"/>
          </a:p>
        </p:txBody>
      </p:sp>
    </p:spTree>
    <p:extLst>
      <p:ext uri="{BB962C8B-B14F-4D97-AF65-F5344CB8AC3E}">
        <p14:creationId xmlns:p14="http://schemas.microsoft.com/office/powerpoint/2010/main" val="3317882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9CBF13D-5208-5648-95B3-667E4B7E6435}" type="slidenum">
              <a:rPr lang="en-US" smtClean="0"/>
              <a:t>17</a:t>
            </a:fld>
            <a:endParaRPr lang="en-US"/>
          </a:p>
        </p:txBody>
      </p:sp>
    </p:spTree>
    <p:extLst>
      <p:ext uri="{BB962C8B-B14F-4D97-AF65-F5344CB8AC3E}">
        <p14:creationId xmlns:p14="http://schemas.microsoft.com/office/powerpoint/2010/main" val="4230299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400" b="1" dirty="0"/>
          </a:p>
        </p:txBody>
      </p:sp>
      <p:sp>
        <p:nvSpPr>
          <p:cNvPr id="4" name="Slide Number Placeholder 3"/>
          <p:cNvSpPr>
            <a:spLocks noGrp="1"/>
          </p:cNvSpPr>
          <p:nvPr>
            <p:ph type="sldNum" sz="quarter" idx="10"/>
          </p:nvPr>
        </p:nvSpPr>
        <p:spPr/>
        <p:txBody>
          <a:bodyPr/>
          <a:lstStyle/>
          <a:p>
            <a:fld id="{59CBF13D-5208-5648-95B3-667E4B7E6435}" type="slidenum">
              <a:rPr lang="en-US" smtClean="0"/>
              <a:t>18</a:t>
            </a:fld>
            <a:endParaRPr lang="en-US"/>
          </a:p>
        </p:txBody>
      </p:sp>
    </p:spTree>
    <p:extLst>
      <p:ext uri="{BB962C8B-B14F-4D97-AF65-F5344CB8AC3E}">
        <p14:creationId xmlns:p14="http://schemas.microsoft.com/office/powerpoint/2010/main" val="2595668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r>
              <a:rPr lang="en-US" dirty="0" smtClean="0">
                <a:latin typeface="Arial" pitchFamily="34" charset="0"/>
              </a:rPr>
              <a:t>2009</a:t>
            </a:r>
          </a:p>
          <a:p>
            <a:r>
              <a:rPr lang="en-US" dirty="0" smtClean="0">
                <a:latin typeface="Arial" pitchFamily="34" charset="0"/>
              </a:rPr>
              <a:t>•	VHA publishes Pain Management Directive</a:t>
            </a:r>
          </a:p>
          <a:p>
            <a:r>
              <a:rPr lang="en-US" dirty="0" smtClean="0">
                <a:latin typeface="Arial" pitchFamily="34" charset="0"/>
              </a:rPr>
              <a:t>•	Army Surgeon General Charters Pain Management Task Force (August 2009)</a:t>
            </a:r>
          </a:p>
          <a:p>
            <a:r>
              <a:rPr lang="en-US" dirty="0" smtClean="0">
                <a:latin typeface="Arial" pitchFamily="34" charset="0"/>
              </a:rPr>
              <a:t>o	PMTF includes representatives from Army, Navy, Air Force, Health Affairs, and VHA </a:t>
            </a:r>
          </a:p>
          <a:p>
            <a:r>
              <a:rPr lang="en-US" dirty="0" smtClean="0">
                <a:latin typeface="Arial" pitchFamily="34" charset="0"/>
              </a:rPr>
              <a:t>•	NDAA 2010 directs SECDEF to develop and implement a comprehensive policy on pain management by the military health care system </a:t>
            </a:r>
            <a:r>
              <a:rPr lang="en-US" dirty="0" err="1" smtClean="0">
                <a:latin typeface="Arial" pitchFamily="34" charset="0"/>
              </a:rPr>
              <a:t>nlt</a:t>
            </a:r>
            <a:r>
              <a:rPr lang="en-US" dirty="0" smtClean="0">
                <a:latin typeface="Arial" pitchFamily="34" charset="0"/>
              </a:rPr>
              <a:t> 31 March 2011</a:t>
            </a:r>
          </a:p>
          <a:p>
            <a:r>
              <a:rPr lang="en-US" dirty="0" smtClean="0">
                <a:latin typeface="Arial" pitchFamily="34" charset="0"/>
              </a:rPr>
              <a:t>2010</a:t>
            </a:r>
          </a:p>
          <a:p>
            <a:r>
              <a:rPr lang="en-US" dirty="0" smtClean="0">
                <a:latin typeface="Arial" pitchFamily="34" charset="0"/>
              </a:rPr>
              <a:t>•	PMTF Report published (May 2010)</a:t>
            </a:r>
          </a:p>
          <a:p>
            <a:r>
              <a:rPr lang="en-US" dirty="0" smtClean="0">
                <a:latin typeface="Arial" pitchFamily="34" charset="0"/>
              </a:rPr>
              <a:t>o	Report includes 109 Recommendations for a comprehensive pain management strategy</a:t>
            </a:r>
          </a:p>
          <a:p>
            <a:r>
              <a:rPr lang="en-US" dirty="0" smtClean="0">
                <a:latin typeface="Arial" pitchFamily="34" charset="0"/>
              </a:rPr>
              <a:t>•	As directed by Affordable Care Act, Institute of Medicine publishes “Pain in America” Report</a:t>
            </a:r>
          </a:p>
          <a:p>
            <a:r>
              <a:rPr lang="en-US" dirty="0" smtClean="0">
                <a:latin typeface="Arial" pitchFamily="34" charset="0"/>
              </a:rPr>
              <a:t>o	IOM report acknowledges the DoD PMTF Report and makes recommendations very similar to the DoD PMTF</a:t>
            </a:r>
          </a:p>
          <a:p>
            <a:r>
              <a:rPr lang="en-US" dirty="0" smtClean="0">
                <a:latin typeface="Arial" pitchFamily="34" charset="0"/>
              </a:rPr>
              <a:t>o	NIH charters Interagency Pain Research Coordinating Committee (IPRCC) to transform “Pain in America” Report recommendations into a National Pain Strategy</a:t>
            </a:r>
          </a:p>
          <a:p>
            <a:r>
              <a:rPr lang="en-US" dirty="0" smtClean="0">
                <a:latin typeface="Arial" pitchFamily="34" charset="0"/>
              </a:rPr>
              <a:t>•	Health Executive Council charters the HEC Pain Management Work Group to align DoD and VA pain management strategies</a:t>
            </a:r>
          </a:p>
          <a:p>
            <a:r>
              <a:rPr lang="en-US" dirty="0" smtClean="0">
                <a:latin typeface="Arial" pitchFamily="34" charset="0"/>
              </a:rPr>
              <a:t>•	Army operationalizes PMTF recommendations in the Army Comprehensive Pain Management Campaign: OPORD 10-76 (September 2010)</a:t>
            </a:r>
          </a:p>
          <a:p>
            <a:r>
              <a:rPr lang="en-US" dirty="0" smtClean="0">
                <a:latin typeface="Arial" pitchFamily="34" charset="0"/>
              </a:rPr>
              <a:t>o	 Synchronize a Culture of Pain Awareness, Education, and Proactive Intervention (Patients, Medical Staff, and Leaders).</a:t>
            </a:r>
          </a:p>
          <a:p>
            <a:r>
              <a:rPr lang="en-US" dirty="0" smtClean="0">
                <a:latin typeface="Arial" pitchFamily="34" charset="0"/>
              </a:rPr>
              <a:t>o	Provide Tools and Infrastructure that Support and Encourage Clinical Practice and Research Advancements in Pain Management.</a:t>
            </a:r>
          </a:p>
          <a:p>
            <a:r>
              <a:rPr lang="en-US" dirty="0" smtClean="0">
                <a:latin typeface="Arial" pitchFamily="34" charset="0"/>
              </a:rPr>
              <a:t>o	Build a Full Spectrum of Best Practices for the Continuum of Acute and Chronic Pain, Based on a Foundation of Best Available Evidence</a:t>
            </a:r>
          </a:p>
          <a:p>
            <a:r>
              <a:rPr lang="en-US" dirty="0" smtClean="0">
                <a:latin typeface="Arial" pitchFamily="34" charset="0"/>
              </a:rPr>
              <a:t>2011</a:t>
            </a:r>
          </a:p>
          <a:p>
            <a:r>
              <a:rPr lang="en-US" dirty="0" smtClean="0">
                <a:latin typeface="Arial" pitchFamily="34" charset="0"/>
              </a:rPr>
              <a:t>•	MHS Publishes Policy on Comprehensive Pain Management, 11-003 (March 2011)</a:t>
            </a:r>
          </a:p>
          <a:p>
            <a:r>
              <a:rPr lang="en-US" dirty="0" smtClean="0">
                <a:latin typeface="Arial" pitchFamily="34" charset="0"/>
              </a:rPr>
              <a:t>o	Operationalizes recommendations from PMTF</a:t>
            </a:r>
          </a:p>
          <a:p>
            <a:r>
              <a:rPr lang="en-US" dirty="0" smtClean="0">
                <a:latin typeface="Arial" pitchFamily="34" charset="0"/>
              </a:rPr>
              <a:t>•	CDC declares “epidemic” of opioid overuse, abuse, diversion, and overdoses in the U.S. </a:t>
            </a:r>
          </a:p>
          <a:p>
            <a:r>
              <a:rPr lang="en-US" dirty="0" smtClean="0">
                <a:latin typeface="Arial" pitchFamily="34" charset="0"/>
              </a:rPr>
              <a:t>2012</a:t>
            </a:r>
          </a:p>
          <a:p>
            <a:r>
              <a:rPr lang="en-US" dirty="0" smtClean="0">
                <a:latin typeface="Arial" pitchFamily="34" charset="0"/>
              </a:rPr>
              <a:t>•	</a:t>
            </a:r>
          </a:p>
          <a:p>
            <a:r>
              <a:rPr lang="en-US" dirty="0" smtClean="0">
                <a:latin typeface="Arial" pitchFamily="34" charset="0"/>
              </a:rPr>
              <a:t>2013</a:t>
            </a:r>
          </a:p>
          <a:p>
            <a:r>
              <a:rPr lang="en-US" dirty="0" smtClean="0">
                <a:latin typeface="Arial" pitchFamily="34" charset="0"/>
              </a:rPr>
              <a:t>•	Navy BUMED establishes Navy Comprehensive Pain Management Program</a:t>
            </a:r>
          </a:p>
          <a:p>
            <a:r>
              <a:rPr lang="en-US" dirty="0" smtClean="0">
                <a:latin typeface="Arial" pitchFamily="34" charset="0"/>
              </a:rPr>
              <a:t>•	DoD Publishes Battlefield Pain Management Guideline</a:t>
            </a:r>
          </a:p>
          <a:p>
            <a:r>
              <a:rPr lang="en-US" dirty="0" smtClean="0">
                <a:latin typeface="Arial" pitchFamily="34" charset="0"/>
              </a:rPr>
              <a:t>•	National Advisory Council on Complementary and Integrative Health (NACCIH) convenes a working group to advise on the potential for development of a large-scale initiative to examine the effectiveness of mind and body practices in military and Veterans’ health care settings</a:t>
            </a:r>
          </a:p>
          <a:p>
            <a:r>
              <a:rPr lang="en-US" dirty="0" smtClean="0">
                <a:latin typeface="Arial" pitchFamily="34" charset="0"/>
              </a:rPr>
              <a:t>2014</a:t>
            </a:r>
          </a:p>
          <a:p>
            <a:r>
              <a:rPr lang="en-US" dirty="0" smtClean="0">
                <a:latin typeface="Arial" pitchFamily="34" charset="0"/>
              </a:rPr>
              <a:t>•	NCCIH Publishes Report: “Strengthening Collaborations with the U.S. Department of Defense and U.S. Department of Veterans Affairs: Effectiveness Research on Mind and Body Interventions</a:t>
            </a:r>
          </a:p>
          <a:p>
            <a:r>
              <a:rPr lang="en-US" dirty="0" smtClean="0">
                <a:latin typeface="Arial" pitchFamily="34" charset="0"/>
              </a:rPr>
              <a:t>•	DHA charters MHS Pain Management Work Group</a:t>
            </a:r>
          </a:p>
          <a:p>
            <a:r>
              <a:rPr lang="en-US" dirty="0" smtClean="0">
                <a:latin typeface="Arial" pitchFamily="34" charset="0"/>
              </a:rPr>
              <a:t>2015</a:t>
            </a:r>
          </a:p>
          <a:p>
            <a:r>
              <a:rPr lang="en-US" dirty="0" smtClean="0">
                <a:latin typeface="Arial" pitchFamily="34" charset="0"/>
              </a:rPr>
              <a:t>•	Presidential Memorandum: Addressing Prescription Drug Abuse and Heroin Use (Oct 2015)</a:t>
            </a:r>
          </a:p>
          <a:p>
            <a:r>
              <a:rPr lang="en-US" dirty="0" smtClean="0">
                <a:latin typeface="Arial" pitchFamily="34" charset="0"/>
              </a:rPr>
              <a:t>o	Directs DoD to develop and deploy opioid prescriber safety training </a:t>
            </a:r>
            <a:r>
              <a:rPr lang="en-US" dirty="0" err="1" smtClean="0">
                <a:latin typeface="Arial" pitchFamily="34" charset="0"/>
              </a:rPr>
              <a:t>nlt</a:t>
            </a:r>
            <a:r>
              <a:rPr lang="en-US" dirty="0" smtClean="0">
                <a:latin typeface="Arial" pitchFamily="34" charset="0"/>
              </a:rPr>
              <a:t> April 2016</a:t>
            </a:r>
          </a:p>
          <a:p>
            <a:r>
              <a:rPr lang="en-US" dirty="0" smtClean="0">
                <a:latin typeface="Arial" pitchFamily="34" charset="0"/>
              </a:rPr>
              <a:t>2016</a:t>
            </a:r>
          </a:p>
          <a:p>
            <a:r>
              <a:rPr lang="en-US" dirty="0" smtClean="0">
                <a:latin typeface="Arial" pitchFamily="34" charset="0"/>
              </a:rPr>
              <a:t>•	CDC releases Opioid Prescribing Guidelines</a:t>
            </a:r>
          </a:p>
          <a:p>
            <a:r>
              <a:rPr lang="en-US" dirty="0" smtClean="0">
                <a:latin typeface="Arial" pitchFamily="34" charset="0"/>
              </a:rPr>
              <a:t>•	DoD/VA releases Updated Clinical Practice Guideline for Opioid Therapy for Chronic Pain</a:t>
            </a:r>
          </a:p>
          <a:p>
            <a:r>
              <a:rPr lang="en-US" dirty="0" smtClean="0">
                <a:latin typeface="Arial" pitchFamily="34" charset="0"/>
              </a:rPr>
              <a:t>•	ASD (HA) approves designation of the Defense and Veterans Center for Integrative Pain Management as the Military Health System’s Center of Excellence for Pain Management (February 2016)</a:t>
            </a:r>
          </a:p>
          <a:p>
            <a:r>
              <a:rPr lang="en-US" dirty="0" smtClean="0">
                <a:latin typeface="Arial" pitchFamily="34" charset="0"/>
              </a:rPr>
              <a:t>•	HHS Publishes National Pain Strategy (March 2016)</a:t>
            </a:r>
          </a:p>
          <a:p>
            <a:r>
              <a:rPr lang="en-US" dirty="0" smtClean="0">
                <a:latin typeface="Arial" pitchFamily="34" charset="0"/>
              </a:rPr>
              <a:t>o	ASD(HA) submits letter of support to HHS during public comment period (May 2015)</a:t>
            </a:r>
          </a:p>
          <a:p>
            <a:r>
              <a:rPr lang="en-US" dirty="0" smtClean="0">
                <a:latin typeface="Arial" pitchFamily="34" charset="0"/>
              </a:rPr>
              <a:t>•	Comprehensive Addiction and Recovery Act signed into law (July 2016)</a:t>
            </a:r>
          </a:p>
          <a:p>
            <a:r>
              <a:rPr lang="en-US" dirty="0" smtClean="0">
                <a:latin typeface="Arial" pitchFamily="34" charset="0"/>
              </a:rPr>
              <a:t>o	Addresses the opioid epidemic through six major lines of effort: prevention, treatment, recovery, law enforcement, criminal justice reform, and overdose reversal</a:t>
            </a:r>
          </a:p>
          <a:p>
            <a:r>
              <a:rPr lang="en-US" dirty="0" smtClean="0">
                <a:latin typeface="Arial" pitchFamily="34" charset="0"/>
              </a:rPr>
              <a:t>o	Directs DoD and VA to coordinate opioid safety and pain management strategies</a:t>
            </a:r>
          </a:p>
          <a:p>
            <a:r>
              <a:rPr lang="en-US" dirty="0" smtClean="0">
                <a:latin typeface="Arial" pitchFamily="34" charset="0"/>
              </a:rPr>
              <a:t>o	Directs HHS to establish Interagency Pain Management Best Practices Task Force</a:t>
            </a:r>
          </a:p>
          <a:p>
            <a:r>
              <a:rPr lang="en-US" dirty="0" smtClean="0">
                <a:latin typeface="Arial" pitchFamily="34" charset="0"/>
              </a:rPr>
              <a:t>o	Directs VA to establish Creating Options for Veterans' Expedited Recovery (COVER) Commission to examine the evidence-based treatment model incorporating complementary and integrative health approaches as standard practice throughout the Department.</a:t>
            </a:r>
          </a:p>
          <a:p>
            <a:r>
              <a:rPr lang="en-US" dirty="0" smtClean="0">
                <a:latin typeface="Arial" pitchFamily="34" charset="0"/>
              </a:rPr>
              <a:t>•	HEC PMWG completes Acupuncture Across Clinical Settings (ATACS) JIF project</a:t>
            </a:r>
          </a:p>
          <a:p>
            <a:r>
              <a:rPr lang="en-US" dirty="0" smtClean="0">
                <a:latin typeface="Arial" pitchFamily="34" charset="0"/>
              </a:rPr>
              <a:t>o	Developed standardized educational and training on a basic acupuncture (Battlefield acupuncture/BFA) protocol that can be used to decrease use of prescription pain medications</a:t>
            </a:r>
          </a:p>
          <a:p>
            <a:r>
              <a:rPr lang="en-US" dirty="0" smtClean="0">
                <a:latin typeface="Arial" pitchFamily="34" charset="0"/>
              </a:rPr>
              <a:t>o	Trained over 2000 providers across DoD and VA</a:t>
            </a:r>
          </a:p>
          <a:p>
            <a:r>
              <a:rPr lang="en-US" dirty="0" smtClean="0">
                <a:latin typeface="Arial" pitchFamily="34" charset="0"/>
              </a:rPr>
              <a:t>o	Developed DoD/VA consensus document for acupuncture training, privileging, clinical practice, and coding.</a:t>
            </a:r>
          </a:p>
          <a:p>
            <a:r>
              <a:rPr lang="en-US" dirty="0" smtClean="0">
                <a:latin typeface="Arial" pitchFamily="34" charset="0"/>
              </a:rPr>
              <a:t>2017</a:t>
            </a:r>
          </a:p>
          <a:p>
            <a:r>
              <a:rPr lang="en-US" dirty="0" smtClean="0">
                <a:latin typeface="Arial" pitchFamily="34" charset="0"/>
              </a:rPr>
              <a:t>•	HEC PMWG completes Joint Pain Education (JPEP) JIF Project</a:t>
            </a:r>
          </a:p>
          <a:p>
            <a:r>
              <a:rPr lang="en-US" dirty="0" smtClean="0">
                <a:latin typeface="Arial" pitchFamily="34" charset="0"/>
              </a:rPr>
              <a:t>o	32 Modules of standardized, evidence-based pain management content developed for providers in the Departments of Veterans Affairs and Defense health care systems</a:t>
            </a:r>
          </a:p>
          <a:p>
            <a:r>
              <a:rPr lang="en-US" dirty="0" smtClean="0">
                <a:latin typeface="Arial" pitchFamily="34" charset="0"/>
              </a:rPr>
              <a:t>o	Supplemented by 12 educational videos for providers and patients</a:t>
            </a:r>
          </a:p>
          <a:p>
            <a:r>
              <a:rPr lang="en-US" dirty="0" smtClean="0">
                <a:latin typeface="Arial" pitchFamily="34" charset="0"/>
              </a:rPr>
              <a:t>•	NIH announces Pain Research </a:t>
            </a:r>
            <a:r>
              <a:rPr lang="en-US" dirty="0" err="1" smtClean="0">
                <a:latin typeface="Arial" pitchFamily="34" charset="0"/>
              </a:rPr>
              <a:t>Collaboratory</a:t>
            </a:r>
            <a:r>
              <a:rPr lang="en-US" dirty="0" smtClean="0">
                <a:latin typeface="Arial" pitchFamily="34" charset="0"/>
              </a:rPr>
              <a:t> Initiative, a NIH/DoD/VA supported, multi-year, pain research initiative to implement cost-effective large-scale clinical research in military and veteran health care delivery organizations focusing on non-pharmacological approaches to pain management</a:t>
            </a:r>
          </a:p>
          <a:p>
            <a:r>
              <a:rPr lang="en-US" dirty="0" smtClean="0">
                <a:latin typeface="Arial" pitchFamily="34" charset="0"/>
              </a:rPr>
              <a:t>2018</a:t>
            </a:r>
          </a:p>
          <a:p>
            <a:r>
              <a:rPr lang="en-US" dirty="0" smtClean="0">
                <a:latin typeface="Arial" pitchFamily="34" charset="0"/>
              </a:rPr>
              <a:t>•	DHA published DHA-PI for Pain Management and Opioid Safety (April 2018)</a:t>
            </a:r>
          </a:p>
          <a:p>
            <a:r>
              <a:rPr lang="en-US" dirty="0" smtClean="0">
                <a:latin typeface="Arial" pitchFamily="34" charset="0"/>
              </a:rPr>
              <a:t>•	DHA begins deployment of Pain Assessment Screening Tool and Outcomes Registry (PASTOR)</a:t>
            </a:r>
          </a:p>
          <a:p>
            <a:r>
              <a:rPr lang="en-US" dirty="0" smtClean="0">
                <a:latin typeface="Arial" pitchFamily="34" charset="0"/>
              </a:rPr>
              <a:t>o	Scheduled </a:t>
            </a:r>
          </a:p>
          <a:p>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622E924B-7C75-4A3B-A192-70FBF607A47E}" type="slidenum">
              <a:rPr lang="en-US" smtClean="0">
                <a:solidFill>
                  <a:prstClr val="black"/>
                </a:solidFill>
                <a:latin typeface="Calibri"/>
              </a:rPr>
              <a:pPr>
                <a:defRPr/>
              </a:pPr>
              <a:t>20</a:t>
            </a:fld>
            <a:endParaRPr lang="en-US">
              <a:solidFill>
                <a:prstClr val="black"/>
              </a:solidFill>
              <a:latin typeface="Calibri"/>
            </a:endParaRPr>
          </a:p>
        </p:txBody>
      </p:sp>
      <p:sp>
        <p:nvSpPr>
          <p:cNvPr id="2" name="Footer Placeholder 1"/>
          <p:cNvSpPr>
            <a:spLocks noGrp="1"/>
          </p:cNvSpPr>
          <p:nvPr>
            <p:ph type="ftr" sz="quarter" idx="10"/>
          </p:nvPr>
        </p:nvSpPr>
        <p:spPr/>
        <p:txBody>
          <a:bodyPr/>
          <a:lstStyle/>
          <a:p>
            <a:r>
              <a:rPr lang="en-US" smtClean="0">
                <a:solidFill>
                  <a:prstClr val="black"/>
                </a:solidFill>
                <a:latin typeface="Calibri"/>
              </a:rPr>
              <a:t>#</a:t>
            </a:r>
            <a:endParaRPr lang="en-US">
              <a:solidFill>
                <a:prstClr val="black"/>
              </a:solidFill>
              <a:latin typeface="Calibri"/>
            </a:endParaRPr>
          </a:p>
        </p:txBody>
      </p:sp>
    </p:spTree>
    <p:extLst>
      <p:ext uri="{BB962C8B-B14F-4D97-AF65-F5344CB8AC3E}">
        <p14:creationId xmlns:p14="http://schemas.microsoft.com/office/powerpoint/2010/main" val="2942833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w="9525"/>
        </p:spPr>
        <p:txBody>
          <a:bodyPr/>
          <a:lstStyle/>
          <a:p>
            <a:r>
              <a:rPr lang="en-US" smtClean="0"/>
              <a:t>The Military Health System has been extremely engaged in the national dialogue regarding pain management and related opioid overuse, abuse and diversion.  The 2010 DoD Pain Management Task Force predated the 2011 IOM “Pain in America Report” with both documents recognizing the need to radically change the way we assess, discuss and treat pain.  In addition to developing a DoD Pain Strategy, the MHS was involved in development of the National Pain Strategy.  DVCIPM , the DoD Center of excellence for pain, is spearheading efforts to address requirements and mandates from 2015 Pres Memo on Rx Medication Overuse, implementation of the CDC Opioid Prescribing Guidelines and 2016 Comprehensive Addiction and Recovery Act.  Please Visit the DVCIPM website for more info on our pain initiatives, tools and opportunities for collaboration.     </a:t>
            </a:r>
          </a:p>
        </p:txBody>
      </p:sp>
    </p:spTree>
    <p:extLst>
      <p:ext uri="{BB962C8B-B14F-4D97-AF65-F5344CB8AC3E}">
        <p14:creationId xmlns:p14="http://schemas.microsoft.com/office/powerpoint/2010/main" val="2246569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14340" name="Slide Number Placeholder 3"/>
          <p:cNvSpPr>
            <a:spLocks noGrp="1"/>
          </p:cNvSpPr>
          <p:nvPr>
            <p:ph type="sldNum" sz="quarter" idx="5"/>
          </p:nvPr>
        </p:nvSpPr>
        <p:spPr/>
        <p:txBody>
          <a:bodyPr/>
          <a:lstStyle>
            <a:lvl1pPr defTabSz="916764" eaLnBrk="0" hangingPunct="0">
              <a:defRPr>
                <a:solidFill>
                  <a:schemeClr val="tx1"/>
                </a:solidFill>
                <a:latin typeface="Arial" panose="020B0604020202020204" pitchFamily="34" charset="0"/>
                <a:cs typeface="Arial" panose="020B0604020202020204" pitchFamily="34" charset="0"/>
              </a:defRPr>
            </a:lvl1pPr>
            <a:lvl2pPr marL="730911" indent="-281120" defTabSz="916764" eaLnBrk="0" hangingPunct="0">
              <a:defRPr>
                <a:solidFill>
                  <a:schemeClr val="tx1"/>
                </a:solidFill>
                <a:latin typeface="Arial" panose="020B0604020202020204" pitchFamily="34" charset="0"/>
                <a:cs typeface="Arial" panose="020B0604020202020204" pitchFamily="34" charset="0"/>
              </a:defRPr>
            </a:lvl2pPr>
            <a:lvl3pPr marL="1124480" indent="-224896" defTabSz="916764" eaLnBrk="0" hangingPunct="0">
              <a:defRPr>
                <a:solidFill>
                  <a:schemeClr val="tx1"/>
                </a:solidFill>
                <a:latin typeface="Arial" panose="020B0604020202020204" pitchFamily="34" charset="0"/>
                <a:cs typeface="Arial" panose="020B0604020202020204" pitchFamily="34" charset="0"/>
              </a:defRPr>
            </a:lvl3pPr>
            <a:lvl4pPr marL="1574272" indent="-224896" defTabSz="916764" eaLnBrk="0" hangingPunct="0">
              <a:defRPr>
                <a:solidFill>
                  <a:schemeClr val="tx1"/>
                </a:solidFill>
                <a:latin typeface="Arial" panose="020B0604020202020204" pitchFamily="34" charset="0"/>
                <a:cs typeface="Arial" panose="020B0604020202020204" pitchFamily="34" charset="0"/>
              </a:defRPr>
            </a:lvl4pPr>
            <a:lvl5pPr marL="2024064" indent="-224896" defTabSz="916764" eaLnBrk="0" hangingPunct="0">
              <a:defRPr>
                <a:solidFill>
                  <a:schemeClr val="tx1"/>
                </a:solidFill>
                <a:latin typeface="Arial" panose="020B0604020202020204" pitchFamily="34" charset="0"/>
                <a:cs typeface="Arial" panose="020B0604020202020204" pitchFamily="34" charset="0"/>
              </a:defRPr>
            </a:lvl5pPr>
            <a:lvl6pPr marL="2473855" indent="-224896" defTabSz="91676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23647" indent="-224896" defTabSz="91676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73439" indent="-224896" defTabSz="91676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23231" indent="-224896" defTabSz="91676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569518-CC49-4F90-90E2-51FFACCA0621}" type="slidenum">
              <a:rPr lang="en-US" altLang="en-US"/>
              <a:pPr eaLnBrk="1" hangingPunct="1"/>
              <a:t>23</a:t>
            </a:fld>
            <a:endParaRPr lang="en-US" altLang="en-US"/>
          </a:p>
        </p:txBody>
      </p:sp>
      <p:sp>
        <p:nvSpPr>
          <p:cNvPr id="2" name="Footer Placeholder 1"/>
          <p:cNvSpPr>
            <a:spLocks noGrp="1"/>
          </p:cNvSpPr>
          <p:nvPr>
            <p:ph type="ftr" sz="quarter" idx="10"/>
          </p:nvPr>
        </p:nvSpPr>
        <p:spPr/>
        <p:txBody>
          <a:bodyPr/>
          <a:lstStyle/>
          <a:p>
            <a:r>
              <a:rPr lang="en-US" smtClean="0"/>
              <a:t>#</a:t>
            </a:r>
            <a:endParaRPr lang="en-US"/>
          </a:p>
        </p:txBody>
      </p:sp>
    </p:spTree>
    <p:extLst>
      <p:ext uri="{BB962C8B-B14F-4D97-AF65-F5344CB8AC3E}">
        <p14:creationId xmlns:p14="http://schemas.microsoft.com/office/powerpoint/2010/main" val="4199923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BF13D-5208-5648-95B3-667E4B7E6435}" type="slidenum">
              <a:rPr lang="en-US" smtClean="0"/>
              <a:t>27</a:t>
            </a:fld>
            <a:endParaRPr lang="en-US"/>
          </a:p>
        </p:txBody>
      </p:sp>
    </p:spTree>
    <p:extLst>
      <p:ext uri="{BB962C8B-B14F-4D97-AF65-F5344CB8AC3E}">
        <p14:creationId xmlns:p14="http://schemas.microsoft.com/office/powerpoint/2010/main" val="47455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429354-F482-46A4-8C25-D80E2CB452D8}" type="slidenum">
              <a:rPr lang="en-US" smtClean="0"/>
              <a:pPr/>
              <a:t>28</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spTree>
    <p:extLst>
      <p:ext uri="{BB962C8B-B14F-4D97-AF65-F5344CB8AC3E}">
        <p14:creationId xmlns:p14="http://schemas.microsoft.com/office/powerpoint/2010/main" val="4229099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BBB6041-8FEF-43D3-A431-769F7C96659E}"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983294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BBB6041-8FEF-43D3-A431-769F7C96659E}"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983294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399"/>
            <a:ext cx="5486400" cy="4341813"/>
          </a:xfrm>
        </p:spPr>
        <p:txBody>
          <a:bodyPr/>
          <a:lstStyle/>
          <a:p>
            <a:endParaRPr lang="en-US" b="1" dirty="0"/>
          </a:p>
        </p:txBody>
      </p:sp>
      <p:sp>
        <p:nvSpPr>
          <p:cNvPr id="4" name="Slide Number Placeholder 3"/>
          <p:cNvSpPr>
            <a:spLocks noGrp="1"/>
          </p:cNvSpPr>
          <p:nvPr>
            <p:ph type="sldNum" sz="quarter" idx="10"/>
          </p:nvPr>
        </p:nvSpPr>
        <p:spPr/>
        <p:txBody>
          <a:bodyPr/>
          <a:lstStyle/>
          <a:p>
            <a:fld id="{59CBF13D-5208-5648-95B3-667E4B7E643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949190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smtClean="0"/>
          </a:p>
        </p:txBody>
      </p:sp>
      <p:sp>
        <p:nvSpPr>
          <p:cNvPr id="80900" name="Slide Number Placeholder 3"/>
          <p:cNvSpPr txBox="1">
            <a:spLocks noGrp="1"/>
          </p:cNvSpPr>
          <p:nvPr/>
        </p:nvSpPr>
        <p:spPr bwMode="auto">
          <a:xfrm>
            <a:off x="3884027" y="8684926"/>
            <a:ext cx="2972421" cy="457513"/>
          </a:xfrm>
          <a:prstGeom prst="rect">
            <a:avLst/>
          </a:prstGeom>
          <a:noFill/>
          <a:ln w="9525">
            <a:noFill/>
            <a:miter lim="800000"/>
            <a:headEnd/>
            <a:tailEnd/>
          </a:ln>
        </p:spPr>
        <p:txBody>
          <a:bodyPr lIns="91435" tIns="45718" rIns="91435" bIns="45718" anchor="b"/>
          <a:lstStyle/>
          <a:p>
            <a:pPr algn="r" defTabSz="914437" eaLnBrk="0" hangingPunct="0"/>
            <a:fld id="{7C330B1D-61F9-475E-8010-6EF58684208A}" type="slidenum">
              <a:rPr lang="en-US" sz="1200">
                <a:solidFill>
                  <a:prstClr val="black"/>
                </a:solidFill>
                <a:latin typeface="Times New Roman" pitchFamily="18" charset="0"/>
              </a:rPr>
              <a:pPr algn="r" defTabSz="914437" eaLnBrk="0" hangingPunct="0"/>
              <a:t>7</a:t>
            </a:fld>
            <a:endParaRPr lang="en-US" sz="1200" dirty="0">
              <a:solidFill>
                <a:prstClr val="black"/>
              </a:solidFill>
              <a:latin typeface="Times New Roman" pitchFamily="18" charset="0"/>
            </a:endParaRPr>
          </a:p>
        </p:txBody>
      </p:sp>
    </p:spTree>
    <p:extLst>
      <p:ext uri="{BB962C8B-B14F-4D97-AF65-F5344CB8AC3E}">
        <p14:creationId xmlns:p14="http://schemas.microsoft.com/office/powerpoint/2010/main" val="2985546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BBB6041-8FEF-43D3-A431-769F7C96659E}"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983294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9CBF13D-5208-5648-95B3-667E4B7E6435}" type="slidenum">
              <a:rPr lang="en-US" smtClean="0"/>
              <a:t>9</a:t>
            </a:fld>
            <a:endParaRPr lang="en-US"/>
          </a:p>
        </p:txBody>
      </p:sp>
    </p:spTree>
    <p:extLst>
      <p:ext uri="{BB962C8B-B14F-4D97-AF65-F5344CB8AC3E}">
        <p14:creationId xmlns:p14="http://schemas.microsoft.com/office/powerpoint/2010/main" val="2035088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a:p>
            <a:endParaRPr lang="en-US" b="1" dirty="0"/>
          </a:p>
        </p:txBody>
      </p:sp>
      <p:sp>
        <p:nvSpPr>
          <p:cNvPr id="4" name="Slide Number Placeholder 3"/>
          <p:cNvSpPr>
            <a:spLocks noGrp="1"/>
          </p:cNvSpPr>
          <p:nvPr>
            <p:ph type="sldNum" sz="quarter" idx="10"/>
          </p:nvPr>
        </p:nvSpPr>
        <p:spPr/>
        <p:txBody>
          <a:bodyPr/>
          <a:lstStyle/>
          <a:p>
            <a:fld id="{59CBF13D-5208-5648-95B3-667E4B7E643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795471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a:p>
            <a:r>
              <a:rPr lang="en-US" b="1" dirty="0" smtClean="0"/>
              <a:t> </a:t>
            </a:r>
            <a:endParaRPr lang="en-US" b="1" dirty="0"/>
          </a:p>
        </p:txBody>
      </p:sp>
      <p:sp>
        <p:nvSpPr>
          <p:cNvPr id="4" name="Slide Number Placeholder 3"/>
          <p:cNvSpPr>
            <a:spLocks noGrp="1"/>
          </p:cNvSpPr>
          <p:nvPr>
            <p:ph type="sldNum" sz="quarter" idx="10"/>
          </p:nvPr>
        </p:nvSpPr>
        <p:spPr/>
        <p:txBody>
          <a:bodyPr/>
          <a:lstStyle/>
          <a:p>
            <a:fld id="{59CBF13D-5208-5648-95B3-667E4B7E643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816207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Black"/>
                <a:cs typeface="Arial Black"/>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93CC0A-58D0-0F48-B2B7-F9F442A352F5}" type="datetime1">
              <a:rPr lang="en-US" smtClean="0">
                <a:solidFill>
                  <a:prstClr val="black">
                    <a:tint val="75000"/>
                  </a:prstClr>
                </a:solidFill>
              </a:rPr>
              <a:pPr/>
              <a:t>4/18/2019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0917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C7C46-9B27-9C46-8049-B434DE2AC01A}" type="datetime1">
              <a:rPr lang="en-US" smtClean="0">
                <a:solidFill>
                  <a:prstClr val="black">
                    <a:tint val="75000"/>
                  </a:prstClr>
                </a:solidFill>
              </a:rPr>
              <a:pPr/>
              <a:t>4/18/2019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3278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EE67D4-D111-404A-ADF3-F5DAA2C68CE8}" type="datetime1">
              <a:rPr lang="en-US" smtClean="0">
                <a:solidFill>
                  <a:prstClr val="black">
                    <a:tint val="75000"/>
                  </a:prstClr>
                </a:solidFill>
              </a:rPr>
              <a:pPr/>
              <a:t>4/18/2019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3950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2641600" y="274638"/>
            <a:ext cx="8940800" cy="1143000"/>
          </a:xfrm>
          <a:prstGeom prst="rect">
            <a:avLst/>
          </a:prstGeom>
        </p:spPr>
        <p:txBody>
          <a:bodyPr rtlCol="0">
            <a:noAutofit/>
          </a:bodyPr>
          <a:lstStyle/>
          <a:p>
            <a:r>
              <a:rPr lang="en-US" smtClean="0"/>
              <a:t>Click to edit Master title style</a:t>
            </a:r>
            <a:endParaRPr lang="en-US" dirty="0"/>
          </a:p>
        </p:txBody>
      </p:sp>
    </p:spTree>
    <p:extLst>
      <p:ext uri="{BB962C8B-B14F-4D97-AF65-F5344CB8AC3E}">
        <p14:creationId xmlns:p14="http://schemas.microsoft.com/office/powerpoint/2010/main" val="707154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2"/>
            <a:ext cx="2844800" cy="365125"/>
          </a:xfrm>
          <a:prstGeom prst="rect">
            <a:avLst/>
          </a:prstGeom>
        </p:spPr>
        <p:txBody>
          <a:bodyPr lIns="91432" tIns="45716" rIns="91432" bIns="45716"/>
          <a:lstStyle>
            <a:lvl1pPr>
              <a:defRPr/>
            </a:lvl1pPr>
          </a:lstStyle>
          <a:p>
            <a:fld id="{50F347E0-6DC7-7C4A-846E-72E6E5F5CCF5}" type="datetimeFigureOut">
              <a:rPr lang="en-US" smtClean="0"/>
              <a:pPr/>
              <a:t>4/18/2019</a:t>
            </a:fld>
            <a:endParaRPr lang="en-US"/>
          </a:p>
        </p:txBody>
      </p:sp>
      <p:sp>
        <p:nvSpPr>
          <p:cNvPr id="3" name="Footer Placeholder 4"/>
          <p:cNvSpPr>
            <a:spLocks noGrp="1"/>
          </p:cNvSpPr>
          <p:nvPr>
            <p:ph type="ftr" sz="quarter" idx="11"/>
          </p:nvPr>
        </p:nvSpPr>
        <p:spPr>
          <a:xfrm>
            <a:off x="4038600" y="6356351"/>
            <a:ext cx="4114800" cy="365125"/>
          </a:xfrm>
          <a:prstGeom prst="rect">
            <a:avLst/>
          </a:prstGeom>
        </p:spPr>
        <p:txBody>
          <a:bodyPr/>
          <a:lstStyle>
            <a:lvl1pPr>
              <a:defRPr/>
            </a:lvl1pPr>
          </a:lstStyle>
          <a:p>
            <a:endParaRPr lang="en-US"/>
          </a:p>
        </p:txBody>
      </p:sp>
      <p:sp>
        <p:nvSpPr>
          <p:cNvPr id="4" name="Slide Number Placeholder 5"/>
          <p:cNvSpPr>
            <a:spLocks noGrp="1"/>
          </p:cNvSpPr>
          <p:nvPr>
            <p:ph type="sldNum" sz="quarter" idx="12"/>
          </p:nvPr>
        </p:nvSpPr>
        <p:spPr>
          <a:xfrm>
            <a:off x="8737600" y="6356352"/>
            <a:ext cx="2844800" cy="365125"/>
          </a:xfrm>
          <a:prstGeom prst="rect">
            <a:avLst/>
          </a:prstGeom>
        </p:spPr>
        <p:txBody>
          <a:bodyPr lIns="91432" tIns="45716" rIns="91432" bIns="45716"/>
          <a:lstStyle>
            <a:lvl1pPr>
              <a:defRPr/>
            </a:lvl1pPr>
          </a:lstStyle>
          <a:p>
            <a:fld id="{6D2E6FE9-D262-184E-9F32-CF02B0252C22}" type="slidenum">
              <a:rPr lang="en-US" smtClean="0"/>
              <a:pPr/>
              <a:t>‹#›</a:t>
            </a:fld>
            <a:endParaRPr lang="en-US"/>
          </a:p>
        </p:txBody>
      </p:sp>
    </p:spTree>
    <p:extLst>
      <p:ext uri="{BB962C8B-B14F-4D97-AF65-F5344CB8AC3E}">
        <p14:creationId xmlns:p14="http://schemas.microsoft.com/office/powerpoint/2010/main" val="698287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lt Graphic Layout">
    <p:spTree>
      <p:nvGrpSpPr>
        <p:cNvPr id="1" name=""/>
        <p:cNvGrpSpPr/>
        <p:nvPr/>
      </p:nvGrpSpPr>
      <p:grpSpPr>
        <a:xfrm>
          <a:off x="0" y="0"/>
          <a:ext cx="0" cy="0"/>
          <a:chOff x="0" y="0"/>
          <a:chExt cx="0" cy="0"/>
        </a:xfrm>
      </p:grpSpPr>
      <p:sp>
        <p:nvSpPr>
          <p:cNvPr id="10" name="Content Placeholder 3"/>
          <p:cNvSpPr>
            <a:spLocks noGrp="1"/>
          </p:cNvSpPr>
          <p:nvPr>
            <p:ph sz="quarter" idx="45"/>
          </p:nvPr>
        </p:nvSpPr>
        <p:spPr>
          <a:xfrm>
            <a:off x="0" y="0"/>
            <a:ext cx="12192000" cy="3048000"/>
          </a:xfrm>
        </p:spPr>
        <p:txBody>
          <a:bodyPr/>
          <a:lstStyle/>
          <a:p>
            <a:pPr lvl="0"/>
            <a:r>
              <a:rPr lang="en-US"/>
              <a:t>Click to edit Master text styles</a:t>
            </a:r>
          </a:p>
        </p:txBody>
      </p:sp>
      <p:sp>
        <p:nvSpPr>
          <p:cNvPr id="11" name="Text Placeholder 34"/>
          <p:cNvSpPr>
            <a:spLocks noGrp="1"/>
          </p:cNvSpPr>
          <p:nvPr>
            <p:ph type="body" sz="quarter" idx="33" hasCustomPrompt="1"/>
          </p:nvPr>
        </p:nvSpPr>
        <p:spPr>
          <a:xfrm>
            <a:off x="845496" y="4418403"/>
            <a:ext cx="2868613" cy="307962"/>
          </a:xfrm>
        </p:spPr>
        <p:txBody>
          <a:bodyPr tIns="0" anchor="ctr" anchorCtr="0"/>
          <a:lstStyle>
            <a:lvl1pPr algn="ctr">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2" name="Text Placeholder 47"/>
          <p:cNvSpPr>
            <a:spLocks noGrp="1"/>
          </p:cNvSpPr>
          <p:nvPr>
            <p:ph type="body" sz="quarter" idx="34"/>
          </p:nvPr>
        </p:nvSpPr>
        <p:spPr>
          <a:xfrm>
            <a:off x="840655" y="4755329"/>
            <a:ext cx="2878295" cy="1092200"/>
          </a:xfrm>
        </p:spPr>
        <p:txBody>
          <a:bodyPr tIns="0">
            <a:normAutofit/>
          </a:bodyPr>
          <a:lstStyle>
            <a:lvl2pPr marL="0" indent="0" algn="ctr">
              <a:lnSpc>
                <a:spcPct val="150000"/>
              </a:lnSpc>
              <a:defRPr sz="1400">
                <a:solidFill>
                  <a:schemeClr val="bg2">
                    <a:lumMod val="90000"/>
                    <a:lumOff val="10000"/>
                  </a:schemeClr>
                </a:solidFill>
                <a:latin typeface="Calibri Light" panose="020F0302020204030204" pitchFamily="34" charset="0"/>
              </a:defRPr>
            </a:lvl2pPr>
          </a:lstStyle>
          <a:p>
            <a:pPr lvl="1"/>
            <a:endParaRPr lang="en-US" dirty="0"/>
          </a:p>
        </p:txBody>
      </p:sp>
      <p:sp>
        <p:nvSpPr>
          <p:cNvPr id="13" name="Picture Placeholder 8"/>
          <p:cNvSpPr>
            <a:spLocks noGrp="1"/>
          </p:cNvSpPr>
          <p:nvPr>
            <p:ph type="pic" sz="quarter" idx="25"/>
          </p:nvPr>
        </p:nvSpPr>
        <p:spPr>
          <a:xfrm>
            <a:off x="4656853" y="3556114"/>
            <a:ext cx="2873454" cy="691116"/>
          </a:xfrm>
        </p:spPr>
        <p:txBody>
          <a:bodyPr/>
          <a:lstStyle>
            <a:lvl1pPr>
              <a:defRPr>
                <a:solidFill>
                  <a:schemeClr val="bg2">
                    <a:lumMod val="90000"/>
                    <a:lumOff val="10000"/>
                  </a:schemeClr>
                </a:solidFill>
              </a:defRPr>
            </a:lvl1pPr>
          </a:lstStyle>
          <a:p>
            <a:r>
              <a:rPr lang="en-US"/>
              <a:t>Click icon to add picture</a:t>
            </a:r>
            <a:endParaRPr lang="en-US" dirty="0"/>
          </a:p>
        </p:txBody>
      </p:sp>
      <p:sp>
        <p:nvSpPr>
          <p:cNvPr id="14" name="Picture Placeholder 8"/>
          <p:cNvSpPr>
            <a:spLocks noGrp="1"/>
          </p:cNvSpPr>
          <p:nvPr>
            <p:ph type="pic" sz="quarter" idx="26"/>
          </p:nvPr>
        </p:nvSpPr>
        <p:spPr>
          <a:xfrm>
            <a:off x="840655" y="3556114"/>
            <a:ext cx="2873453" cy="691116"/>
          </a:xfrm>
        </p:spPr>
        <p:txBody>
          <a:bodyPr/>
          <a:lstStyle>
            <a:lvl1pPr>
              <a:defRPr>
                <a:solidFill>
                  <a:schemeClr val="bg2">
                    <a:lumMod val="90000"/>
                    <a:lumOff val="10000"/>
                  </a:schemeClr>
                </a:solidFill>
              </a:defRPr>
            </a:lvl1pPr>
          </a:lstStyle>
          <a:p>
            <a:r>
              <a:rPr lang="en-US"/>
              <a:t>Click icon to add picture</a:t>
            </a:r>
            <a:endParaRPr lang="en-US" dirty="0"/>
          </a:p>
        </p:txBody>
      </p:sp>
      <p:sp>
        <p:nvSpPr>
          <p:cNvPr id="15" name="Picture Placeholder 8"/>
          <p:cNvSpPr>
            <a:spLocks noGrp="1"/>
          </p:cNvSpPr>
          <p:nvPr>
            <p:ph type="pic" sz="quarter" idx="27"/>
          </p:nvPr>
        </p:nvSpPr>
        <p:spPr>
          <a:xfrm>
            <a:off x="8445808" y="3586147"/>
            <a:ext cx="2873454" cy="691116"/>
          </a:xfrm>
        </p:spPr>
        <p:txBody>
          <a:bodyPr/>
          <a:lstStyle>
            <a:lvl1pPr>
              <a:defRPr>
                <a:solidFill>
                  <a:schemeClr val="bg2">
                    <a:lumMod val="90000"/>
                    <a:lumOff val="10000"/>
                  </a:schemeClr>
                </a:solidFill>
              </a:defRPr>
            </a:lvl1pPr>
          </a:lstStyle>
          <a:p>
            <a:r>
              <a:rPr lang="en-US"/>
              <a:t>Click icon to add picture</a:t>
            </a:r>
            <a:endParaRPr lang="en-US" dirty="0"/>
          </a:p>
        </p:txBody>
      </p:sp>
      <p:sp>
        <p:nvSpPr>
          <p:cNvPr id="16" name="Text Placeholder 34"/>
          <p:cNvSpPr>
            <a:spLocks noGrp="1"/>
          </p:cNvSpPr>
          <p:nvPr>
            <p:ph type="body" sz="quarter" idx="41" hasCustomPrompt="1"/>
          </p:nvPr>
        </p:nvSpPr>
        <p:spPr>
          <a:xfrm>
            <a:off x="4661694" y="4418403"/>
            <a:ext cx="2868613" cy="307962"/>
          </a:xfrm>
        </p:spPr>
        <p:txBody>
          <a:bodyPr tIns="0" anchor="ctr" anchorCtr="0"/>
          <a:lstStyle>
            <a:lvl1pPr algn="ctr">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7" name="Text Placeholder 47"/>
          <p:cNvSpPr>
            <a:spLocks noGrp="1"/>
          </p:cNvSpPr>
          <p:nvPr>
            <p:ph type="body" sz="quarter" idx="42"/>
          </p:nvPr>
        </p:nvSpPr>
        <p:spPr>
          <a:xfrm>
            <a:off x="4656853" y="4755329"/>
            <a:ext cx="2878295" cy="1092200"/>
          </a:xfrm>
        </p:spPr>
        <p:txBody>
          <a:bodyPr tIns="0">
            <a:normAutofit/>
          </a:bodyPr>
          <a:lstStyle>
            <a:lvl2pPr marL="0" indent="0" algn="ctr">
              <a:lnSpc>
                <a:spcPct val="150000"/>
              </a:lnSpc>
              <a:defRPr sz="1400">
                <a:solidFill>
                  <a:schemeClr val="bg2">
                    <a:lumMod val="90000"/>
                    <a:lumOff val="10000"/>
                  </a:schemeClr>
                </a:solidFill>
                <a:latin typeface="Calibri Light" panose="020F0302020204030204" pitchFamily="34" charset="0"/>
              </a:defRPr>
            </a:lvl2pPr>
          </a:lstStyle>
          <a:p>
            <a:pPr lvl="1"/>
            <a:endParaRPr lang="en-US" dirty="0"/>
          </a:p>
        </p:txBody>
      </p:sp>
      <p:sp>
        <p:nvSpPr>
          <p:cNvPr id="18" name="Text Placeholder 34"/>
          <p:cNvSpPr>
            <a:spLocks noGrp="1"/>
          </p:cNvSpPr>
          <p:nvPr>
            <p:ph type="body" sz="quarter" idx="43" hasCustomPrompt="1"/>
          </p:nvPr>
        </p:nvSpPr>
        <p:spPr>
          <a:xfrm>
            <a:off x="8445809" y="4418403"/>
            <a:ext cx="2873453" cy="307962"/>
          </a:xfrm>
        </p:spPr>
        <p:txBody>
          <a:bodyPr tIns="0" anchor="ctr" anchorCtr="0"/>
          <a:lstStyle>
            <a:lvl1pPr algn="ctr">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9" name="Text Placeholder 47"/>
          <p:cNvSpPr>
            <a:spLocks noGrp="1"/>
          </p:cNvSpPr>
          <p:nvPr>
            <p:ph type="body" sz="quarter" idx="44"/>
          </p:nvPr>
        </p:nvSpPr>
        <p:spPr>
          <a:xfrm>
            <a:off x="8445808" y="4755329"/>
            <a:ext cx="2878295" cy="1092200"/>
          </a:xfrm>
        </p:spPr>
        <p:txBody>
          <a:bodyPr tIns="0">
            <a:normAutofit/>
          </a:bodyPr>
          <a:lstStyle>
            <a:lvl2pPr marL="0" indent="0" algn="ctr">
              <a:lnSpc>
                <a:spcPct val="150000"/>
              </a:lnSpc>
              <a:defRPr sz="1400">
                <a:solidFill>
                  <a:schemeClr val="bg2">
                    <a:lumMod val="90000"/>
                    <a:lumOff val="10000"/>
                  </a:schemeClr>
                </a:solidFill>
                <a:latin typeface="Calibri Light" panose="020F0302020204030204" pitchFamily="34" charset="0"/>
              </a:defRPr>
            </a:lvl2pPr>
          </a:lstStyle>
          <a:p>
            <a:pPr lvl="1"/>
            <a:endParaRPr lang="en-US" dirty="0"/>
          </a:p>
        </p:txBody>
      </p:sp>
      <p:sp>
        <p:nvSpPr>
          <p:cNvPr id="2" name="Slide Number Placeholder 1">
            <a:extLst>
              <a:ext uri="{FF2B5EF4-FFF2-40B4-BE49-F238E27FC236}">
                <a16:creationId xmlns="" xmlns:a16="http://schemas.microsoft.com/office/drawing/2014/main" id="{1981F30D-A76B-4E3F-B974-E21F92F16027}"/>
              </a:ext>
            </a:extLst>
          </p:cNvPr>
          <p:cNvSpPr>
            <a:spLocks noGrp="1"/>
          </p:cNvSpPr>
          <p:nvPr>
            <p:ph type="sldNum" sz="quarter" idx="46"/>
          </p:nvPr>
        </p:nvSpPr>
        <p:spPr/>
        <p:txBody>
          <a:bodyPr/>
          <a:lstStyle/>
          <a:p>
            <a:fld id="{3AE95578-53E6-4B9F-B106-62E1C730BF25}" type="slidenum">
              <a:rPr lang="en-US" smtClean="0"/>
              <a:pPr/>
              <a:t>‹#›</a:t>
            </a:fld>
            <a:endParaRPr lang="en-US"/>
          </a:p>
        </p:txBody>
      </p:sp>
    </p:spTree>
    <p:extLst>
      <p:ext uri="{BB962C8B-B14F-4D97-AF65-F5344CB8AC3E}">
        <p14:creationId xmlns:p14="http://schemas.microsoft.com/office/powerpoint/2010/main" val="20265902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1480" y="2896903"/>
            <a:ext cx="1696743" cy="567843"/>
          </a:xfrm>
          <a:prstGeom prst="rect">
            <a:avLst/>
          </a:prstGeom>
        </p:spPr>
      </p:pic>
      <p:sp>
        <p:nvSpPr>
          <p:cNvPr id="2" name="Title 1"/>
          <p:cNvSpPr>
            <a:spLocks noGrp="1"/>
          </p:cNvSpPr>
          <p:nvPr>
            <p:ph type="ctrTitle" hasCustomPrompt="1"/>
          </p:nvPr>
        </p:nvSpPr>
        <p:spPr>
          <a:xfrm>
            <a:off x="1523999" y="1008667"/>
            <a:ext cx="9144001" cy="2020035"/>
          </a:xfrm>
        </p:spPr>
        <p:txBody>
          <a:bodyPr anchor="b"/>
          <a:lstStyle>
            <a:lvl1pPr algn="l">
              <a:defRPr sz="6000">
                <a:solidFill>
                  <a:schemeClr val="tx1"/>
                </a:solidFill>
              </a:defRPr>
            </a:lvl1pPr>
          </a:lstStyle>
          <a:p>
            <a:r>
              <a:rPr lang="en-US" dirty="0"/>
              <a:t>Click to Edit Master Title</a:t>
            </a:r>
          </a:p>
        </p:txBody>
      </p:sp>
      <p:cxnSp>
        <p:nvCxnSpPr>
          <p:cNvPr id="7" name="Straight Connector 6"/>
          <p:cNvCxnSpPr/>
          <p:nvPr/>
        </p:nvCxnSpPr>
        <p:spPr>
          <a:xfrm>
            <a:off x="1072580" y="2023067"/>
            <a:ext cx="1704296" cy="0"/>
          </a:xfrm>
          <a:prstGeom prst="line">
            <a:avLst/>
          </a:prstGeom>
          <a:ln w="19050">
            <a:solidFill>
              <a:srgbClr val="53356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6307667"/>
            <a:ext cx="12192000" cy="550333"/>
          </a:xfrm>
          <a:prstGeom prst="rect">
            <a:avLst/>
          </a:prstGeom>
          <a:solidFill>
            <a:srgbClr val="202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1" name="Text Placeholder 10"/>
          <p:cNvSpPr>
            <a:spLocks noGrp="1"/>
          </p:cNvSpPr>
          <p:nvPr>
            <p:ph type="body" sz="quarter" idx="10" hasCustomPrompt="1"/>
          </p:nvPr>
        </p:nvSpPr>
        <p:spPr>
          <a:xfrm>
            <a:off x="1524000" y="2097985"/>
            <a:ext cx="9144000" cy="696913"/>
          </a:xfrm>
        </p:spPr>
        <p:txBody>
          <a:bodyPr>
            <a:normAutofit/>
          </a:bodyPr>
          <a:lstStyle>
            <a:lvl1pPr algn="l">
              <a:defRPr lang="en-US" sz="1600" b="0" dirty="0">
                <a:solidFill>
                  <a:schemeClr val="tx1"/>
                </a:solidFill>
                <a:latin typeface="+mn-lt"/>
              </a:defRPr>
            </a:lvl1pPr>
          </a:lstStyle>
          <a:p>
            <a:pPr algn="l"/>
            <a:r>
              <a:rPr lang="en-US" sz="1800" dirty="0">
                <a:solidFill>
                  <a:schemeClr val="accent3">
                    <a:lumMod val="50000"/>
                  </a:schemeClr>
                </a:solidFill>
                <a:latin typeface="+mj-lt"/>
              </a:rPr>
              <a:t>For more information contact Kelsey </a:t>
            </a:r>
            <a:r>
              <a:rPr lang="en-US" sz="1800" dirty="0" err="1">
                <a:solidFill>
                  <a:schemeClr val="accent3">
                    <a:lumMod val="50000"/>
                  </a:schemeClr>
                </a:solidFill>
                <a:latin typeface="+mj-lt"/>
              </a:rPr>
              <a:t>Stalnaker</a:t>
            </a:r>
            <a:r>
              <a:rPr lang="en-US" sz="1800" dirty="0">
                <a:solidFill>
                  <a:schemeClr val="accent3">
                    <a:lumMod val="50000"/>
                  </a:schemeClr>
                </a:solidFill>
                <a:latin typeface="+mj-lt"/>
              </a:rPr>
              <a:t> in VPE</a:t>
            </a:r>
          </a:p>
        </p:txBody>
      </p:sp>
    </p:spTree>
    <p:extLst>
      <p:ext uri="{BB962C8B-B14F-4D97-AF65-F5344CB8AC3E}">
        <p14:creationId xmlns:p14="http://schemas.microsoft.com/office/powerpoint/2010/main" val="291663721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768009" y="2941266"/>
            <a:ext cx="6655983" cy="1015663"/>
          </a:xfrm>
          <a:solidFill>
            <a:schemeClr val="tx2"/>
          </a:solidFill>
        </p:spPr>
        <p:txBody>
          <a:bodyPr tIns="91440" bIns="91440" anchor="ctr" anchorCtr="0">
            <a:spAutoFit/>
          </a:bodyPr>
          <a:lstStyle>
            <a:lvl1pPr algn="ctr">
              <a:lnSpc>
                <a:spcPct val="100000"/>
              </a:lnSpc>
              <a:defRPr sz="5400" cap="all" baseline="0">
                <a:solidFill>
                  <a:schemeClr val="bg1"/>
                </a:solidFill>
                <a:latin typeface="Franklin Gothic Demi" panose="020B0703020102020204" pitchFamily="34" charset="0"/>
              </a:defRPr>
            </a:lvl1pPr>
          </a:lstStyle>
          <a:p>
            <a:pPr lvl="0"/>
            <a:r>
              <a:rPr lang="en-US" dirty="0"/>
              <a:t>Transition Page</a:t>
            </a:r>
          </a:p>
        </p:txBody>
      </p:sp>
      <p:sp>
        <p:nvSpPr>
          <p:cNvPr id="2" name="Slide Number Placeholder 1">
            <a:extLst>
              <a:ext uri="{FF2B5EF4-FFF2-40B4-BE49-F238E27FC236}">
                <a16:creationId xmlns="" xmlns:a16="http://schemas.microsoft.com/office/drawing/2014/main" id="{DFF680DD-5A61-4F49-9619-4CCE9958742B}"/>
              </a:ext>
            </a:extLst>
          </p:cNvPr>
          <p:cNvSpPr>
            <a:spLocks noGrp="1"/>
          </p:cNvSpPr>
          <p:nvPr>
            <p:ph type="sldNum" sz="quarter" idx="11"/>
          </p:nvPr>
        </p:nvSpPr>
        <p:spPr/>
        <p:txBody>
          <a:bodyPr/>
          <a:lstStyle/>
          <a:p>
            <a:fld id="{3AE95578-53E6-4B9F-B106-62E1C730BF25}" type="slidenum">
              <a:rPr lang="en-US" smtClean="0">
                <a:solidFill>
                  <a:srgbClr val="2D2D2C"/>
                </a:solidFill>
                <a:latin typeface="Calibri"/>
              </a:rPr>
              <a:pPr/>
              <a:t>‹#›</a:t>
            </a:fld>
            <a:endParaRPr lang="en-US">
              <a:solidFill>
                <a:srgbClr val="2D2D2C"/>
              </a:solidFill>
              <a:latin typeface="Calibri"/>
            </a:endParaRPr>
          </a:p>
        </p:txBody>
      </p:sp>
    </p:spTree>
    <p:extLst>
      <p:ext uri="{BB962C8B-B14F-4D97-AF65-F5344CB8AC3E}">
        <p14:creationId xmlns:p14="http://schemas.microsoft.com/office/powerpoint/2010/main" val="246085865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t Transition Slid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523999" y="1331395"/>
            <a:ext cx="9144001" cy="2020035"/>
          </a:xfrm>
        </p:spPr>
        <p:txBody>
          <a:bodyPr anchor="b"/>
          <a:lstStyle>
            <a:lvl1pPr algn="l">
              <a:defRPr sz="6000">
                <a:solidFill>
                  <a:schemeClr val="tx1"/>
                </a:solidFill>
              </a:defRPr>
            </a:lvl1pPr>
          </a:lstStyle>
          <a:p>
            <a:r>
              <a:rPr lang="en-US" dirty="0"/>
              <a:t>Alt Transition Page</a:t>
            </a:r>
          </a:p>
        </p:txBody>
      </p:sp>
      <p:sp>
        <p:nvSpPr>
          <p:cNvPr id="5" name="Text Placeholder 10"/>
          <p:cNvSpPr>
            <a:spLocks noGrp="1"/>
          </p:cNvSpPr>
          <p:nvPr>
            <p:ph type="body" sz="quarter" idx="11" hasCustomPrompt="1"/>
          </p:nvPr>
        </p:nvSpPr>
        <p:spPr>
          <a:xfrm>
            <a:off x="1524000" y="3427711"/>
            <a:ext cx="9144000" cy="696913"/>
          </a:xfrm>
        </p:spPr>
        <p:txBody>
          <a:bodyPr>
            <a:normAutofit/>
          </a:bodyPr>
          <a:lstStyle>
            <a:lvl1pPr algn="l">
              <a:defRPr lang="en-US" sz="1800" b="0" baseline="0" dirty="0">
                <a:solidFill>
                  <a:schemeClr val="tx1"/>
                </a:solidFill>
              </a:defRPr>
            </a:lvl1pPr>
          </a:lstStyle>
          <a:p>
            <a:pPr lvl="0"/>
            <a:r>
              <a:rPr lang="en-US" dirty="0"/>
              <a:t>SUB/EXPANDED TITLE HERE</a:t>
            </a:r>
          </a:p>
        </p:txBody>
      </p:sp>
      <p:cxnSp>
        <p:nvCxnSpPr>
          <p:cNvPr id="6" name="Straight Connector 5"/>
          <p:cNvCxnSpPr/>
          <p:nvPr userDrawn="1"/>
        </p:nvCxnSpPr>
        <p:spPr>
          <a:xfrm>
            <a:off x="1523999" y="3343336"/>
            <a:ext cx="1704296" cy="0"/>
          </a:xfrm>
          <a:prstGeom prst="line">
            <a:avLst/>
          </a:prstGeom>
          <a:ln w="19050">
            <a:solidFill>
              <a:srgbClr val="5335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 xmlns:a16="http://schemas.microsoft.com/office/drawing/2014/main" id="{2151D3BB-4F56-4C61-BF52-DE07C6ADDD66}"/>
              </a:ext>
            </a:extLst>
          </p:cNvPr>
          <p:cNvSpPr>
            <a:spLocks noGrp="1"/>
          </p:cNvSpPr>
          <p:nvPr>
            <p:ph type="sldNum" sz="quarter" idx="12"/>
          </p:nvPr>
        </p:nvSpPr>
        <p:spPr/>
        <p:txBody>
          <a:bodyPr/>
          <a:lstStyle/>
          <a:p>
            <a:fld id="{3AE95578-53E6-4B9F-B106-62E1C730BF25}" type="slidenum">
              <a:rPr lang="en-US" smtClean="0">
                <a:solidFill>
                  <a:srgbClr val="2D2D2C"/>
                </a:solidFill>
                <a:latin typeface="Calibri"/>
              </a:rPr>
              <a:pPr/>
              <a:t>‹#›</a:t>
            </a:fld>
            <a:endParaRPr lang="en-US">
              <a:solidFill>
                <a:srgbClr val="2D2D2C"/>
              </a:solidFill>
              <a:latin typeface="Calibri"/>
            </a:endParaRPr>
          </a:p>
        </p:txBody>
      </p:sp>
    </p:spTree>
    <p:extLst>
      <p:ext uri="{BB962C8B-B14F-4D97-AF65-F5344CB8AC3E}">
        <p14:creationId xmlns:p14="http://schemas.microsoft.com/office/powerpoint/2010/main" val="266392474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Heavy">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1454" y="916773"/>
            <a:ext cx="6261859" cy="5048091"/>
          </a:xfrm>
        </p:spPr>
        <p:txBody>
          <a:bodyPr>
            <a:normAutofit/>
          </a:bodyPr>
          <a:lstStyle>
            <a:lvl1pPr marL="288925" indent="-288925">
              <a:lnSpc>
                <a:spcPct val="150000"/>
              </a:lnSpc>
              <a:buFont typeface="Arial" panose="020B0604020202020204" pitchFamily="34" charset="0"/>
              <a:buChar char="•"/>
              <a:defRPr sz="1800">
                <a:solidFill>
                  <a:schemeClr val="tx1"/>
                </a:solidFill>
              </a:defRPr>
            </a:lvl1pPr>
            <a:lvl2pPr marL="690563" indent="-233363">
              <a:buFont typeface="Arial" panose="020B0604020202020204" pitchFamily="34" charset="0"/>
              <a:buChar char="•"/>
              <a:defRPr sz="1800">
                <a:solidFill>
                  <a:schemeClr val="tx1"/>
                </a:solidFill>
              </a:defRPr>
            </a:lvl2pPr>
            <a:lvl3pPr marL="1257300" indent="-342900">
              <a:buFont typeface="Arial" panose="020B0604020202020204" pitchFamily="34" charset="0"/>
              <a:buChar char="•"/>
              <a:defRPr sz="20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2" name="Title 1"/>
          <p:cNvSpPr>
            <a:spLocks noGrp="1"/>
          </p:cNvSpPr>
          <p:nvPr>
            <p:ph type="title" hasCustomPrompt="1"/>
          </p:nvPr>
        </p:nvSpPr>
        <p:spPr>
          <a:xfrm>
            <a:off x="1" y="1770551"/>
            <a:ext cx="4133678" cy="846386"/>
          </a:xfrm>
          <a:solidFill>
            <a:schemeClr val="tx2"/>
          </a:solidFill>
        </p:spPr>
        <p:txBody>
          <a:bodyPr lIns="0" tIns="45720" rIns="320040" bIns="45720" anchor="b">
            <a:spAutoFit/>
          </a:bodyPr>
          <a:lstStyle>
            <a:lvl1pPr algn="r">
              <a:lnSpc>
                <a:spcPct val="100000"/>
              </a:lnSpc>
              <a:defRPr sz="4900" baseline="0">
                <a:solidFill>
                  <a:schemeClr val="bg1"/>
                </a:solidFill>
              </a:defRPr>
            </a:lvl1pPr>
          </a:lstStyle>
          <a:p>
            <a:r>
              <a:rPr lang="en-US" dirty="0"/>
              <a:t>Slide Title</a:t>
            </a:r>
          </a:p>
        </p:txBody>
      </p:sp>
      <p:sp>
        <p:nvSpPr>
          <p:cNvPr id="4" name="Text Placeholder 3"/>
          <p:cNvSpPr>
            <a:spLocks noGrp="1"/>
          </p:cNvSpPr>
          <p:nvPr>
            <p:ph type="body" sz="half" idx="2" hasCustomPrompt="1"/>
          </p:nvPr>
        </p:nvSpPr>
        <p:spPr>
          <a:xfrm>
            <a:off x="1116064" y="3424480"/>
            <a:ext cx="2682129" cy="687258"/>
          </a:xfrm>
        </p:spPr>
        <p:txBody>
          <a:bodyPr lIns="0" tIns="0" rIns="0" bIns="0"/>
          <a:lstStyle>
            <a:lvl1pPr marL="0" indent="0" algn="ctr">
              <a:lnSpc>
                <a:spcPct val="100000"/>
              </a:lnSpc>
              <a:buNone/>
              <a:defRPr sz="4900">
                <a:solidFill>
                  <a:schemeClr val="accent2"/>
                </a:solidFill>
                <a:latin typeface="Franklin Gothic Demi" panose="020B07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150,000</a:t>
            </a:r>
          </a:p>
        </p:txBody>
      </p:sp>
      <p:sp>
        <p:nvSpPr>
          <p:cNvPr id="14" name="Text Placeholder 13"/>
          <p:cNvSpPr>
            <a:spLocks noGrp="1"/>
          </p:cNvSpPr>
          <p:nvPr>
            <p:ph type="body" sz="quarter" idx="10" hasCustomPrompt="1"/>
          </p:nvPr>
        </p:nvSpPr>
        <p:spPr>
          <a:xfrm>
            <a:off x="1116064" y="4159864"/>
            <a:ext cx="2682875" cy="736600"/>
          </a:xfrm>
        </p:spPr>
        <p:txBody>
          <a:bodyPr lIns="228600" tIns="109728" rIns="228600" anchor="t" anchorCtr="0">
            <a:normAutofit/>
          </a:bodyPr>
          <a:lstStyle>
            <a:lvl1pPr algn="ctr">
              <a:lnSpc>
                <a:spcPct val="100000"/>
              </a:lnSpc>
              <a:defRPr sz="1400" i="1" cap="all" baseline="0">
                <a:solidFill>
                  <a:schemeClr val="tx1"/>
                </a:solidFill>
                <a:latin typeface="Franklin Gothic Book" panose="020B0503020102020204" pitchFamily="34" charset="0"/>
              </a:defRPr>
            </a:lvl1pPr>
          </a:lstStyle>
          <a:p>
            <a:pPr lvl="0"/>
            <a:r>
              <a:rPr lang="en-US" dirty="0"/>
              <a:t>Key Finding can be called out here</a:t>
            </a:r>
          </a:p>
        </p:txBody>
      </p:sp>
      <p:sp>
        <p:nvSpPr>
          <p:cNvPr id="5" name="Slide Number Placeholder 4">
            <a:extLst>
              <a:ext uri="{FF2B5EF4-FFF2-40B4-BE49-F238E27FC236}">
                <a16:creationId xmlns="" xmlns:a16="http://schemas.microsoft.com/office/drawing/2014/main" id="{87D32FE6-882D-4B3F-95DA-A8343D04DBDF}"/>
              </a:ext>
            </a:extLst>
          </p:cNvPr>
          <p:cNvSpPr>
            <a:spLocks noGrp="1"/>
          </p:cNvSpPr>
          <p:nvPr>
            <p:ph type="sldNum" sz="quarter" idx="11"/>
          </p:nvPr>
        </p:nvSpPr>
        <p:spPr/>
        <p:txBody>
          <a:bodyPr/>
          <a:lstStyle/>
          <a:p>
            <a:fld id="{3AE95578-53E6-4B9F-B106-62E1C730BF25}" type="slidenum">
              <a:rPr lang="en-US" smtClean="0">
                <a:solidFill>
                  <a:srgbClr val="2D2D2C"/>
                </a:solidFill>
                <a:latin typeface="Calibri"/>
              </a:rPr>
              <a:pPr/>
              <a:t>‹#›</a:t>
            </a:fld>
            <a:endParaRPr lang="en-US">
              <a:solidFill>
                <a:srgbClr val="2D2D2C"/>
              </a:solidFill>
              <a:latin typeface="Calibri"/>
            </a:endParaRPr>
          </a:p>
        </p:txBody>
      </p:sp>
    </p:spTree>
    <p:extLst>
      <p:ext uri="{BB962C8B-B14F-4D97-AF65-F5344CB8AC3E}">
        <p14:creationId xmlns:p14="http://schemas.microsoft.com/office/powerpoint/2010/main" val="151970857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Heavy Al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443317" y="797331"/>
            <a:ext cx="9144001" cy="917125"/>
          </a:xfrm>
        </p:spPr>
        <p:txBody>
          <a:bodyPr bIns="0">
            <a:normAutofit/>
          </a:bodyPr>
          <a:lstStyle>
            <a:lvl1pPr>
              <a:defRPr sz="4900">
                <a:solidFill>
                  <a:srgbClr val="20245E"/>
                </a:solidFill>
              </a:defRPr>
            </a:lvl1pPr>
          </a:lstStyle>
          <a:p>
            <a:r>
              <a:rPr lang="en-US" dirty="0"/>
              <a:t>Alt Text Heavy Slide</a:t>
            </a:r>
          </a:p>
        </p:txBody>
      </p:sp>
      <p:sp>
        <p:nvSpPr>
          <p:cNvPr id="3" name="Content Placeholder 2"/>
          <p:cNvSpPr>
            <a:spLocks noGrp="1"/>
          </p:cNvSpPr>
          <p:nvPr>
            <p:ph idx="1"/>
          </p:nvPr>
        </p:nvSpPr>
        <p:spPr>
          <a:xfrm>
            <a:off x="1443317" y="2599345"/>
            <a:ext cx="9144002" cy="3365519"/>
          </a:xfrm>
        </p:spPr>
        <p:txBody>
          <a:bodyPr>
            <a:normAutofit/>
          </a:bodyPr>
          <a:lstStyle>
            <a:lvl1pPr marL="288925" indent="-288925">
              <a:lnSpc>
                <a:spcPct val="150000"/>
              </a:lnSpc>
              <a:buFont typeface="Arial" panose="020B0604020202020204" pitchFamily="34" charset="0"/>
              <a:buChar char="•"/>
              <a:defRPr sz="1800">
                <a:solidFill>
                  <a:schemeClr val="tx1"/>
                </a:solidFill>
              </a:defRPr>
            </a:lvl1pPr>
            <a:lvl2pPr marL="690563" indent="-233363">
              <a:buFont typeface="Arial" panose="020B0604020202020204" pitchFamily="34" charset="0"/>
              <a:buChar char="•"/>
              <a:defRPr sz="1800">
                <a:solidFill>
                  <a:schemeClr val="tx1"/>
                </a:solidFill>
              </a:defRPr>
            </a:lvl2pPr>
            <a:lvl3pPr marL="1257300" indent="-342900">
              <a:buFont typeface="Arial" panose="020B0604020202020204" pitchFamily="34" charset="0"/>
              <a:buChar char="•"/>
              <a:defRPr sz="20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cxnSp>
        <p:nvCxnSpPr>
          <p:cNvPr id="7" name="Straight Connector 6"/>
          <p:cNvCxnSpPr/>
          <p:nvPr userDrawn="1"/>
        </p:nvCxnSpPr>
        <p:spPr>
          <a:xfrm>
            <a:off x="1569530" y="1752597"/>
            <a:ext cx="1578083" cy="0"/>
          </a:xfrm>
          <a:prstGeom prst="line">
            <a:avLst/>
          </a:prstGeom>
          <a:ln w="19050">
            <a:solidFill>
              <a:srgbClr val="533560"/>
            </a:solidFill>
          </a:ln>
        </p:spPr>
        <p:style>
          <a:lnRef idx="1">
            <a:schemeClr val="accent1"/>
          </a:lnRef>
          <a:fillRef idx="0">
            <a:schemeClr val="accent1"/>
          </a:fillRef>
          <a:effectRef idx="0">
            <a:schemeClr val="accent1"/>
          </a:effectRef>
          <a:fontRef idx="minor">
            <a:schemeClr val="tx1"/>
          </a:fontRef>
        </p:style>
      </p:cxnSp>
      <p:sp>
        <p:nvSpPr>
          <p:cNvPr id="8" name="Text Placeholder 10"/>
          <p:cNvSpPr>
            <a:spLocks noGrp="1"/>
          </p:cNvSpPr>
          <p:nvPr>
            <p:ph type="body" sz="quarter" idx="11" hasCustomPrompt="1"/>
          </p:nvPr>
        </p:nvSpPr>
        <p:spPr>
          <a:xfrm>
            <a:off x="1443318" y="1827515"/>
            <a:ext cx="9144000" cy="696913"/>
          </a:xfrm>
        </p:spPr>
        <p:txBody>
          <a:bodyPr>
            <a:normAutofit/>
          </a:bodyPr>
          <a:lstStyle>
            <a:lvl1pPr algn="l">
              <a:defRPr lang="en-US" sz="1800" b="0" baseline="0" dirty="0">
                <a:solidFill>
                  <a:schemeClr val="tx1"/>
                </a:solidFill>
              </a:defRPr>
            </a:lvl1pPr>
          </a:lstStyle>
          <a:p>
            <a:pPr lvl="0"/>
            <a:r>
              <a:rPr lang="en-US" dirty="0"/>
              <a:t>SUB/EXPANDED TITLE HERE</a:t>
            </a:r>
          </a:p>
        </p:txBody>
      </p:sp>
      <p:sp>
        <p:nvSpPr>
          <p:cNvPr id="2" name="Slide Number Placeholder 1">
            <a:extLst>
              <a:ext uri="{FF2B5EF4-FFF2-40B4-BE49-F238E27FC236}">
                <a16:creationId xmlns="" xmlns:a16="http://schemas.microsoft.com/office/drawing/2014/main" id="{76530468-B1EC-48D0-952E-AFCA4A0D93EF}"/>
              </a:ext>
            </a:extLst>
          </p:cNvPr>
          <p:cNvSpPr>
            <a:spLocks noGrp="1"/>
          </p:cNvSpPr>
          <p:nvPr>
            <p:ph type="sldNum" sz="quarter" idx="12"/>
          </p:nvPr>
        </p:nvSpPr>
        <p:spPr/>
        <p:txBody>
          <a:bodyPr/>
          <a:lstStyle/>
          <a:p>
            <a:fld id="{3AE95578-53E6-4B9F-B106-62E1C730BF25}" type="slidenum">
              <a:rPr lang="en-US" smtClean="0">
                <a:solidFill>
                  <a:srgbClr val="2D2D2C"/>
                </a:solidFill>
                <a:latin typeface="Calibri"/>
              </a:rPr>
              <a:pPr/>
              <a:t>‹#›</a:t>
            </a:fld>
            <a:endParaRPr lang="en-US">
              <a:solidFill>
                <a:srgbClr val="2D2D2C"/>
              </a:solidFill>
              <a:latin typeface="Calibri"/>
            </a:endParaRPr>
          </a:p>
        </p:txBody>
      </p:sp>
    </p:spTree>
    <p:extLst>
      <p:ext uri="{BB962C8B-B14F-4D97-AF65-F5344CB8AC3E}">
        <p14:creationId xmlns:p14="http://schemas.microsoft.com/office/powerpoint/2010/main" val="29592050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CFE4938-2805-B340-90A6-B982728178FB}" type="datetime1">
              <a:rPr lang="en-US" smtClean="0">
                <a:solidFill>
                  <a:prstClr val="black">
                    <a:tint val="75000"/>
                  </a:prstClr>
                </a:solidFill>
              </a:rPr>
              <a:pPr/>
              <a:t>4/18/2019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5092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phic Layout">
    <p:spTree>
      <p:nvGrpSpPr>
        <p:cNvPr id="1" name=""/>
        <p:cNvGrpSpPr/>
        <p:nvPr/>
      </p:nvGrpSpPr>
      <p:grpSpPr>
        <a:xfrm>
          <a:off x="0" y="0"/>
          <a:ext cx="0" cy="0"/>
          <a:chOff x="0" y="0"/>
          <a:chExt cx="0" cy="0"/>
        </a:xfrm>
      </p:grpSpPr>
      <p:sp>
        <p:nvSpPr>
          <p:cNvPr id="4" name="Content Placeholder 8"/>
          <p:cNvSpPr>
            <a:spLocks noGrp="1"/>
          </p:cNvSpPr>
          <p:nvPr>
            <p:ph sz="quarter" idx="44" hasCustomPrompt="1"/>
          </p:nvPr>
        </p:nvSpPr>
        <p:spPr>
          <a:xfrm>
            <a:off x="1198506" y="3833311"/>
            <a:ext cx="2952750" cy="1813510"/>
          </a:xfrm>
        </p:spPr>
        <p:txBody>
          <a:bodyPr>
            <a:normAutofit/>
          </a:bodyPr>
          <a:lstStyle>
            <a:lvl2pPr marL="0" algn="ctr">
              <a:defRPr sz="1400" baseline="0">
                <a:solidFill>
                  <a:schemeClr val="bg2">
                    <a:lumMod val="90000"/>
                    <a:lumOff val="10000"/>
                  </a:schemeClr>
                </a:solidFill>
              </a:defRPr>
            </a:lvl2pPr>
          </a:lstStyle>
          <a:p>
            <a:pPr lvl="1"/>
            <a:r>
              <a:rPr lang="en-US" dirty="0"/>
              <a:t>Click to add text/object</a:t>
            </a:r>
          </a:p>
        </p:txBody>
      </p:sp>
      <p:sp>
        <p:nvSpPr>
          <p:cNvPr id="5" name="Title 1"/>
          <p:cNvSpPr>
            <a:spLocks noGrp="1"/>
          </p:cNvSpPr>
          <p:nvPr>
            <p:ph type="title" hasCustomPrompt="1"/>
          </p:nvPr>
        </p:nvSpPr>
        <p:spPr>
          <a:xfrm>
            <a:off x="739775" y="685514"/>
            <a:ext cx="10515600" cy="824965"/>
          </a:xfrm>
        </p:spPr>
        <p:txBody>
          <a:bodyPr bIns="0">
            <a:normAutofit/>
          </a:bodyPr>
          <a:lstStyle>
            <a:lvl1pPr>
              <a:defRPr sz="4900">
                <a:solidFill>
                  <a:srgbClr val="20245E"/>
                </a:solidFill>
              </a:defRPr>
            </a:lvl1pPr>
          </a:lstStyle>
          <a:p>
            <a:r>
              <a:rPr lang="en-US" dirty="0"/>
              <a:t>Click to Edit Title Style</a:t>
            </a:r>
          </a:p>
        </p:txBody>
      </p:sp>
      <p:sp>
        <p:nvSpPr>
          <p:cNvPr id="6" name="Text Placeholder 34"/>
          <p:cNvSpPr>
            <a:spLocks noGrp="1"/>
          </p:cNvSpPr>
          <p:nvPr>
            <p:ph type="body" sz="quarter" idx="38" hasCustomPrompt="1"/>
          </p:nvPr>
        </p:nvSpPr>
        <p:spPr>
          <a:xfrm>
            <a:off x="1193800" y="3400926"/>
            <a:ext cx="2962168" cy="432385"/>
          </a:xfrm>
        </p:spPr>
        <p:txBody>
          <a:bodyPr tIns="128016"/>
          <a:lstStyle>
            <a:lvl1pPr algn="ctr">
              <a:lnSpc>
                <a:spcPct val="100000"/>
              </a:lnSpc>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7" name="Text Placeholder 24"/>
          <p:cNvSpPr>
            <a:spLocks noGrp="1"/>
          </p:cNvSpPr>
          <p:nvPr>
            <p:ph type="body" sz="quarter" idx="11" hasCustomPrompt="1"/>
          </p:nvPr>
        </p:nvSpPr>
        <p:spPr>
          <a:xfrm>
            <a:off x="1193800" y="2589259"/>
            <a:ext cx="2962934" cy="780478"/>
          </a:xfrm>
        </p:spPr>
        <p:txBody>
          <a:bodyPr>
            <a:noAutofit/>
          </a:bodyPr>
          <a:lstStyle>
            <a:lvl1pPr algn="ctr">
              <a:lnSpc>
                <a:spcPct val="100000"/>
              </a:lnSpc>
              <a:defRPr sz="4900">
                <a:solidFill>
                  <a:schemeClr val="accent6">
                    <a:lumMod val="75000"/>
                  </a:schemeClr>
                </a:solidFill>
                <a:latin typeface="Franklin Gothic Demi" panose="020B0703020102020204" pitchFamily="34" charset="0"/>
              </a:defRPr>
            </a:lvl1pPr>
          </a:lstStyle>
          <a:p>
            <a:pPr lvl="0"/>
            <a:r>
              <a:rPr lang="en-US" dirty="0"/>
              <a:t>87%</a:t>
            </a:r>
          </a:p>
        </p:txBody>
      </p:sp>
      <p:sp>
        <p:nvSpPr>
          <p:cNvPr id="8" name="Text Placeholder 24"/>
          <p:cNvSpPr>
            <a:spLocks noGrp="1"/>
          </p:cNvSpPr>
          <p:nvPr>
            <p:ph type="body" sz="quarter" idx="12" hasCustomPrompt="1"/>
          </p:nvPr>
        </p:nvSpPr>
        <p:spPr>
          <a:xfrm>
            <a:off x="4641908" y="2589258"/>
            <a:ext cx="2947004" cy="780479"/>
          </a:xfrm>
        </p:spPr>
        <p:txBody>
          <a:bodyPr>
            <a:noAutofit/>
          </a:bodyPr>
          <a:lstStyle>
            <a:lvl1pPr algn="ctr">
              <a:lnSpc>
                <a:spcPct val="100000"/>
              </a:lnSpc>
              <a:defRPr sz="4900">
                <a:solidFill>
                  <a:schemeClr val="accent6">
                    <a:lumMod val="75000"/>
                  </a:schemeClr>
                </a:solidFill>
                <a:latin typeface="Franklin Gothic Demi" panose="020B0703020102020204" pitchFamily="34" charset="0"/>
              </a:defRPr>
            </a:lvl1pPr>
          </a:lstStyle>
          <a:p>
            <a:pPr lvl="0"/>
            <a:r>
              <a:rPr lang="en-US" dirty="0"/>
              <a:t>150,000</a:t>
            </a:r>
          </a:p>
        </p:txBody>
      </p:sp>
      <p:sp>
        <p:nvSpPr>
          <p:cNvPr id="9" name="Text Placeholder 24"/>
          <p:cNvSpPr>
            <a:spLocks noGrp="1"/>
          </p:cNvSpPr>
          <p:nvPr>
            <p:ph type="body" sz="quarter" idx="13" hasCustomPrompt="1"/>
          </p:nvPr>
        </p:nvSpPr>
        <p:spPr>
          <a:xfrm>
            <a:off x="8085042" y="2589259"/>
            <a:ext cx="2953516" cy="780478"/>
          </a:xfrm>
        </p:spPr>
        <p:txBody>
          <a:bodyPr>
            <a:noAutofit/>
          </a:bodyPr>
          <a:lstStyle>
            <a:lvl1pPr algn="ctr">
              <a:lnSpc>
                <a:spcPct val="100000"/>
              </a:lnSpc>
              <a:defRPr sz="4900">
                <a:solidFill>
                  <a:schemeClr val="accent6">
                    <a:lumMod val="75000"/>
                  </a:schemeClr>
                </a:solidFill>
                <a:latin typeface="Franklin Gothic Demi" panose="020B0703020102020204" pitchFamily="34" charset="0"/>
              </a:defRPr>
            </a:lvl1pPr>
          </a:lstStyle>
          <a:p>
            <a:pPr lvl="0"/>
            <a:r>
              <a:rPr lang="en-US" dirty="0"/>
              <a:t>+12</a:t>
            </a:r>
          </a:p>
        </p:txBody>
      </p:sp>
      <p:sp>
        <p:nvSpPr>
          <p:cNvPr id="10" name="Text Placeholder 2"/>
          <p:cNvSpPr>
            <a:spLocks noGrp="1"/>
          </p:cNvSpPr>
          <p:nvPr>
            <p:ph type="body" idx="1"/>
          </p:nvPr>
        </p:nvSpPr>
        <p:spPr>
          <a:xfrm>
            <a:off x="739775" y="1397326"/>
            <a:ext cx="5157787" cy="502147"/>
          </a:xfrm>
        </p:spPr>
        <p:txBody>
          <a:bodyPr anchor="t" anchorCtr="0">
            <a:normAutofit/>
          </a:bodyPr>
          <a:lstStyle>
            <a:lvl1pPr marL="0" indent="0" algn="l">
              <a:buNone/>
              <a:defRPr sz="1400" b="0" i="1" cap="all" baseline="0">
                <a:solidFill>
                  <a:schemeClr val="bg2">
                    <a:lumMod val="90000"/>
                    <a:lumOff val="10000"/>
                  </a:schemeClr>
                </a:solidFill>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4"/>
          <p:cNvSpPr>
            <a:spLocks noGrp="1"/>
          </p:cNvSpPr>
          <p:nvPr>
            <p:ph type="body" sz="quarter" idx="40" hasCustomPrompt="1"/>
          </p:nvPr>
        </p:nvSpPr>
        <p:spPr>
          <a:xfrm>
            <a:off x="4645586" y="3400926"/>
            <a:ext cx="2943326" cy="432385"/>
          </a:xfrm>
        </p:spPr>
        <p:txBody>
          <a:bodyPr tIns="128016"/>
          <a:lstStyle>
            <a:lvl1pPr algn="ctr">
              <a:lnSpc>
                <a:spcPct val="100000"/>
              </a:lnSpc>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3" name="Text Placeholder 34"/>
          <p:cNvSpPr>
            <a:spLocks noGrp="1"/>
          </p:cNvSpPr>
          <p:nvPr>
            <p:ph type="body" sz="quarter" idx="42" hasCustomPrompt="1"/>
          </p:nvPr>
        </p:nvSpPr>
        <p:spPr>
          <a:xfrm>
            <a:off x="8085042" y="3400926"/>
            <a:ext cx="2943326" cy="432385"/>
          </a:xfrm>
        </p:spPr>
        <p:txBody>
          <a:bodyPr tIns="128016"/>
          <a:lstStyle>
            <a:lvl1pPr algn="ctr">
              <a:lnSpc>
                <a:spcPct val="100000"/>
              </a:lnSpc>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4" name="Content Placeholder 8"/>
          <p:cNvSpPr>
            <a:spLocks noGrp="1"/>
          </p:cNvSpPr>
          <p:nvPr>
            <p:ph sz="quarter" idx="45" hasCustomPrompt="1"/>
          </p:nvPr>
        </p:nvSpPr>
        <p:spPr>
          <a:xfrm>
            <a:off x="4640874" y="3833311"/>
            <a:ext cx="2952750" cy="1813510"/>
          </a:xfrm>
        </p:spPr>
        <p:txBody>
          <a:bodyPr>
            <a:normAutofit/>
          </a:bodyPr>
          <a:lstStyle>
            <a:lvl2pPr marL="0" algn="ctr">
              <a:defRPr sz="1400" baseline="0">
                <a:solidFill>
                  <a:schemeClr val="bg2">
                    <a:lumMod val="90000"/>
                    <a:lumOff val="10000"/>
                  </a:schemeClr>
                </a:solidFill>
              </a:defRPr>
            </a:lvl2pPr>
          </a:lstStyle>
          <a:p>
            <a:pPr lvl="1"/>
            <a:r>
              <a:rPr lang="en-US" dirty="0"/>
              <a:t>Click to add text/object</a:t>
            </a:r>
          </a:p>
        </p:txBody>
      </p:sp>
      <p:sp>
        <p:nvSpPr>
          <p:cNvPr id="15" name="Content Placeholder 8"/>
          <p:cNvSpPr>
            <a:spLocks noGrp="1"/>
          </p:cNvSpPr>
          <p:nvPr>
            <p:ph sz="quarter" idx="46" hasCustomPrompt="1"/>
          </p:nvPr>
        </p:nvSpPr>
        <p:spPr>
          <a:xfrm>
            <a:off x="8080330" y="3833311"/>
            <a:ext cx="2952750" cy="1813510"/>
          </a:xfrm>
        </p:spPr>
        <p:txBody>
          <a:bodyPr>
            <a:normAutofit/>
          </a:bodyPr>
          <a:lstStyle>
            <a:lvl2pPr marL="0" algn="ctr">
              <a:defRPr sz="1400" baseline="0">
                <a:solidFill>
                  <a:schemeClr val="bg2">
                    <a:lumMod val="90000"/>
                    <a:lumOff val="10000"/>
                  </a:schemeClr>
                </a:solidFill>
              </a:defRPr>
            </a:lvl2pPr>
          </a:lstStyle>
          <a:p>
            <a:pPr lvl="1"/>
            <a:r>
              <a:rPr lang="en-US" dirty="0"/>
              <a:t>Click to add text/object</a:t>
            </a:r>
          </a:p>
        </p:txBody>
      </p:sp>
      <p:sp>
        <p:nvSpPr>
          <p:cNvPr id="2" name="Slide Number Placeholder 1">
            <a:extLst>
              <a:ext uri="{FF2B5EF4-FFF2-40B4-BE49-F238E27FC236}">
                <a16:creationId xmlns="" xmlns:a16="http://schemas.microsoft.com/office/drawing/2014/main" id="{25015ECD-BD04-430D-B3EF-872F46955BF0}"/>
              </a:ext>
            </a:extLst>
          </p:cNvPr>
          <p:cNvSpPr>
            <a:spLocks noGrp="1"/>
          </p:cNvSpPr>
          <p:nvPr>
            <p:ph type="sldNum" sz="quarter" idx="47"/>
          </p:nvPr>
        </p:nvSpPr>
        <p:spPr/>
        <p:txBody>
          <a:bodyPr/>
          <a:lstStyle/>
          <a:p>
            <a:fld id="{3AE95578-53E6-4B9F-B106-62E1C730BF25}" type="slidenum">
              <a:rPr lang="en-US" smtClean="0">
                <a:solidFill>
                  <a:srgbClr val="2D2D2C"/>
                </a:solidFill>
                <a:latin typeface="Calibri"/>
              </a:rPr>
              <a:pPr/>
              <a:t>‹#›</a:t>
            </a:fld>
            <a:endParaRPr lang="en-US">
              <a:solidFill>
                <a:srgbClr val="2D2D2C"/>
              </a:solidFill>
              <a:latin typeface="Calibri"/>
            </a:endParaRPr>
          </a:p>
        </p:txBody>
      </p:sp>
    </p:spTree>
    <p:extLst>
      <p:ext uri="{BB962C8B-B14F-4D97-AF65-F5344CB8AC3E}">
        <p14:creationId xmlns:p14="http://schemas.microsoft.com/office/powerpoint/2010/main" val="26092195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lt Graphic Layout">
    <p:spTree>
      <p:nvGrpSpPr>
        <p:cNvPr id="1" name=""/>
        <p:cNvGrpSpPr/>
        <p:nvPr/>
      </p:nvGrpSpPr>
      <p:grpSpPr>
        <a:xfrm>
          <a:off x="0" y="0"/>
          <a:ext cx="0" cy="0"/>
          <a:chOff x="0" y="0"/>
          <a:chExt cx="0" cy="0"/>
        </a:xfrm>
      </p:grpSpPr>
      <p:sp>
        <p:nvSpPr>
          <p:cNvPr id="10" name="Content Placeholder 3"/>
          <p:cNvSpPr>
            <a:spLocks noGrp="1"/>
          </p:cNvSpPr>
          <p:nvPr>
            <p:ph sz="quarter" idx="45"/>
          </p:nvPr>
        </p:nvSpPr>
        <p:spPr>
          <a:xfrm>
            <a:off x="0" y="0"/>
            <a:ext cx="12192000" cy="3048000"/>
          </a:xfrm>
        </p:spPr>
        <p:txBody>
          <a:bodyPr/>
          <a:lstStyle/>
          <a:p>
            <a:pPr lvl="0"/>
            <a:r>
              <a:rPr lang="en-US"/>
              <a:t>Click to edit Master text styles</a:t>
            </a:r>
          </a:p>
        </p:txBody>
      </p:sp>
      <p:sp>
        <p:nvSpPr>
          <p:cNvPr id="11" name="Text Placeholder 34"/>
          <p:cNvSpPr>
            <a:spLocks noGrp="1"/>
          </p:cNvSpPr>
          <p:nvPr>
            <p:ph type="body" sz="quarter" idx="33" hasCustomPrompt="1"/>
          </p:nvPr>
        </p:nvSpPr>
        <p:spPr>
          <a:xfrm>
            <a:off x="845496" y="4418403"/>
            <a:ext cx="2868613" cy="307962"/>
          </a:xfrm>
        </p:spPr>
        <p:txBody>
          <a:bodyPr tIns="0" anchor="ctr" anchorCtr="0"/>
          <a:lstStyle>
            <a:lvl1pPr algn="ctr">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2" name="Text Placeholder 47"/>
          <p:cNvSpPr>
            <a:spLocks noGrp="1"/>
          </p:cNvSpPr>
          <p:nvPr>
            <p:ph type="body" sz="quarter" idx="34"/>
          </p:nvPr>
        </p:nvSpPr>
        <p:spPr>
          <a:xfrm>
            <a:off x="840655" y="4755329"/>
            <a:ext cx="2878295" cy="1092200"/>
          </a:xfrm>
        </p:spPr>
        <p:txBody>
          <a:bodyPr tIns="0">
            <a:normAutofit/>
          </a:bodyPr>
          <a:lstStyle>
            <a:lvl2pPr marL="0" indent="0" algn="ctr">
              <a:lnSpc>
                <a:spcPct val="150000"/>
              </a:lnSpc>
              <a:defRPr sz="1400">
                <a:solidFill>
                  <a:schemeClr val="bg2">
                    <a:lumMod val="90000"/>
                    <a:lumOff val="10000"/>
                  </a:schemeClr>
                </a:solidFill>
                <a:latin typeface="Calibri Light" panose="020F0302020204030204" pitchFamily="34" charset="0"/>
              </a:defRPr>
            </a:lvl2pPr>
          </a:lstStyle>
          <a:p>
            <a:pPr lvl="1"/>
            <a:endParaRPr lang="en-US" dirty="0"/>
          </a:p>
        </p:txBody>
      </p:sp>
      <p:sp>
        <p:nvSpPr>
          <p:cNvPr id="13" name="Picture Placeholder 8"/>
          <p:cNvSpPr>
            <a:spLocks noGrp="1"/>
          </p:cNvSpPr>
          <p:nvPr>
            <p:ph type="pic" sz="quarter" idx="25"/>
          </p:nvPr>
        </p:nvSpPr>
        <p:spPr>
          <a:xfrm>
            <a:off x="4656853" y="3556114"/>
            <a:ext cx="2873454" cy="691116"/>
          </a:xfrm>
        </p:spPr>
        <p:txBody>
          <a:bodyPr/>
          <a:lstStyle>
            <a:lvl1pPr>
              <a:defRPr>
                <a:solidFill>
                  <a:schemeClr val="bg2">
                    <a:lumMod val="90000"/>
                    <a:lumOff val="10000"/>
                  </a:schemeClr>
                </a:solidFill>
              </a:defRPr>
            </a:lvl1pPr>
          </a:lstStyle>
          <a:p>
            <a:r>
              <a:rPr lang="en-US"/>
              <a:t>Click icon to add picture</a:t>
            </a:r>
            <a:endParaRPr lang="en-US" dirty="0"/>
          </a:p>
        </p:txBody>
      </p:sp>
      <p:sp>
        <p:nvSpPr>
          <p:cNvPr id="14" name="Picture Placeholder 8"/>
          <p:cNvSpPr>
            <a:spLocks noGrp="1"/>
          </p:cNvSpPr>
          <p:nvPr>
            <p:ph type="pic" sz="quarter" idx="26"/>
          </p:nvPr>
        </p:nvSpPr>
        <p:spPr>
          <a:xfrm>
            <a:off x="840655" y="3556114"/>
            <a:ext cx="2873453" cy="691116"/>
          </a:xfrm>
        </p:spPr>
        <p:txBody>
          <a:bodyPr/>
          <a:lstStyle>
            <a:lvl1pPr>
              <a:defRPr>
                <a:solidFill>
                  <a:schemeClr val="bg2">
                    <a:lumMod val="90000"/>
                    <a:lumOff val="10000"/>
                  </a:schemeClr>
                </a:solidFill>
              </a:defRPr>
            </a:lvl1pPr>
          </a:lstStyle>
          <a:p>
            <a:r>
              <a:rPr lang="en-US"/>
              <a:t>Click icon to add picture</a:t>
            </a:r>
            <a:endParaRPr lang="en-US" dirty="0"/>
          </a:p>
        </p:txBody>
      </p:sp>
      <p:sp>
        <p:nvSpPr>
          <p:cNvPr id="15" name="Picture Placeholder 8"/>
          <p:cNvSpPr>
            <a:spLocks noGrp="1"/>
          </p:cNvSpPr>
          <p:nvPr>
            <p:ph type="pic" sz="quarter" idx="27"/>
          </p:nvPr>
        </p:nvSpPr>
        <p:spPr>
          <a:xfrm>
            <a:off x="8445808" y="3586147"/>
            <a:ext cx="2873454" cy="691116"/>
          </a:xfrm>
        </p:spPr>
        <p:txBody>
          <a:bodyPr/>
          <a:lstStyle>
            <a:lvl1pPr>
              <a:defRPr>
                <a:solidFill>
                  <a:schemeClr val="bg2">
                    <a:lumMod val="90000"/>
                    <a:lumOff val="10000"/>
                  </a:schemeClr>
                </a:solidFill>
              </a:defRPr>
            </a:lvl1pPr>
          </a:lstStyle>
          <a:p>
            <a:r>
              <a:rPr lang="en-US"/>
              <a:t>Click icon to add picture</a:t>
            </a:r>
            <a:endParaRPr lang="en-US" dirty="0"/>
          </a:p>
        </p:txBody>
      </p:sp>
      <p:sp>
        <p:nvSpPr>
          <p:cNvPr id="16" name="Text Placeholder 34"/>
          <p:cNvSpPr>
            <a:spLocks noGrp="1"/>
          </p:cNvSpPr>
          <p:nvPr>
            <p:ph type="body" sz="quarter" idx="41" hasCustomPrompt="1"/>
          </p:nvPr>
        </p:nvSpPr>
        <p:spPr>
          <a:xfrm>
            <a:off x="4661694" y="4418403"/>
            <a:ext cx="2868613" cy="307962"/>
          </a:xfrm>
        </p:spPr>
        <p:txBody>
          <a:bodyPr tIns="0" anchor="ctr" anchorCtr="0"/>
          <a:lstStyle>
            <a:lvl1pPr algn="ctr">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7" name="Text Placeholder 47"/>
          <p:cNvSpPr>
            <a:spLocks noGrp="1"/>
          </p:cNvSpPr>
          <p:nvPr>
            <p:ph type="body" sz="quarter" idx="42"/>
          </p:nvPr>
        </p:nvSpPr>
        <p:spPr>
          <a:xfrm>
            <a:off x="4656853" y="4755329"/>
            <a:ext cx="2878295" cy="1092200"/>
          </a:xfrm>
        </p:spPr>
        <p:txBody>
          <a:bodyPr tIns="0">
            <a:normAutofit/>
          </a:bodyPr>
          <a:lstStyle>
            <a:lvl2pPr marL="0" indent="0" algn="ctr">
              <a:lnSpc>
                <a:spcPct val="150000"/>
              </a:lnSpc>
              <a:defRPr sz="1400">
                <a:solidFill>
                  <a:schemeClr val="bg2">
                    <a:lumMod val="90000"/>
                    <a:lumOff val="10000"/>
                  </a:schemeClr>
                </a:solidFill>
                <a:latin typeface="Calibri Light" panose="020F0302020204030204" pitchFamily="34" charset="0"/>
              </a:defRPr>
            </a:lvl2pPr>
          </a:lstStyle>
          <a:p>
            <a:pPr lvl="1"/>
            <a:endParaRPr lang="en-US" dirty="0"/>
          </a:p>
        </p:txBody>
      </p:sp>
      <p:sp>
        <p:nvSpPr>
          <p:cNvPr id="18" name="Text Placeholder 34"/>
          <p:cNvSpPr>
            <a:spLocks noGrp="1"/>
          </p:cNvSpPr>
          <p:nvPr>
            <p:ph type="body" sz="quarter" idx="43" hasCustomPrompt="1"/>
          </p:nvPr>
        </p:nvSpPr>
        <p:spPr>
          <a:xfrm>
            <a:off x="8445809" y="4418403"/>
            <a:ext cx="2873453" cy="307962"/>
          </a:xfrm>
        </p:spPr>
        <p:txBody>
          <a:bodyPr tIns="0" anchor="ctr" anchorCtr="0"/>
          <a:lstStyle>
            <a:lvl1pPr algn="ctr">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9" name="Text Placeholder 47"/>
          <p:cNvSpPr>
            <a:spLocks noGrp="1"/>
          </p:cNvSpPr>
          <p:nvPr>
            <p:ph type="body" sz="quarter" idx="44"/>
          </p:nvPr>
        </p:nvSpPr>
        <p:spPr>
          <a:xfrm>
            <a:off x="8445808" y="4755329"/>
            <a:ext cx="2878295" cy="1092200"/>
          </a:xfrm>
        </p:spPr>
        <p:txBody>
          <a:bodyPr tIns="0">
            <a:normAutofit/>
          </a:bodyPr>
          <a:lstStyle>
            <a:lvl2pPr marL="0" indent="0" algn="ctr">
              <a:lnSpc>
                <a:spcPct val="150000"/>
              </a:lnSpc>
              <a:defRPr sz="1400">
                <a:solidFill>
                  <a:schemeClr val="bg2">
                    <a:lumMod val="90000"/>
                    <a:lumOff val="10000"/>
                  </a:schemeClr>
                </a:solidFill>
                <a:latin typeface="Calibri Light" panose="020F0302020204030204" pitchFamily="34" charset="0"/>
              </a:defRPr>
            </a:lvl2pPr>
          </a:lstStyle>
          <a:p>
            <a:pPr lvl="1"/>
            <a:endParaRPr lang="en-US" dirty="0"/>
          </a:p>
        </p:txBody>
      </p:sp>
      <p:sp>
        <p:nvSpPr>
          <p:cNvPr id="2" name="Slide Number Placeholder 1">
            <a:extLst>
              <a:ext uri="{FF2B5EF4-FFF2-40B4-BE49-F238E27FC236}">
                <a16:creationId xmlns="" xmlns:a16="http://schemas.microsoft.com/office/drawing/2014/main" id="{1981F30D-A76B-4E3F-B974-E21F92F16027}"/>
              </a:ext>
            </a:extLst>
          </p:cNvPr>
          <p:cNvSpPr>
            <a:spLocks noGrp="1"/>
          </p:cNvSpPr>
          <p:nvPr>
            <p:ph type="sldNum" sz="quarter" idx="46"/>
          </p:nvPr>
        </p:nvSpPr>
        <p:spPr/>
        <p:txBody>
          <a:bodyPr/>
          <a:lstStyle/>
          <a:p>
            <a:fld id="{3AE95578-53E6-4B9F-B106-62E1C730BF25}" type="slidenum">
              <a:rPr lang="en-US" smtClean="0">
                <a:solidFill>
                  <a:srgbClr val="2D2D2C"/>
                </a:solidFill>
                <a:latin typeface="Calibri"/>
              </a:rPr>
              <a:pPr/>
              <a:t>‹#›</a:t>
            </a:fld>
            <a:endParaRPr lang="en-US">
              <a:solidFill>
                <a:srgbClr val="2D2D2C"/>
              </a:solidFill>
              <a:latin typeface="Calibri"/>
            </a:endParaRPr>
          </a:p>
        </p:txBody>
      </p:sp>
    </p:spTree>
    <p:extLst>
      <p:ext uri="{BB962C8B-B14F-4D97-AF65-F5344CB8AC3E}">
        <p14:creationId xmlns:p14="http://schemas.microsoft.com/office/powerpoint/2010/main" val="419942789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3A9F790E-BC90-44D0-8DE3-B5F83078BB84}"/>
              </a:ext>
            </a:extLst>
          </p:cNvPr>
          <p:cNvSpPr>
            <a:spLocks noGrp="1"/>
          </p:cNvSpPr>
          <p:nvPr>
            <p:ph type="sldNum" sz="quarter" idx="10"/>
          </p:nvPr>
        </p:nvSpPr>
        <p:spPr/>
        <p:txBody>
          <a:bodyPr/>
          <a:lstStyle/>
          <a:p>
            <a:fld id="{3AE95578-53E6-4B9F-B106-62E1C730BF25}" type="slidenum">
              <a:rPr lang="en-US" smtClean="0">
                <a:solidFill>
                  <a:srgbClr val="2D2D2C"/>
                </a:solidFill>
                <a:latin typeface="Calibri"/>
              </a:rPr>
              <a:pPr/>
              <a:t>‹#›</a:t>
            </a:fld>
            <a:endParaRPr lang="en-US">
              <a:solidFill>
                <a:srgbClr val="2D2D2C"/>
              </a:solidFill>
              <a:latin typeface="Calibri"/>
            </a:endParaRPr>
          </a:p>
        </p:txBody>
      </p:sp>
    </p:spTree>
    <p:extLst>
      <p:ext uri="{BB962C8B-B14F-4D97-AF65-F5344CB8AC3E}">
        <p14:creationId xmlns:p14="http://schemas.microsoft.com/office/powerpoint/2010/main" val="113504459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p>
            <a:r>
              <a:rPr lang="en-US" smtClean="0"/>
              <a:t>Click to edit Master title style</a:t>
            </a:r>
            <a:endParaRPr lang="en-US"/>
          </a:p>
        </p:txBody>
      </p:sp>
      <p:sp>
        <p:nvSpPr>
          <p:cNvPr id="4" name="Rectangle 31"/>
          <p:cNvSpPr>
            <a:spLocks noGrp="1" noChangeArrowheads="1"/>
          </p:cNvSpPr>
          <p:nvPr>
            <p:ph type="sldNum" sz="quarter" idx="10"/>
          </p:nvPr>
        </p:nvSpPr>
        <p:spPr>
          <a:xfrm>
            <a:off x="9239272" y="6656388"/>
            <a:ext cx="1104900" cy="201612"/>
          </a:xfrm>
          <a:prstGeom prst="rect">
            <a:avLst/>
          </a:prstGeom>
        </p:spPr>
        <p:txBody>
          <a:bodyPr lIns="91350" tIns="45675" rIns="91350" bIns="45675"/>
          <a:lstStyle>
            <a:lvl1pPr defTabSz="961114" fontAlgn="auto">
              <a:spcBef>
                <a:spcPts val="0"/>
              </a:spcBef>
              <a:spcAft>
                <a:spcPts val="0"/>
              </a:spcAft>
              <a:defRPr>
                <a:cs typeface="+mn-cs"/>
              </a:defRPr>
            </a:lvl1pPr>
          </a:lstStyle>
          <a:p>
            <a:pPr>
              <a:defRPr/>
            </a:pPr>
            <a:r>
              <a:rPr lang="en-US">
                <a:solidFill>
                  <a:srgbClr val="2D2D2C"/>
                </a:solidFill>
                <a:latin typeface="Calibri"/>
              </a:rPr>
              <a:t>Slide </a:t>
            </a:r>
            <a:fld id="{D9322DDF-C01C-47EA-B394-488CC3805F86}" type="slidenum">
              <a:rPr lang="en-US">
                <a:solidFill>
                  <a:srgbClr val="2D2D2C"/>
                </a:solidFill>
                <a:latin typeface="Calibri"/>
              </a:rPr>
              <a:pPr>
                <a:defRPr/>
              </a:pPr>
              <a:t>‹#›</a:t>
            </a:fld>
            <a:endParaRPr lang="en-US">
              <a:solidFill>
                <a:srgbClr val="2D2D2C"/>
              </a:solidFill>
              <a:latin typeface="Calibri"/>
            </a:endParaRPr>
          </a:p>
        </p:txBody>
      </p:sp>
    </p:spTree>
    <p:extLst>
      <p:ext uri="{BB962C8B-B14F-4D97-AF65-F5344CB8AC3E}">
        <p14:creationId xmlns:p14="http://schemas.microsoft.com/office/powerpoint/2010/main" val="113857160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50061"/>
            <a:ext cx="6084389" cy="2925253"/>
          </a:xfrm>
        </p:spPr>
        <p:txBody>
          <a:bodyPr/>
          <a:lstStyle>
            <a:lvl1pPr>
              <a:defRPr sz="1700"/>
            </a:lvl1pPr>
            <a:lvl2pPr>
              <a:defRPr sz="1500"/>
            </a:lvl2pPr>
            <a:lvl3pPr>
              <a:defRPr sz="13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096000" y="949397"/>
            <a:ext cx="6096000" cy="2926081"/>
          </a:xfrm>
        </p:spPr>
        <p:txBody>
          <a:bodyPr/>
          <a:lstStyle>
            <a:lvl1pPr>
              <a:defRPr sz="1700"/>
            </a:lvl1pPr>
            <a:lvl2pPr>
              <a:defRPr sz="1500"/>
            </a:lvl2pPr>
            <a:lvl3pPr>
              <a:defRPr sz="13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bwMode="auto">
          <a:xfrm rot="5400000">
            <a:off x="3247292" y="3791243"/>
            <a:ext cx="5697416"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9" name="Straight Connector 8"/>
          <p:cNvCxnSpPr/>
          <p:nvPr userDrawn="1"/>
        </p:nvCxnSpPr>
        <p:spPr bwMode="auto">
          <a:xfrm flipV="1">
            <a:off x="-1" y="3583709"/>
            <a:ext cx="6084390" cy="3371"/>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5" name="Content Placeholder 2"/>
          <p:cNvSpPr>
            <a:spLocks noGrp="1"/>
          </p:cNvSpPr>
          <p:nvPr>
            <p:ph sz="half" idx="11"/>
          </p:nvPr>
        </p:nvSpPr>
        <p:spPr>
          <a:xfrm>
            <a:off x="-300305" y="3882354"/>
            <a:ext cx="6084389" cy="2701327"/>
          </a:xfrm>
        </p:spPr>
        <p:txBody>
          <a:bodyPr/>
          <a:lstStyle>
            <a:lvl1pPr>
              <a:defRPr sz="1700"/>
            </a:lvl1pPr>
            <a:lvl2pPr>
              <a:defRPr sz="1500"/>
            </a:lvl2pPr>
            <a:lvl3pPr>
              <a:defRPr sz="13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3"/>
          <p:cNvSpPr>
            <a:spLocks noGrp="1"/>
          </p:cNvSpPr>
          <p:nvPr>
            <p:ph sz="half" idx="12"/>
          </p:nvPr>
        </p:nvSpPr>
        <p:spPr>
          <a:xfrm>
            <a:off x="6401665" y="3882354"/>
            <a:ext cx="6090640" cy="2692617"/>
          </a:xfrm>
        </p:spPr>
        <p:txBody>
          <a:bodyPr/>
          <a:lstStyle>
            <a:lvl1pPr>
              <a:defRPr sz="1700"/>
            </a:lvl1pPr>
            <a:lvl2pPr>
              <a:defRPr sz="1500"/>
            </a:lvl2pPr>
            <a:lvl3pPr>
              <a:defRPr sz="13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483884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1422400" cy="365125"/>
          </a:xfrm>
          <a:prstGeom prst="rect">
            <a:avLst/>
          </a:prstGeom>
        </p:spPr>
        <p:txBody>
          <a:bodyPr lIns="96661" tIns="48331" rIns="96661" bIns="48331"/>
          <a:lstStyle>
            <a:lvl1pPr>
              <a:defRPr/>
            </a:lvl1pPr>
          </a:lstStyle>
          <a:p>
            <a:pPr>
              <a:defRPr/>
            </a:pPr>
            <a:endParaRPr lang="en-US">
              <a:solidFill>
                <a:srgbClr val="545454"/>
              </a:solidFill>
              <a:latin typeface="Calibri"/>
            </a:endParaRPr>
          </a:p>
        </p:txBody>
      </p:sp>
      <p:sp>
        <p:nvSpPr>
          <p:cNvPr id="3" name="Footer Placeholder 4"/>
          <p:cNvSpPr>
            <a:spLocks noGrp="1"/>
          </p:cNvSpPr>
          <p:nvPr>
            <p:ph type="ftr" sz="quarter" idx="11"/>
          </p:nvPr>
        </p:nvSpPr>
        <p:spPr>
          <a:xfrm>
            <a:off x="4165600" y="6356351"/>
            <a:ext cx="3860800" cy="365125"/>
          </a:xfrm>
          <a:prstGeom prst="rect">
            <a:avLst/>
          </a:prstGeom>
        </p:spPr>
        <p:txBody>
          <a:bodyPr lIns="96661" tIns="48331" rIns="96661" bIns="48331"/>
          <a:lstStyle>
            <a:lvl1pPr>
              <a:defRPr/>
            </a:lvl1pPr>
          </a:lstStyle>
          <a:p>
            <a:pPr>
              <a:defRPr/>
            </a:pPr>
            <a:r>
              <a:rPr lang="en-US" smtClean="0">
                <a:solidFill>
                  <a:srgbClr val="545454"/>
                </a:solidFill>
                <a:latin typeface="Calibri"/>
              </a:rPr>
              <a:t>(kevin.galloway.ctr@usuhs.edu)</a:t>
            </a:r>
            <a:endParaRPr lang="en-US">
              <a:solidFill>
                <a:srgbClr val="545454"/>
              </a:solidFill>
              <a:latin typeface="Calibri"/>
            </a:endParaRPr>
          </a:p>
        </p:txBody>
      </p:sp>
      <p:sp>
        <p:nvSpPr>
          <p:cNvPr id="4" name="Slide Number Placeholder 5"/>
          <p:cNvSpPr>
            <a:spLocks noGrp="1"/>
          </p:cNvSpPr>
          <p:nvPr>
            <p:ph type="sldNum" sz="quarter" idx="12"/>
          </p:nvPr>
        </p:nvSpPr>
        <p:spPr>
          <a:xfrm>
            <a:off x="5791200" y="6492876"/>
            <a:ext cx="1422400" cy="365125"/>
          </a:xfrm>
          <a:prstGeom prst="rect">
            <a:avLst/>
          </a:prstGeom>
        </p:spPr>
        <p:txBody>
          <a:bodyPr/>
          <a:lstStyle>
            <a:lvl1pPr>
              <a:defRPr/>
            </a:lvl1pPr>
          </a:lstStyle>
          <a:p>
            <a:pPr>
              <a:defRPr/>
            </a:pPr>
            <a:fld id="{038C6343-1E2D-4B27-B343-31D54F4088C2}" type="slidenum">
              <a:rPr lang="en-US">
                <a:solidFill>
                  <a:srgbClr val="2D2D2C"/>
                </a:solidFill>
                <a:latin typeface="Calibri"/>
              </a:rPr>
              <a:pPr>
                <a:defRPr/>
              </a:pPr>
              <a:t>‹#›</a:t>
            </a:fld>
            <a:endParaRPr lang="en-US">
              <a:solidFill>
                <a:srgbClr val="2D2D2C"/>
              </a:solidFill>
              <a:latin typeface="Calibri"/>
            </a:endParaRPr>
          </a:p>
        </p:txBody>
      </p:sp>
    </p:spTree>
    <p:extLst>
      <p:ext uri="{BB962C8B-B14F-4D97-AF65-F5344CB8AC3E}">
        <p14:creationId xmlns:p14="http://schemas.microsoft.com/office/powerpoint/2010/main" val="292945851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62"/>
            <a:ext cx="2844800" cy="365125"/>
          </a:xfrm>
          <a:prstGeom prst="rect">
            <a:avLst/>
          </a:prstGeom>
        </p:spPr>
        <p:txBody>
          <a:bodyPr lIns="96564" tIns="48282" rIns="96564" bIns="48282"/>
          <a:lstStyle/>
          <a:p>
            <a:endParaRPr lang="en-US">
              <a:solidFill>
                <a:srgbClr val="545454"/>
              </a:solidFill>
              <a:latin typeface="Calibri"/>
            </a:endParaRPr>
          </a:p>
        </p:txBody>
      </p:sp>
      <p:sp>
        <p:nvSpPr>
          <p:cNvPr id="4" name="Footer Placeholder 3"/>
          <p:cNvSpPr>
            <a:spLocks noGrp="1"/>
          </p:cNvSpPr>
          <p:nvPr>
            <p:ph type="ftr" sz="quarter" idx="11"/>
          </p:nvPr>
        </p:nvSpPr>
        <p:spPr>
          <a:xfrm>
            <a:off x="4165600" y="6356362"/>
            <a:ext cx="3860800" cy="365125"/>
          </a:xfrm>
          <a:prstGeom prst="rect">
            <a:avLst/>
          </a:prstGeom>
        </p:spPr>
        <p:txBody>
          <a:bodyPr lIns="96564" tIns="48282" rIns="96564" bIns="48282"/>
          <a:lstStyle/>
          <a:p>
            <a:r>
              <a:rPr lang="en-US" smtClean="0">
                <a:solidFill>
                  <a:srgbClr val="545454"/>
                </a:solidFill>
                <a:latin typeface="Calibri"/>
              </a:rPr>
              <a:t>(kevin.galloway.ctr@usuhs.edu)</a:t>
            </a:r>
            <a:endParaRPr lang="en-US">
              <a:solidFill>
                <a:srgbClr val="545454"/>
              </a:solidFill>
              <a:latin typeface="Calibri"/>
            </a:endParaRPr>
          </a:p>
        </p:txBody>
      </p:sp>
      <p:sp>
        <p:nvSpPr>
          <p:cNvPr id="5" name="Slide Number Placeholder 4"/>
          <p:cNvSpPr>
            <a:spLocks noGrp="1"/>
          </p:cNvSpPr>
          <p:nvPr>
            <p:ph type="sldNum" sz="quarter" idx="12"/>
          </p:nvPr>
        </p:nvSpPr>
        <p:spPr>
          <a:xfrm>
            <a:off x="8737600" y="6356362"/>
            <a:ext cx="2844800" cy="365125"/>
          </a:xfrm>
          <a:prstGeom prst="rect">
            <a:avLst/>
          </a:prstGeom>
        </p:spPr>
        <p:txBody>
          <a:bodyPr lIns="96564" tIns="48282" rIns="96564" bIns="48282"/>
          <a:lstStyle/>
          <a:p>
            <a:fld id="{9E836A8C-96B2-41D7-9CA0-340409330639}" type="slidenum">
              <a:rPr lang="en-US" smtClean="0">
                <a:solidFill>
                  <a:srgbClr val="2D2D2C"/>
                </a:solidFill>
                <a:latin typeface="Calibri"/>
              </a:rPr>
              <a:pPr/>
              <a:t>‹#›</a:t>
            </a:fld>
            <a:endParaRPr lang="en-US">
              <a:solidFill>
                <a:srgbClr val="2D2D2C"/>
              </a:solidFill>
              <a:latin typeface="Calibri"/>
            </a:endParaRPr>
          </a:p>
        </p:txBody>
      </p:sp>
    </p:spTree>
    <p:extLst>
      <p:ext uri="{BB962C8B-B14F-4D97-AF65-F5344CB8AC3E}">
        <p14:creationId xmlns:p14="http://schemas.microsoft.com/office/powerpoint/2010/main" val="99384959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F737CE-FEB5-446D-BEAF-D9ABF3D43AD0}" type="datetimeFigureOut">
              <a:rPr lang="en-US" smtClean="0">
                <a:solidFill>
                  <a:prstClr val="black">
                    <a:tint val="75000"/>
                  </a:prstClr>
                </a:solidFill>
                <a:latin typeface="Calibri"/>
              </a:rPr>
              <a:pPr/>
              <a:t>4/18/2019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7E33B1-ABA7-4520-AF7E-8541B6F311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89886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F737CE-FEB5-446D-BEAF-D9ABF3D43AD0}" type="datetimeFigureOut">
              <a:rPr lang="en-US" smtClean="0">
                <a:solidFill>
                  <a:prstClr val="black">
                    <a:tint val="75000"/>
                  </a:prstClr>
                </a:solidFill>
                <a:latin typeface="Calibri"/>
              </a:rPr>
              <a:pPr/>
              <a:t>4/18/2019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7E33B1-ABA7-4520-AF7E-8541B6F311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94628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F737CE-FEB5-446D-BEAF-D9ABF3D43AD0}" type="datetimeFigureOut">
              <a:rPr lang="en-US" smtClean="0">
                <a:solidFill>
                  <a:prstClr val="black">
                    <a:tint val="75000"/>
                  </a:prstClr>
                </a:solidFill>
                <a:latin typeface="Calibri"/>
              </a:rPr>
              <a:pPr/>
              <a:t>4/18/2019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7E33B1-ABA7-4520-AF7E-8541B6F311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4469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A61CD9-0B1C-5849-BDFD-D668B7180A77}" type="datetime1">
              <a:rPr lang="en-US" smtClean="0">
                <a:solidFill>
                  <a:prstClr val="black">
                    <a:tint val="75000"/>
                  </a:prstClr>
                </a:solidFill>
              </a:rPr>
              <a:pPr/>
              <a:t>4/18/2019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0277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F737CE-FEB5-446D-BEAF-D9ABF3D43AD0}" type="datetimeFigureOut">
              <a:rPr lang="en-US" smtClean="0">
                <a:solidFill>
                  <a:prstClr val="black">
                    <a:tint val="75000"/>
                  </a:prstClr>
                </a:solidFill>
                <a:latin typeface="Calibri"/>
              </a:rPr>
              <a:pPr/>
              <a:t>4/18/2019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7E33B1-ABA7-4520-AF7E-8541B6F311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85503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F737CE-FEB5-446D-BEAF-D9ABF3D43AD0}" type="datetimeFigureOut">
              <a:rPr lang="en-US" smtClean="0">
                <a:solidFill>
                  <a:prstClr val="black">
                    <a:tint val="75000"/>
                  </a:prstClr>
                </a:solidFill>
                <a:latin typeface="Calibri"/>
              </a:rPr>
              <a:pPr/>
              <a:t>4/18/2019</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77E33B1-ABA7-4520-AF7E-8541B6F311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46903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F737CE-FEB5-446D-BEAF-D9ABF3D43AD0}" type="datetimeFigureOut">
              <a:rPr lang="en-US" smtClean="0">
                <a:solidFill>
                  <a:prstClr val="black">
                    <a:tint val="75000"/>
                  </a:prstClr>
                </a:solidFill>
                <a:latin typeface="Calibri"/>
              </a:rPr>
              <a:pPr/>
              <a:t>4/18/2019</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77E33B1-ABA7-4520-AF7E-8541B6F311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27850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F737CE-FEB5-446D-BEAF-D9ABF3D43AD0}" type="datetimeFigureOut">
              <a:rPr lang="en-US" smtClean="0">
                <a:solidFill>
                  <a:prstClr val="black">
                    <a:tint val="75000"/>
                  </a:prstClr>
                </a:solidFill>
                <a:latin typeface="Calibri"/>
              </a:rPr>
              <a:pPr/>
              <a:t>4/18/2019</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77E33B1-ABA7-4520-AF7E-8541B6F311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77050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F737CE-FEB5-446D-BEAF-D9ABF3D43AD0}" type="datetimeFigureOut">
              <a:rPr lang="en-US" smtClean="0">
                <a:solidFill>
                  <a:prstClr val="black">
                    <a:tint val="75000"/>
                  </a:prstClr>
                </a:solidFill>
                <a:latin typeface="Calibri"/>
              </a:rPr>
              <a:pPr/>
              <a:t>4/18/2019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7E33B1-ABA7-4520-AF7E-8541B6F311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47910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F737CE-FEB5-446D-BEAF-D9ABF3D43AD0}" type="datetimeFigureOut">
              <a:rPr lang="en-US" smtClean="0">
                <a:solidFill>
                  <a:prstClr val="black">
                    <a:tint val="75000"/>
                  </a:prstClr>
                </a:solidFill>
                <a:latin typeface="Calibri"/>
              </a:rPr>
              <a:pPr/>
              <a:t>4/18/2019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7E33B1-ABA7-4520-AF7E-8541B6F311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36198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F737CE-FEB5-446D-BEAF-D9ABF3D43AD0}" type="datetimeFigureOut">
              <a:rPr lang="en-US" smtClean="0">
                <a:solidFill>
                  <a:prstClr val="black">
                    <a:tint val="75000"/>
                  </a:prstClr>
                </a:solidFill>
                <a:latin typeface="Calibri"/>
              </a:rPr>
              <a:pPr/>
              <a:t>4/18/2019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7E33B1-ABA7-4520-AF7E-8541B6F311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163845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F737CE-FEB5-446D-BEAF-D9ABF3D43AD0}" type="datetimeFigureOut">
              <a:rPr lang="en-US" smtClean="0">
                <a:solidFill>
                  <a:prstClr val="black">
                    <a:tint val="75000"/>
                  </a:prstClr>
                </a:solidFill>
                <a:latin typeface="Calibri"/>
              </a:rPr>
              <a:pPr/>
              <a:t>4/18/2019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7E33B1-ABA7-4520-AF7E-8541B6F311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83727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5"/>
            <a:ext cx="1422400" cy="365125"/>
          </a:xfrm>
          <a:prstGeom prst="rect">
            <a:avLst/>
          </a:prstGeom>
        </p:spPr>
        <p:txBody>
          <a:bodyPr lIns="96627" tIns="48314" rIns="96627" bIns="48314"/>
          <a:lstStyle>
            <a:lvl1pPr>
              <a:defRPr/>
            </a:lvl1pPr>
          </a:lstStyle>
          <a:p>
            <a:pPr>
              <a:defRPr/>
            </a:pPr>
            <a:fld id="{50F347E0-6DC7-7C4A-846E-72E6E5F5CCF5}" type="datetimeFigureOut">
              <a:rPr lang="en-US">
                <a:solidFill>
                  <a:prstClr val="black">
                    <a:tint val="75000"/>
                  </a:prstClr>
                </a:solidFill>
                <a:latin typeface="Calibri"/>
              </a:rPr>
              <a:pPr>
                <a:defRPr/>
              </a:pPr>
              <a:t>4/18/2019</a:t>
            </a:fld>
            <a:endParaRPr lang="en-US">
              <a:solidFill>
                <a:prstClr val="black">
                  <a:tint val="75000"/>
                </a:prstClr>
              </a:solidFill>
              <a:latin typeface="Calibri"/>
            </a:endParaRPr>
          </a:p>
        </p:txBody>
      </p:sp>
      <p:sp>
        <p:nvSpPr>
          <p:cNvPr id="3" name="Footer Placeholder 4"/>
          <p:cNvSpPr>
            <a:spLocks noGrp="1"/>
          </p:cNvSpPr>
          <p:nvPr>
            <p:ph type="ftr" sz="quarter" idx="11"/>
          </p:nvPr>
        </p:nvSpPr>
        <p:spPr>
          <a:xfrm>
            <a:off x="4165600" y="6356355"/>
            <a:ext cx="3860800" cy="365125"/>
          </a:xfrm>
          <a:prstGeom prst="rect">
            <a:avLst/>
          </a:prstGeom>
        </p:spPr>
        <p:txBody>
          <a:bodyPr lIns="96627" tIns="48314" rIns="96627" bIns="48314"/>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a:xfrm>
            <a:off x="5791200" y="6492880"/>
            <a:ext cx="1422400" cy="365125"/>
          </a:xfrm>
          <a:prstGeom prst="rect">
            <a:avLst/>
          </a:prstGeom>
        </p:spPr>
        <p:txBody>
          <a:bodyPr/>
          <a:lstStyle>
            <a:lvl1pPr>
              <a:defRPr/>
            </a:lvl1pPr>
          </a:lstStyle>
          <a:p>
            <a:pPr>
              <a:defRPr/>
            </a:pPr>
            <a:fld id="{038C6343-1E2D-4B27-B343-31D54F4088C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044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5107" name="Rectangle 3"/>
          <p:cNvSpPr>
            <a:spLocks noGrp="1" noChangeArrowheads="1"/>
          </p:cNvSpPr>
          <p:nvPr>
            <p:ph type="ctrTitle"/>
          </p:nvPr>
        </p:nvSpPr>
        <p:spPr>
          <a:xfrm>
            <a:off x="914400" y="2130426"/>
            <a:ext cx="10363200" cy="1470025"/>
          </a:xfrm>
        </p:spPr>
        <p:txBody>
          <a:bodyPr anchor="ctr"/>
          <a:lstStyle>
            <a:lvl1pPr>
              <a:defRPr/>
            </a:lvl1pPr>
          </a:lstStyle>
          <a:p>
            <a:r>
              <a:rPr lang="en-US"/>
              <a:t>Click to edit Master title style</a:t>
            </a:r>
          </a:p>
        </p:txBody>
      </p:sp>
      <p:sp>
        <p:nvSpPr>
          <p:cNvPr id="175108" name="Rectangle 4"/>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2406624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A337F3-97A4-D242-AE9F-8FEB9D1C9BBE}" type="datetime1">
              <a:rPr lang="en-US" smtClean="0">
                <a:solidFill>
                  <a:prstClr val="black">
                    <a:tint val="75000"/>
                  </a:prstClr>
                </a:solidFill>
              </a:rPr>
              <a:pPr/>
              <a:t>4/18/2019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06104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60909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9095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66689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892301"/>
            <a:ext cx="5384800"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892301"/>
            <a:ext cx="5384800"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39326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9123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46767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816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6872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668623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135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9DABEA-63E3-E94A-A355-A4FD6A2CD063}" type="datetime1">
              <a:rPr lang="en-US" smtClean="0">
                <a:solidFill>
                  <a:prstClr val="black">
                    <a:tint val="75000"/>
                  </a:prstClr>
                </a:solidFill>
              </a:rPr>
              <a:pPr/>
              <a:t>4/18/2019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11571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838201"/>
            <a:ext cx="2743200" cy="5287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838201"/>
            <a:ext cx="802640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0817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0972800" cy="8016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eaLnBrk="1" hangingPunct="1">
              <a:spcBef>
                <a:spcPct val="20000"/>
              </a:spcBef>
              <a:buFontTx/>
              <a:buChar char="•"/>
              <a:defRPr>
                <a:latin typeface="Times New Roman" pitchFamily="18" charset="0"/>
                <a:ea typeface="+mn-ea"/>
                <a:cs typeface="+mn-cs"/>
              </a:defRPr>
            </a:lvl1pPr>
          </a:lstStyle>
          <a:p>
            <a:pPr fontAlgn="base">
              <a:spcAft>
                <a:spcPct val="0"/>
              </a:spcAft>
              <a:defRPr/>
            </a:pPr>
            <a:endParaRPr lang="en-US" sz="3600" b="1">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eaLnBrk="1" hangingPunct="1">
              <a:spcBef>
                <a:spcPct val="20000"/>
              </a:spcBef>
              <a:buFontTx/>
              <a:buChar char="•"/>
              <a:defRPr>
                <a:latin typeface="Times New Roman" pitchFamily="18" charset="0"/>
                <a:ea typeface="+mn-ea"/>
                <a:cs typeface="+mn-cs"/>
              </a:defRPr>
            </a:lvl1pPr>
          </a:lstStyle>
          <a:p>
            <a:pPr fontAlgn="base">
              <a:spcAft>
                <a:spcPct val="0"/>
              </a:spcAft>
              <a:defRPr/>
            </a:pPr>
            <a:endParaRPr lang="en-US" sz="3600" b="1">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20000"/>
              </a:spcBef>
              <a:buFontTx/>
              <a:buChar char="•"/>
              <a:defRPr/>
            </a:lvl1pPr>
          </a:lstStyle>
          <a:p>
            <a:pPr fontAlgn="base">
              <a:spcAft>
                <a:spcPct val="0"/>
              </a:spcAft>
            </a:pPr>
            <a:fld id="{29B8B865-379A-FE4D-9B71-5FE9554CA796}" type="slidenum">
              <a:rPr lang="en-US" sz="3600" b="1" smtClean="0">
                <a:solidFill>
                  <a:srgbClr val="000000"/>
                </a:solidFill>
                <a:latin typeface="Times New Roman" charset="0"/>
                <a:ea typeface="ＭＳ Ｐゴシック" charset="0"/>
                <a:cs typeface="ＭＳ Ｐゴシック" charset="0"/>
              </a:rPr>
              <a:pPr fontAlgn="base">
                <a:spcAft>
                  <a:spcPct val="0"/>
                </a:spcAft>
              </a:pPr>
              <a:t>‹#›</a:t>
            </a:fld>
            <a:endParaRPr lang="en-US" sz="3600" b="1" smtClean="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402955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83153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3691467" y="838200"/>
            <a:ext cx="7890933" cy="13589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09600" y="1892301"/>
            <a:ext cx="10972800" cy="4233863"/>
          </a:xfrm>
        </p:spPr>
        <p:txBody>
          <a:bodyPr/>
          <a:lstStyle/>
          <a:p>
            <a:pPr lvl="0"/>
            <a:endParaRPr lang="en-US" noProof="0" dirty="0"/>
          </a:p>
        </p:txBody>
      </p:sp>
    </p:spTree>
    <p:extLst>
      <p:ext uri="{BB962C8B-B14F-4D97-AF65-F5344CB8AC3E}">
        <p14:creationId xmlns:p14="http://schemas.microsoft.com/office/powerpoint/2010/main" val="40398329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691467" y="838200"/>
            <a:ext cx="7890933" cy="13589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892301"/>
            <a:ext cx="10972800" cy="4233863"/>
          </a:xfrm>
        </p:spPr>
        <p:txBody>
          <a:bodyPr/>
          <a:lstStyle/>
          <a:p>
            <a:pPr lvl="0"/>
            <a:endParaRPr lang="en-US" noProof="0" dirty="0"/>
          </a:p>
        </p:txBody>
      </p:sp>
    </p:spTree>
    <p:extLst>
      <p:ext uri="{BB962C8B-B14F-4D97-AF65-F5344CB8AC3E}">
        <p14:creationId xmlns:p14="http://schemas.microsoft.com/office/powerpoint/2010/main" val="30530587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158750"/>
            <a:ext cx="10972800" cy="12588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600201"/>
            <a:ext cx="5384800" cy="4530725"/>
          </a:xfrm>
        </p:spPr>
        <p:txBody>
          <a:bodyPr/>
          <a:lstStyle/>
          <a:p>
            <a:pPr lvl="0"/>
            <a:endParaRPr lang="en-US" noProof="0" smtClean="0"/>
          </a:p>
        </p:txBody>
      </p:sp>
      <p:sp>
        <p:nvSpPr>
          <p:cNvPr id="5" name="Rectangle 43"/>
          <p:cNvSpPr>
            <a:spLocks noGrp="1" noChangeArrowheads="1"/>
          </p:cNvSpPr>
          <p:nvPr>
            <p:ph type="dt" sz="half" idx="10"/>
          </p:nvPr>
        </p:nvSpPr>
        <p:spPr>
          <a:xfrm>
            <a:off x="609600" y="6243638"/>
            <a:ext cx="2844800" cy="457200"/>
          </a:xfrm>
          <a:prstGeom prst="rect">
            <a:avLst/>
          </a:prstGeom>
        </p:spPr>
        <p:txBody>
          <a:bodyPr/>
          <a:lstStyle>
            <a:lvl1pPr eaLnBrk="1" hangingPunct="1">
              <a:spcBef>
                <a:spcPct val="20000"/>
              </a:spcBef>
              <a:buFontTx/>
              <a:buChar char="•"/>
              <a:defRPr>
                <a:latin typeface="Times New Roman" pitchFamily="18" charset="0"/>
                <a:ea typeface="+mn-ea"/>
                <a:cs typeface="+mn-cs"/>
              </a:defRPr>
            </a:lvl1pPr>
          </a:lstStyle>
          <a:p>
            <a:pPr fontAlgn="base">
              <a:spcAft>
                <a:spcPct val="0"/>
              </a:spcAft>
              <a:defRPr/>
            </a:pPr>
            <a:endParaRPr lang="en-US" sz="3600" b="1">
              <a:solidFill>
                <a:srgbClr val="000000"/>
              </a:solidFill>
            </a:endParaRPr>
          </a:p>
        </p:txBody>
      </p:sp>
      <p:sp>
        <p:nvSpPr>
          <p:cNvPr id="6" name="Rectangle 44"/>
          <p:cNvSpPr>
            <a:spLocks noGrp="1" noChangeArrowheads="1"/>
          </p:cNvSpPr>
          <p:nvPr>
            <p:ph type="ftr" sz="quarter" idx="11"/>
          </p:nvPr>
        </p:nvSpPr>
        <p:spPr>
          <a:xfrm>
            <a:off x="4165600" y="6248400"/>
            <a:ext cx="3860800" cy="457200"/>
          </a:xfrm>
          <a:prstGeom prst="rect">
            <a:avLst/>
          </a:prstGeom>
        </p:spPr>
        <p:txBody>
          <a:bodyPr/>
          <a:lstStyle>
            <a:lvl1pPr eaLnBrk="1" hangingPunct="1">
              <a:spcBef>
                <a:spcPct val="20000"/>
              </a:spcBef>
              <a:buFontTx/>
              <a:buChar char="•"/>
              <a:defRPr>
                <a:latin typeface="Times New Roman" pitchFamily="18" charset="0"/>
                <a:ea typeface="+mn-ea"/>
                <a:cs typeface="+mn-cs"/>
              </a:defRPr>
            </a:lvl1pPr>
          </a:lstStyle>
          <a:p>
            <a:pPr fontAlgn="base">
              <a:spcAft>
                <a:spcPct val="0"/>
              </a:spcAft>
              <a:defRPr/>
            </a:pPr>
            <a:endParaRPr lang="en-US" sz="3600" b="1">
              <a:solidFill>
                <a:srgbClr val="000000"/>
              </a:solidFill>
            </a:endParaRPr>
          </a:p>
        </p:txBody>
      </p:sp>
      <p:sp>
        <p:nvSpPr>
          <p:cNvPr id="7" name="Rectangle 45"/>
          <p:cNvSpPr>
            <a:spLocks noGrp="1" noChangeArrowheads="1"/>
          </p:cNvSpPr>
          <p:nvPr>
            <p:ph type="sldNum" sz="quarter" idx="12"/>
          </p:nvPr>
        </p:nvSpPr>
        <p:spPr>
          <a:xfrm>
            <a:off x="8737600" y="6243638"/>
            <a:ext cx="2844800" cy="457200"/>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20000"/>
              </a:spcBef>
              <a:buFontTx/>
              <a:buChar char="•"/>
              <a:defRPr/>
            </a:lvl1pPr>
          </a:lstStyle>
          <a:p>
            <a:pPr fontAlgn="base">
              <a:spcAft>
                <a:spcPct val="0"/>
              </a:spcAft>
            </a:pPr>
            <a:fld id="{ECF99BE7-F6FD-1A4E-B4DC-08392C58694E}" type="slidenum">
              <a:rPr lang="en-US" sz="3600" b="1" smtClean="0">
                <a:solidFill>
                  <a:srgbClr val="000000"/>
                </a:solidFill>
                <a:latin typeface="Times New Roman" charset="0"/>
                <a:ea typeface="ＭＳ Ｐゴシック" charset="0"/>
                <a:cs typeface="ＭＳ Ｐゴシック" charset="0"/>
              </a:rPr>
              <a:pPr fontAlgn="base">
                <a:spcAft>
                  <a:spcPct val="0"/>
                </a:spcAft>
              </a:pPr>
              <a:t>‹#›</a:t>
            </a:fld>
            <a:endParaRPr lang="en-US" sz="3600" b="1" smtClean="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36807781"/>
      </p:ext>
    </p:extLst>
  </p:cSld>
  <p:clrMapOvr>
    <a:masterClrMapping/>
  </p:clrMapOvr>
  <p:transition>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3528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874838"/>
            <a:ext cx="53848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874839"/>
            <a:ext cx="53848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213226"/>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noChangeArrowheads="1"/>
          </p:cNvSpPr>
          <p:nvPr>
            <p:ph type="dt" sz="half" idx="10"/>
          </p:nvPr>
        </p:nvSpPr>
        <p:spPr>
          <a:xfrm>
            <a:off x="609600" y="6245225"/>
            <a:ext cx="2844800" cy="476250"/>
          </a:xfrm>
          <a:prstGeom prst="rect">
            <a:avLst/>
          </a:prstGeom>
        </p:spPr>
        <p:txBody>
          <a:bodyPr/>
          <a:lstStyle>
            <a:lvl1pPr>
              <a:defRPr>
                <a:latin typeface="Times New Roman" panose="02020603050405020304" pitchFamily="18" charset="0"/>
                <a:ea typeface="ＭＳ Ｐゴシック" panose="020B0600070205080204" pitchFamily="34" charset="-128"/>
                <a:cs typeface="+mn-cs"/>
              </a:defRPr>
            </a:lvl1pPr>
          </a:lstStyle>
          <a:p>
            <a:pPr eaLnBrk="0" fontAlgn="base" hangingPunct="0">
              <a:spcBef>
                <a:spcPct val="0"/>
              </a:spcBef>
              <a:spcAft>
                <a:spcPct val="0"/>
              </a:spcAft>
              <a:defRPr/>
            </a:pPr>
            <a:endParaRPr lang="en-US" sz="3600" b="1">
              <a:solidFill>
                <a:srgbClr val="000000"/>
              </a:solidFill>
            </a:endParaRPr>
          </a:p>
        </p:txBody>
      </p:sp>
      <p:sp>
        <p:nvSpPr>
          <p:cNvPr id="7" name="Footer Placeholder 6"/>
          <p:cNvSpPr>
            <a:spLocks noGrp="1" noChangeArrowheads="1"/>
          </p:cNvSpPr>
          <p:nvPr>
            <p:ph type="ftr" sz="quarter" idx="11"/>
          </p:nvPr>
        </p:nvSpPr>
        <p:spPr>
          <a:xfrm>
            <a:off x="4165600" y="6245225"/>
            <a:ext cx="3860800" cy="476250"/>
          </a:xfrm>
          <a:prstGeom prst="rect">
            <a:avLst/>
          </a:prstGeom>
        </p:spPr>
        <p:txBody>
          <a:bodyPr/>
          <a:lstStyle>
            <a:lvl1pPr>
              <a:defRPr>
                <a:latin typeface="Times New Roman" panose="02020603050405020304" pitchFamily="18" charset="0"/>
                <a:ea typeface="ＭＳ Ｐゴシック" panose="020B0600070205080204" pitchFamily="34" charset="-128"/>
                <a:cs typeface="+mn-cs"/>
              </a:defRPr>
            </a:lvl1pPr>
          </a:lstStyle>
          <a:p>
            <a:pPr eaLnBrk="0" fontAlgn="base" hangingPunct="0">
              <a:spcBef>
                <a:spcPct val="0"/>
              </a:spcBef>
              <a:spcAft>
                <a:spcPct val="0"/>
              </a:spcAft>
              <a:defRPr/>
            </a:pPr>
            <a:endParaRPr lang="en-US" sz="3600" b="1">
              <a:solidFill>
                <a:srgbClr val="000000"/>
              </a:solidFill>
            </a:endParaRPr>
          </a:p>
        </p:txBody>
      </p:sp>
      <p:sp>
        <p:nvSpPr>
          <p:cNvPr id="8" name="Slide Number Placeholder 7"/>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351CF166-C249-F144-BCDC-386D1EA36C3F}" type="slidenum">
              <a:rPr lang="en-US" sz="3600" b="1" smtClean="0">
                <a:solidFill>
                  <a:srgbClr val="000000"/>
                </a:solidFill>
                <a:latin typeface="Times New Roman" charset="0"/>
                <a:ea typeface="ＭＳ Ｐゴシック" charset="0"/>
                <a:cs typeface="ＭＳ Ｐゴシック" charset="0"/>
              </a:rPr>
              <a:pPr eaLnBrk="0" fontAlgn="base" hangingPunct="0">
                <a:spcBef>
                  <a:spcPct val="0"/>
                </a:spcBef>
                <a:spcAft>
                  <a:spcPct val="0"/>
                </a:spcAft>
              </a:pPr>
              <a:t>‹#›</a:t>
            </a:fld>
            <a:endParaRPr lang="en-US" sz="3600" b="1" smtClean="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07469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Black"/>
                <a:cs typeface="Arial Black"/>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93CC0A-58D0-0F48-B2B7-F9F442A352F5}" type="datetime1">
              <a:rPr lang="en-US" smtClean="0">
                <a:solidFill>
                  <a:prstClr val="black">
                    <a:tint val="75000"/>
                  </a:prstClr>
                </a:solidFill>
              </a:rPr>
              <a:pPr/>
              <a:t>4/18/2019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1805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CFE4938-2805-B340-90A6-B982728178FB}" type="datetime1">
              <a:rPr lang="en-US" smtClean="0">
                <a:solidFill>
                  <a:prstClr val="black">
                    <a:tint val="75000"/>
                  </a:prstClr>
                </a:solidFill>
              </a:rPr>
              <a:pPr/>
              <a:t>4/18/2019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8216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A61CD9-0B1C-5849-BDFD-D668B7180A77}" type="datetime1">
              <a:rPr lang="en-US" smtClean="0">
                <a:solidFill>
                  <a:prstClr val="black">
                    <a:tint val="75000"/>
                  </a:prstClr>
                </a:solidFill>
              </a:rPr>
              <a:pPr/>
              <a:t>4/18/2019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257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1496F8-1986-3049-88C3-0FD4DD70E374}" type="datetime1">
              <a:rPr lang="en-US" smtClean="0">
                <a:solidFill>
                  <a:prstClr val="black">
                    <a:tint val="75000"/>
                  </a:prstClr>
                </a:solidFill>
              </a:rPr>
              <a:pPr/>
              <a:t>4/18/2019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43833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A337F3-97A4-D242-AE9F-8FEB9D1C9BBE}" type="datetime1">
              <a:rPr lang="en-US" smtClean="0">
                <a:solidFill>
                  <a:prstClr val="black">
                    <a:tint val="75000"/>
                  </a:prstClr>
                </a:solidFill>
              </a:rPr>
              <a:pPr/>
              <a:t>4/18/2019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17033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9DABEA-63E3-E94A-A355-A4FD6A2CD063}" type="datetime1">
              <a:rPr lang="en-US" smtClean="0">
                <a:solidFill>
                  <a:prstClr val="black">
                    <a:tint val="75000"/>
                  </a:prstClr>
                </a:solidFill>
              </a:rPr>
              <a:pPr/>
              <a:t>4/18/2019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81373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1496F8-1986-3049-88C3-0FD4DD70E374}" type="datetime1">
              <a:rPr lang="en-US" smtClean="0">
                <a:solidFill>
                  <a:prstClr val="black">
                    <a:tint val="75000"/>
                  </a:prstClr>
                </a:solidFill>
              </a:rPr>
              <a:pPr/>
              <a:t>4/18/2019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3217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068F3-F373-C54A-9A2E-B4FF47887C7D}" type="datetime1">
              <a:rPr lang="en-US" smtClean="0">
                <a:solidFill>
                  <a:prstClr val="black">
                    <a:tint val="75000"/>
                  </a:prstClr>
                </a:solidFill>
              </a:rPr>
              <a:pPr/>
              <a:t>4/18/2019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3278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E29989-D999-D141-B4E7-03074E987E96}" type="datetime1">
              <a:rPr lang="en-US" smtClean="0">
                <a:solidFill>
                  <a:prstClr val="black">
                    <a:tint val="75000"/>
                  </a:prstClr>
                </a:solidFill>
              </a:rPr>
              <a:pPr/>
              <a:t>4/18/2019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9136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3C03F4-7D36-A149-9206-EA902E99D43D}" type="datetime1">
              <a:rPr lang="en-US" smtClean="0">
                <a:solidFill>
                  <a:prstClr val="black">
                    <a:tint val="75000"/>
                  </a:prstClr>
                </a:solidFill>
              </a:rPr>
              <a:pPr/>
              <a:t>4/18/2019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19910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C7C46-9B27-9C46-8049-B434DE2AC01A}" type="datetime1">
              <a:rPr lang="en-US" smtClean="0">
                <a:solidFill>
                  <a:prstClr val="black">
                    <a:tint val="75000"/>
                  </a:prstClr>
                </a:solidFill>
              </a:rPr>
              <a:pPr/>
              <a:t>4/18/2019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68348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EE67D4-D111-404A-ADF3-F5DAA2C68CE8}" type="datetime1">
              <a:rPr lang="en-US" smtClean="0">
                <a:solidFill>
                  <a:prstClr val="black">
                    <a:tint val="75000"/>
                  </a:prstClr>
                </a:solidFill>
              </a:rPr>
              <a:pPr/>
              <a:t>4/18/2019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13374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2641600" y="274638"/>
            <a:ext cx="8940800" cy="1143000"/>
          </a:xfrm>
          <a:prstGeom prst="rect">
            <a:avLst/>
          </a:prstGeom>
        </p:spPr>
        <p:txBody>
          <a:bodyPr rtlCol="0">
            <a:noAutofit/>
          </a:bodyPr>
          <a:lstStyle/>
          <a:p>
            <a:r>
              <a:rPr lang="en-US" smtClean="0"/>
              <a:t>Click to edit Master title style</a:t>
            </a:r>
            <a:endParaRPr lang="en-US" dirty="0"/>
          </a:p>
        </p:txBody>
      </p:sp>
      <p:pic>
        <p:nvPicPr>
          <p:cNvPr id="4" name="Picture 28" descr="USU Logo.gif"/>
          <p:cNvPicPr>
            <a:picLocks noChangeAspect="1"/>
          </p:cNvPicPr>
          <p:nvPr userDrawn="1"/>
        </p:nvPicPr>
        <p:blipFill>
          <a:blip r:embed="rId2" cstate="print"/>
          <a:srcRect/>
          <a:stretch>
            <a:fillRect/>
          </a:stretch>
        </p:blipFill>
        <p:spPr bwMode="auto">
          <a:xfrm>
            <a:off x="10574882" y="297680"/>
            <a:ext cx="1338444" cy="1024013"/>
          </a:xfrm>
          <a:prstGeom prst="rect">
            <a:avLst/>
          </a:prstGeom>
          <a:noFill/>
          <a:ln w="9525">
            <a:noFill/>
            <a:miter lim="800000"/>
            <a:headEnd/>
            <a:tailEnd/>
          </a:ln>
        </p:spPr>
      </p:pic>
    </p:spTree>
    <p:extLst>
      <p:ext uri="{BB962C8B-B14F-4D97-AF65-F5344CB8AC3E}">
        <p14:creationId xmlns:p14="http://schemas.microsoft.com/office/powerpoint/2010/main" val="26001767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a:xfrm>
            <a:off x="4165600" y="6356353"/>
            <a:ext cx="3860800" cy="365125"/>
          </a:xfrm>
          <a:prstGeom prst="rect">
            <a:avLst/>
          </a:prstGeom>
        </p:spPr>
        <p:txBody>
          <a:bodyPr lIns="91424" tIns="45712" rIns="91424" bIns="45712"/>
          <a:lstStyle>
            <a:lvl1pPr>
              <a:defRPr/>
            </a:lvl1pPr>
          </a:lstStyle>
          <a:p>
            <a:pPr defTabSz="914318" fontAlgn="base">
              <a:spcBef>
                <a:spcPct val="0"/>
              </a:spcBef>
              <a:spcAft>
                <a:spcPct val="0"/>
              </a:spcAft>
              <a:defRPr/>
            </a:pPr>
            <a:endParaRPr lang="en-US" dirty="0">
              <a:solidFill>
                <a:srgbClr val="000000"/>
              </a:solidFill>
              <a:latin typeface="Arial" charset="0"/>
            </a:endParaRPr>
          </a:p>
        </p:txBody>
      </p:sp>
    </p:spTree>
    <p:extLst>
      <p:ext uri="{BB962C8B-B14F-4D97-AF65-F5344CB8AC3E}">
        <p14:creationId xmlns:p14="http://schemas.microsoft.com/office/powerpoint/2010/main" val="13486433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068F3-F373-C54A-9A2E-B4FF47887C7D}" type="datetime1">
              <a:rPr lang="en-US" smtClean="0">
                <a:solidFill>
                  <a:prstClr val="black">
                    <a:tint val="75000"/>
                  </a:prstClr>
                </a:solidFill>
              </a:rPr>
              <a:pPr/>
              <a:t>4/18/2019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38287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asic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563334"/>
            <a:ext cx="10972800" cy="1143000"/>
          </a:xfrm>
        </p:spPr>
        <p:txBody>
          <a:bodyPr/>
          <a:lstStyle/>
          <a:p>
            <a:r>
              <a:rPr lang="en-US" dirty="0" smtClean="0"/>
              <a:t>Slide Title</a:t>
            </a:r>
            <a:endParaRPr lang="en-US" dirty="0"/>
          </a:p>
        </p:txBody>
      </p:sp>
      <p:sp>
        <p:nvSpPr>
          <p:cNvPr id="3" name="Footer Placeholder 2"/>
          <p:cNvSpPr>
            <a:spLocks noGrp="1"/>
          </p:cNvSpPr>
          <p:nvPr>
            <p:ph type="ftr" sz="quarter" idx="10"/>
          </p:nvPr>
        </p:nvSpPr>
        <p:spPr>
          <a:xfrm>
            <a:off x="4038600" y="6356351"/>
            <a:ext cx="4114800" cy="365125"/>
          </a:xfrm>
          <a:prstGeom prst="rect">
            <a:avLst/>
          </a:prstGeom>
        </p:spPr>
        <p:txBody>
          <a:bodyPr/>
          <a:lstStyle/>
          <a:p>
            <a:r>
              <a:rPr lang="en-US" smtClean="0">
                <a:solidFill>
                  <a:prstClr val="black">
                    <a:tint val="75000"/>
                  </a:prstClr>
                </a:solidFill>
              </a:rPr>
              <a:t>www.ihsymposium.com/annual-conference</a:t>
            </a:r>
            <a:endParaRPr lang="en-US" dirty="0">
              <a:solidFill>
                <a:prstClr val="black">
                  <a:tint val="75000"/>
                </a:prstClr>
              </a:solidFill>
            </a:endParaRPr>
          </a:p>
        </p:txBody>
      </p:sp>
      <p:sp>
        <p:nvSpPr>
          <p:cNvPr id="6" name="Content Placeholder 5"/>
          <p:cNvSpPr>
            <a:spLocks noGrp="1"/>
          </p:cNvSpPr>
          <p:nvPr>
            <p:ph sz="quarter" idx="11"/>
          </p:nvPr>
        </p:nvSpPr>
        <p:spPr>
          <a:xfrm>
            <a:off x="609600" y="2000251"/>
            <a:ext cx="10972800" cy="3786188"/>
          </a:xfrm>
          <a:prstGeom prst="rect">
            <a:avLst/>
          </a:prstGeom>
        </p:spPr>
        <p:txBody>
          <a:bodyPr vert="horz" lIns="91432" tIns="45716" rIns="91432" bIns="45716"/>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28" descr="USU Logo.gif"/>
          <p:cNvPicPr>
            <a:picLocks noChangeAspect="1"/>
          </p:cNvPicPr>
          <p:nvPr userDrawn="1"/>
        </p:nvPicPr>
        <p:blipFill>
          <a:blip r:embed="rId2" cstate="print"/>
          <a:srcRect/>
          <a:stretch>
            <a:fillRect/>
          </a:stretch>
        </p:blipFill>
        <p:spPr bwMode="auto">
          <a:xfrm>
            <a:off x="10574882" y="297680"/>
            <a:ext cx="1338444" cy="1024013"/>
          </a:xfrm>
          <a:prstGeom prst="rect">
            <a:avLst/>
          </a:prstGeom>
          <a:noFill/>
          <a:ln w="9525">
            <a:noFill/>
            <a:miter lim="800000"/>
            <a:headEnd/>
            <a:tailEnd/>
          </a:ln>
        </p:spPr>
      </p:pic>
    </p:spTree>
    <p:extLst>
      <p:ext uri="{BB962C8B-B14F-4D97-AF65-F5344CB8AC3E}">
        <p14:creationId xmlns:p14="http://schemas.microsoft.com/office/powerpoint/2010/main" val="8318150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2"/>
            <a:ext cx="2844800" cy="365125"/>
          </a:xfrm>
          <a:prstGeom prst="rect">
            <a:avLst/>
          </a:prstGeom>
        </p:spPr>
        <p:txBody>
          <a:bodyPr lIns="91432" tIns="45716" rIns="91432" bIns="45716"/>
          <a:lstStyle>
            <a:lvl1pPr>
              <a:defRPr/>
            </a:lvl1pPr>
          </a:lstStyle>
          <a:p>
            <a:fld id="{50F347E0-6DC7-7C4A-846E-72E6E5F5CCF5}" type="datetimeFigureOut">
              <a:rPr lang="en-US" smtClean="0">
                <a:solidFill>
                  <a:prstClr val="black">
                    <a:tint val="75000"/>
                  </a:prstClr>
                </a:solidFill>
              </a:rPr>
              <a:pPr/>
              <a:t>4/18/2019</a:t>
            </a:fld>
            <a:endParaRPr lang="en-US">
              <a:solidFill>
                <a:prstClr val="black">
                  <a:tint val="75000"/>
                </a:prstClr>
              </a:solidFill>
            </a:endParaRPr>
          </a:p>
        </p:txBody>
      </p:sp>
      <p:sp>
        <p:nvSpPr>
          <p:cNvPr id="3" name="Footer Placeholder 4"/>
          <p:cNvSpPr>
            <a:spLocks noGrp="1"/>
          </p:cNvSpPr>
          <p:nvPr>
            <p:ph type="ftr" sz="quarter" idx="11"/>
          </p:nvPr>
        </p:nvSpPr>
        <p:spPr>
          <a:xfrm>
            <a:off x="4038600" y="6356351"/>
            <a:ext cx="4114800" cy="365125"/>
          </a:xfrm>
          <a:prstGeom prst="rect">
            <a:avLst/>
          </a:prstGeom>
        </p:spPr>
        <p:txBody>
          <a:bodyPr/>
          <a:lstStyle>
            <a:lvl1pPr>
              <a:defRPr/>
            </a:lvl1pPr>
          </a:lstStyle>
          <a:p>
            <a:endParaRPr lang="en-US">
              <a:solidFill>
                <a:prstClr val="black">
                  <a:tint val="75000"/>
                </a:prstClr>
              </a:solidFill>
            </a:endParaRPr>
          </a:p>
        </p:txBody>
      </p:sp>
      <p:sp>
        <p:nvSpPr>
          <p:cNvPr id="4" name="Slide Number Placeholder 5"/>
          <p:cNvSpPr>
            <a:spLocks noGrp="1"/>
          </p:cNvSpPr>
          <p:nvPr>
            <p:ph type="sldNum" sz="quarter" idx="12"/>
          </p:nvPr>
        </p:nvSpPr>
        <p:spPr>
          <a:xfrm>
            <a:off x="8737600" y="6356352"/>
            <a:ext cx="2844800" cy="365125"/>
          </a:xfrm>
          <a:prstGeom prst="rect">
            <a:avLst/>
          </a:prstGeom>
        </p:spPr>
        <p:txBody>
          <a:bodyPr lIns="91432" tIns="45716" rIns="91432" bIns="45716"/>
          <a:lstStyle>
            <a:lvl1pPr>
              <a:defRPr/>
            </a:lvl1pPr>
          </a:lstStyle>
          <a:p>
            <a:fld id="{6D2E6FE9-D262-184E-9F32-CF02B0252C22}" type="slidenum">
              <a:rPr lang="en-US" smtClean="0">
                <a:solidFill>
                  <a:prstClr val="black">
                    <a:tint val="75000"/>
                  </a:prstClr>
                </a:solidFill>
              </a:rPr>
              <a:pPr/>
              <a:t>‹#›</a:t>
            </a:fld>
            <a:endParaRPr lang="en-US">
              <a:solidFill>
                <a:prstClr val="black">
                  <a:tint val="75000"/>
                </a:prstClr>
              </a:solidFill>
            </a:endParaRPr>
          </a:p>
        </p:txBody>
      </p:sp>
      <p:pic>
        <p:nvPicPr>
          <p:cNvPr id="5" name="Picture 28" descr="USU Logo.gif"/>
          <p:cNvPicPr>
            <a:picLocks noChangeAspect="1"/>
          </p:cNvPicPr>
          <p:nvPr userDrawn="1"/>
        </p:nvPicPr>
        <p:blipFill>
          <a:blip r:embed="rId2" cstate="print"/>
          <a:srcRect/>
          <a:stretch>
            <a:fillRect/>
          </a:stretch>
        </p:blipFill>
        <p:spPr bwMode="auto">
          <a:xfrm>
            <a:off x="10574882" y="297680"/>
            <a:ext cx="1338444" cy="1024013"/>
          </a:xfrm>
          <a:prstGeom prst="rect">
            <a:avLst/>
          </a:prstGeom>
          <a:noFill/>
          <a:ln w="9525">
            <a:noFill/>
            <a:miter lim="800000"/>
            <a:headEnd/>
            <a:tailEnd/>
          </a:ln>
        </p:spPr>
      </p:pic>
    </p:spTree>
    <p:extLst>
      <p:ext uri="{BB962C8B-B14F-4D97-AF65-F5344CB8AC3E}">
        <p14:creationId xmlns:p14="http://schemas.microsoft.com/office/powerpoint/2010/main" val="42275754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2"/>
            <a:ext cx="2844800" cy="365125"/>
          </a:xfrm>
          <a:prstGeom prst="rect">
            <a:avLst/>
          </a:prstGeom>
        </p:spPr>
        <p:txBody>
          <a:bodyPr lIns="91432" tIns="45716" rIns="91432" bIns="45716"/>
          <a:lstStyle>
            <a:lvl1pPr>
              <a:defRPr/>
            </a:lvl1pPr>
          </a:lstStyle>
          <a:p>
            <a:fld id="{50F347E0-6DC7-7C4A-846E-72E6E5F5CCF5}" type="datetimeFigureOut">
              <a:rPr lang="en-US" smtClean="0">
                <a:solidFill>
                  <a:prstClr val="black">
                    <a:tint val="75000"/>
                  </a:prstClr>
                </a:solidFill>
              </a:rPr>
              <a:pPr/>
              <a:t>4/18/2019</a:t>
            </a:fld>
            <a:endParaRPr lang="en-US">
              <a:solidFill>
                <a:prstClr val="black">
                  <a:tint val="75000"/>
                </a:prstClr>
              </a:solidFill>
            </a:endParaRPr>
          </a:p>
        </p:txBody>
      </p:sp>
      <p:sp>
        <p:nvSpPr>
          <p:cNvPr id="3" name="Footer Placeholder 4"/>
          <p:cNvSpPr>
            <a:spLocks noGrp="1"/>
          </p:cNvSpPr>
          <p:nvPr>
            <p:ph type="ftr" sz="quarter" idx="11"/>
          </p:nvPr>
        </p:nvSpPr>
        <p:spPr>
          <a:xfrm>
            <a:off x="4038600" y="6356351"/>
            <a:ext cx="4114800" cy="365125"/>
          </a:xfrm>
          <a:prstGeom prst="rect">
            <a:avLst/>
          </a:prstGeom>
        </p:spPr>
        <p:txBody>
          <a:bodyPr/>
          <a:lstStyle>
            <a:lvl1pPr>
              <a:defRPr/>
            </a:lvl1pPr>
          </a:lstStyle>
          <a:p>
            <a:endParaRPr lang="en-US">
              <a:solidFill>
                <a:prstClr val="black">
                  <a:tint val="75000"/>
                </a:prstClr>
              </a:solidFill>
            </a:endParaRPr>
          </a:p>
        </p:txBody>
      </p:sp>
      <p:sp>
        <p:nvSpPr>
          <p:cNvPr id="4" name="Slide Number Placeholder 5"/>
          <p:cNvSpPr>
            <a:spLocks noGrp="1"/>
          </p:cNvSpPr>
          <p:nvPr>
            <p:ph type="sldNum" sz="quarter" idx="12"/>
          </p:nvPr>
        </p:nvSpPr>
        <p:spPr>
          <a:xfrm>
            <a:off x="8737600" y="6356352"/>
            <a:ext cx="2844800" cy="365125"/>
          </a:xfrm>
          <a:prstGeom prst="rect">
            <a:avLst/>
          </a:prstGeom>
        </p:spPr>
        <p:txBody>
          <a:bodyPr lIns="91432" tIns="45716" rIns="91432" bIns="45716"/>
          <a:lstStyle>
            <a:lvl1pPr>
              <a:defRPr/>
            </a:lvl1pPr>
          </a:lstStyle>
          <a:p>
            <a:fld id="{6D2E6FE9-D262-184E-9F32-CF02B0252C22}" type="slidenum">
              <a:rPr lang="en-US" smtClean="0">
                <a:solidFill>
                  <a:prstClr val="black">
                    <a:tint val="75000"/>
                  </a:prstClr>
                </a:solidFill>
              </a:rPr>
              <a:pPr/>
              <a:t>‹#›</a:t>
            </a:fld>
            <a:endParaRPr lang="en-US">
              <a:solidFill>
                <a:prstClr val="black">
                  <a:tint val="75000"/>
                </a:prstClr>
              </a:solidFill>
            </a:endParaRPr>
          </a:p>
        </p:txBody>
      </p:sp>
      <p:pic>
        <p:nvPicPr>
          <p:cNvPr id="5" name="Picture 28" descr="USU Logo.gif"/>
          <p:cNvPicPr>
            <a:picLocks noChangeAspect="1"/>
          </p:cNvPicPr>
          <p:nvPr userDrawn="1"/>
        </p:nvPicPr>
        <p:blipFill>
          <a:blip r:embed="rId2" cstate="print"/>
          <a:srcRect/>
          <a:stretch>
            <a:fillRect/>
          </a:stretch>
        </p:blipFill>
        <p:spPr bwMode="auto">
          <a:xfrm>
            <a:off x="10574882" y="297680"/>
            <a:ext cx="1338444" cy="1024013"/>
          </a:xfrm>
          <a:prstGeom prst="rect">
            <a:avLst/>
          </a:prstGeom>
          <a:noFill/>
          <a:ln w="9525">
            <a:noFill/>
            <a:miter lim="800000"/>
            <a:headEnd/>
            <a:tailEnd/>
          </a:ln>
        </p:spPr>
      </p:pic>
    </p:spTree>
    <p:extLst>
      <p:ext uri="{BB962C8B-B14F-4D97-AF65-F5344CB8AC3E}">
        <p14:creationId xmlns:p14="http://schemas.microsoft.com/office/powerpoint/2010/main" val="31350768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p>
            <a:r>
              <a:rPr lang="en-US" smtClean="0"/>
              <a:t>Click to edit Master title style</a:t>
            </a:r>
            <a:endParaRPr lang="en-US"/>
          </a:p>
        </p:txBody>
      </p:sp>
      <p:sp>
        <p:nvSpPr>
          <p:cNvPr id="4" name="Rectangle 31"/>
          <p:cNvSpPr>
            <a:spLocks noGrp="1" noChangeArrowheads="1"/>
          </p:cNvSpPr>
          <p:nvPr>
            <p:ph type="sldNum" sz="quarter" idx="10"/>
          </p:nvPr>
        </p:nvSpPr>
        <p:spPr>
          <a:xfrm>
            <a:off x="8666242" y="6657082"/>
            <a:ext cx="1106713" cy="200918"/>
          </a:xfrm>
          <a:prstGeom prst="rect">
            <a:avLst/>
          </a:prstGeom>
        </p:spPr>
        <p:txBody>
          <a:bodyPr/>
          <a:lstStyle>
            <a:lvl1pPr>
              <a:defRPr dirty="0"/>
            </a:lvl1pPr>
          </a:lstStyle>
          <a:p>
            <a:fld id="{DAEEEE73-90DE-4F1B-96F2-F7CD91F508F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7256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p>
            <a:r>
              <a:rPr lang="en-US" smtClean="0"/>
              <a:t>Click to edit Master title style</a:t>
            </a:r>
            <a:endParaRPr lang="en-US"/>
          </a:p>
        </p:txBody>
      </p:sp>
      <p:sp>
        <p:nvSpPr>
          <p:cNvPr id="4" name="Rectangle 31"/>
          <p:cNvSpPr>
            <a:spLocks noGrp="1" noChangeArrowheads="1"/>
          </p:cNvSpPr>
          <p:nvPr>
            <p:ph type="sldNum" sz="quarter" idx="10"/>
          </p:nvPr>
        </p:nvSpPr>
        <p:spPr>
          <a:xfrm>
            <a:off x="8666242" y="6657082"/>
            <a:ext cx="1106713" cy="200918"/>
          </a:xfrm>
          <a:prstGeom prst="rect">
            <a:avLst/>
          </a:prstGeom>
        </p:spPr>
        <p:txBody>
          <a:bodyPr/>
          <a:lstStyle>
            <a:lvl1pPr>
              <a:defRPr dirty="0"/>
            </a:lvl1pPr>
          </a:lstStyle>
          <a:p>
            <a:fld id="{DAEEEE73-90DE-4F1B-96F2-F7CD91F508F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37853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p>
            <a:r>
              <a:rPr lang="en-US" smtClean="0"/>
              <a:t>Click to edit Master title style</a:t>
            </a:r>
            <a:endParaRPr lang="en-US"/>
          </a:p>
        </p:txBody>
      </p:sp>
      <p:sp>
        <p:nvSpPr>
          <p:cNvPr id="4" name="Rectangle 31"/>
          <p:cNvSpPr>
            <a:spLocks noGrp="1" noChangeArrowheads="1"/>
          </p:cNvSpPr>
          <p:nvPr>
            <p:ph type="sldNum" sz="quarter" idx="10"/>
          </p:nvPr>
        </p:nvSpPr>
        <p:spPr>
          <a:xfrm>
            <a:off x="8666242" y="6657082"/>
            <a:ext cx="1106713" cy="200918"/>
          </a:xfrm>
          <a:prstGeom prst="rect">
            <a:avLst/>
          </a:prstGeom>
        </p:spPr>
        <p:txBody>
          <a:bodyPr/>
          <a:lstStyle>
            <a:lvl1pPr>
              <a:defRPr dirty="0"/>
            </a:lvl1pPr>
          </a:lstStyle>
          <a:p>
            <a:fld id="{DAEEEE73-90DE-4F1B-96F2-F7CD91F508F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29056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a:xfrm>
            <a:off x="4165600" y="6356353"/>
            <a:ext cx="3860800" cy="365125"/>
          </a:xfrm>
          <a:prstGeom prst="rect">
            <a:avLst/>
          </a:prstGeom>
        </p:spPr>
        <p:txBody>
          <a:bodyPr lIns="91424" tIns="45712" rIns="91424" bIns="45712"/>
          <a:lstStyle>
            <a:lvl1pPr>
              <a:defRPr/>
            </a:lvl1pPr>
          </a:lstStyle>
          <a:p>
            <a:pPr defTabSz="914318" fontAlgn="base">
              <a:spcBef>
                <a:spcPct val="0"/>
              </a:spcBef>
              <a:spcAft>
                <a:spcPct val="0"/>
              </a:spcAft>
              <a:defRPr/>
            </a:pPr>
            <a:endParaRPr lang="en-US" dirty="0">
              <a:solidFill>
                <a:srgbClr val="000000"/>
              </a:solidFill>
            </a:endParaRPr>
          </a:p>
        </p:txBody>
      </p:sp>
    </p:spTree>
    <p:extLst>
      <p:ext uri="{BB962C8B-B14F-4D97-AF65-F5344CB8AC3E}">
        <p14:creationId xmlns:p14="http://schemas.microsoft.com/office/powerpoint/2010/main" val="549683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E29989-D999-D141-B4E7-03074E987E96}" type="datetime1">
              <a:rPr lang="en-US" smtClean="0">
                <a:solidFill>
                  <a:prstClr val="black">
                    <a:tint val="75000"/>
                  </a:prstClr>
                </a:solidFill>
              </a:rPr>
              <a:pPr/>
              <a:t>4/18/2019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5253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3C03F4-7D36-A149-9206-EA902E99D43D}" type="datetime1">
              <a:rPr lang="en-US" smtClean="0">
                <a:solidFill>
                  <a:prstClr val="black">
                    <a:tint val="75000"/>
                  </a:prstClr>
                </a:solidFill>
              </a:rPr>
              <a:pPr/>
              <a:t>4/18/2019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C4F6761-FD64-C44E-B2BE-2665D93660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9643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4.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theme" Target="../theme/theme5.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3048000"/>
          </a:xfrm>
          <a:prstGeom prst="rect">
            <a:avLst/>
          </a:prstGeom>
          <a:gradFill flip="none" rotWithShape="1">
            <a:gsLst>
              <a:gs pos="31000">
                <a:schemeClr val="bg1"/>
              </a:gs>
              <a:gs pos="99000">
                <a:srgbClr val="6A85C5">
                  <a:alpha val="69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srgbClr val="00226E"/>
              </a:solidFill>
            </a:endParaRPr>
          </a:p>
        </p:txBody>
      </p:sp>
      <p:sp>
        <p:nvSpPr>
          <p:cNvPr id="2" name="Title Placeholder 1"/>
          <p:cNvSpPr>
            <a:spLocks noGrp="1"/>
          </p:cNvSpPr>
          <p:nvPr>
            <p:ph type="title"/>
          </p:nvPr>
        </p:nvSpPr>
        <p:spPr>
          <a:xfrm>
            <a:off x="2198224" y="161741"/>
            <a:ext cx="9384176"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DCC567E-E360-E049-86F9-C97644D0A500}" type="datetime1">
              <a:rPr lang="en-US" smtClean="0">
                <a:solidFill>
                  <a:prstClr val="black">
                    <a:tint val="75000"/>
                  </a:prstClr>
                </a:solidFill>
              </a:rPr>
              <a:pPr defTabSz="457200"/>
              <a:t>4/18/2019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9347200" y="649287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C4F6761-FD64-C44E-B2BE-2665D93660B6}"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402714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 id="2147483732" r:id="rId14"/>
  </p:sldLayoutIdLst>
  <p:hf hdr="0" ftr="0" dt="0"/>
  <p:txStyles>
    <p:titleStyle>
      <a:lvl1pPr algn="ctr" defTabSz="457200" rtl="0" eaLnBrk="1" latinLnBrk="0" hangingPunct="1">
        <a:spcBef>
          <a:spcPct val="0"/>
        </a:spcBef>
        <a:buNone/>
        <a:defRPr sz="4000" b="1" i="0" kern="1200">
          <a:solidFill>
            <a:schemeClr val="tx2">
              <a:lumMod val="75000"/>
            </a:schemeClr>
          </a:solidFill>
          <a:latin typeface="Arial"/>
          <a:ea typeface="+mj-ea"/>
          <a:cs typeface="Arial"/>
        </a:defRPr>
      </a:lvl1pPr>
    </p:titleStyle>
    <p:bodyStyle>
      <a:lvl1pPr marL="342900" indent="-342900" algn="l" defTabSz="457200" rtl="0" eaLnBrk="1" latinLnBrk="0" hangingPunct="1">
        <a:spcBef>
          <a:spcPts val="0"/>
        </a:spcBef>
        <a:spcAft>
          <a:spcPts val="600"/>
        </a:spcAft>
        <a:buFont typeface="Arial"/>
        <a:buChar char="•"/>
        <a:defRPr sz="2800" kern="1200">
          <a:solidFill>
            <a:schemeClr val="tx2">
              <a:lumMod val="75000"/>
            </a:schemeClr>
          </a:solidFill>
          <a:latin typeface="Arial"/>
          <a:ea typeface="+mn-ea"/>
          <a:cs typeface="Arial"/>
        </a:defRPr>
      </a:lvl1pPr>
      <a:lvl2pPr marL="742950" indent="-285750" algn="l" defTabSz="457200" rtl="0" eaLnBrk="1" latinLnBrk="0" hangingPunct="1">
        <a:spcBef>
          <a:spcPts val="0"/>
        </a:spcBef>
        <a:spcAft>
          <a:spcPts val="600"/>
        </a:spcAft>
        <a:buFont typeface="Arial"/>
        <a:buChar char="–"/>
        <a:defRPr sz="2400" kern="1200">
          <a:solidFill>
            <a:schemeClr val="tx2">
              <a:lumMod val="75000"/>
            </a:schemeClr>
          </a:solidFill>
          <a:latin typeface="Arial"/>
          <a:ea typeface="+mn-ea"/>
          <a:cs typeface="Arial"/>
        </a:defRPr>
      </a:lvl2pPr>
      <a:lvl3pPr marL="1143000" indent="-228600" algn="l" defTabSz="457200" rtl="0" eaLnBrk="1" latinLnBrk="0" hangingPunct="1">
        <a:spcBef>
          <a:spcPts val="0"/>
        </a:spcBef>
        <a:spcAft>
          <a:spcPts val="600"/>
        </a:spcAft>
        <a:buFont typeface="Arial"/>
        <a:buChar char="•"/>
        <a:defRPr sz="2000" kern="1200">
          <a:solidFill>
            <a:schemeClr val="tx2">
              <a:lumMod val="75000"/>
            </a:schemeClr>
          </a:solidFill>
          <a:latin typeface="Arial"/>
          <a:ea typeface="+mn-ea"/>
          <a:cs typeface="Arial"/>
        </a:defRPr>
      </a:lvl3pPr>
      <a:lvl4pPr marL="1600200" indent="-228600" algn="l" defTabSz="457200" rtl="0" eaLnBrk="1" latinLnBrk="0" hangingPunct="1">
        <a:spcBef>
          <a:spcPts val="0"/>
        </a:spcBef>
        <a:spcAft>
          <a:spcPts val="600"/>
        </a:spcAft>
        <a:buFont typeface="Arial"/>
        <a:buChar char="–"/>
        <a:defRPr sz="1800" kern="1200">
          <a:solidFill>
            <a:schemeClr val="tx2">
              <a:lumMod val="75000"/>
            </a:schemeClr>
          </a:solidFill>
          <a:latin typeface="Arial"/>
          <a:ea typeface="+mn-ea"/>
          <a:cs typeface="Arial"/>
        </a:defRPr>
      </a:lvl4pPr>
      <a:lvl5pPr marL="2057400" indent="-228600" algn="l" defTabSz="457200" rtl="0" eaLnBrk="1" latinLnBrk="0" hangingPunct="1">
        <a:spcBef>
          <a:spcPts val="0"/>
        </a:spcBef>
        <a:spcAft>
          <a:spcPts val="600"/>
        </a:spcAft>
        <a:buFont typeface="Arial"/>
        <a:buChar char="»"/>
        <a:defRPr sz="1800" kern="1200">
          <a:solidFill>
            <a:schemeClr val="tx2">
              <a:lumMod val="7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13997" y="6208278"/>
            <a:ext cx="1603829" cy="536748"/>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a:t>
            </a:r>
          </a:p>
        </p:txBody>
      </p:sp>
      <p:sp>
        <p:nvSpPr>
          <p:cNvPr id="3" name="Text Placeholder 2"/>
          <p:cNvSpPr>
            <a:spLocks noGrp="1"/>
          </p:cNvSpPr>
          <p:nvPr>
            <p:ph type="body" idx="1"/>
          </p:nvPr>
        </p:nvSpPr>
        <p:spPr>
          <a:xfrm>
            <a:off x="838200" y="1825625"/>
            <a:ext cx="10515600" cy="4233981"/>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 xmlns:a16="http://schemas.microsoft.com/office/drawing/2014/main" id="{7B7E9FC7-B484-42AF-AF27-06CD99362840}"/>
              </a:ext>
            </a:extLst>
          </p:cNvPr>
          <p:cNvSpPr>
            <a:spLocks noGrp="1"/>
          </p:cNvSpPr>
          <p:nvPr>
            <p:ph type="sldNum" sz="quarter" idx="4"/>
          </p:nvPr>
        </p:nvSpPr>
        <p:spPr>
          <a:xfrm>
            <a:off x="5781261" y="6440637"/>
            <a:ext cx="629478" cy="365125"/>
          </a:xfrm>
          <a:prstGeom prst="rect">
            <a:avLst/>
          </a:prstGeom>
        </p:spPr>
        <p:txBody>
          <a:bodyPr vert="horz" lIns="91440" tIns="45720" rIns="91440" bIns="45720" rtlCol="0" anchor="ctr"/>
          <a:lstStyle>
            <a:lvl1pPr algn="ctr">
              <a:defRPr sz="1200">
                <a:solidFill>
                  <a:schemeClr val="bg2"/>
                </a:solidFill>
              </a:defRPr>
            </a:lvl1pPr>
          </a:lstStyle>
          <a:p>
            <a:fld id="{3AE95578-53E6-4B9F-B106-62E1C730BF25}" type="slidenum">
              <a:rPr lang="en-US" smtClean="0">
                <a:solidFill>
                  <a:srgbClr val="2D2D2C"/>
                </a:solidFill>
                <a:latin typeface="Calibri"/>
              </a:rPr>
              <a:pPr/>
              <a:t>‹#›</a:t>
            </a:fld>
            <a:endParaRPr lang="en-US" dirty="0">
              <a:solidFill>
                <a:srgbClr val="2D2D2C"/>
              </a:solidFill>
              <a:latin typeface="Calibri"/>
            </a:endParaRPr>
          </a:p>
        </p:txBody>
      </p:sp>
    </p:spTree>
    <p:extLst>
      <p:ext uri="{BB962C8B-B14F-4D97-AF65-F5344CB8AC3E}">
        <p14:creationId xmlns:p14="http://schemas.microsoft.com/office/powerpoint/2010/main" val="414401697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5400" kern="1200">
          <a:solidFill>
            <a:schemeClr val="tx1"/>
          </a:solidFill>
          <a:latin typeface="Franklin Gothic Demi" panose="020B0703020102020204"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737CE-FEB5-446D-BEAF-D9ABF3D43AD0}" type="datetimeFigureOut">
              <a:rPr lang="en-US" smtClean="0">
                <a:solidFill>
                  <a:prstClr val="black">
                    <a:tint val="75000"/>
                  </a:prstClr>
                </a:solidFill>
                <a:latin typeface="Calibri"/>
              </a:rPr>
              <a:pPr/>
              <a:t>4/18/2019</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E33B1-ABA7-4520-AF7E-8541B6F311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966684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91467" y="838200"/>
            <a:ext cx="7890933" cy="135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892301"/>
            <a:ext cx="10972800" cy="423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7096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Lst>
  <p:txStyles>
    <p:titleStyle>
      <a:lvl1pPr algn="ctr" rtl="0" eaLnBrk="0" fontAlgn="base" hangingPunct="0">
        <a:spcBef>
          <a:spcPct val="0"/>
        </a:spcBef>
        <a:spcAft>
          <a:spcPct val="0"/>
        </a:spcAft>
        <a:defRPr sz="3600" b="1">
          <a:solidFill>
            <a:srgbClr val="000066"/>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600" b="1">
          <a:solidFill>
            <a:srgbClr val="000066"/>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3600" b="1">
          <a:solidFill>
            <a:srgbClr val="000066"/>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3600" b="1">
          <a:solidFill>
            <a:srgbClr val="000066"/>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3600" b="1">
          <a:solidFill>
            <a:srgbClr val="000066"/>
          </a:solidFill>
          <a:latin typeface="Arial" charset="0"/>
          <a:ea typeface="ＭＳ Ｐゴシック" pitchFamily="34" charset="-128"/>
          <a:cs typeface="ＭＳ Ｐゴシック" charset="0"/>
        </a:defRPr>
      </a:lvl5pPr>
      <a:lvl6pPr marL="457200" algn="ctr" rtl="0" fontAlgn="base">
        <a:spcBef>
          <a:spcPct val="0"/>
        </a:spcBef>
        <a:spcAft>
          <a:spcPct val="0"/>
        </a:spcAft>
        <a:defRPr sz="3600" b="1">
          <a:solidFill>
            <a:srgbClr val="000066"/>
          </a:solidFill>
          <a:latin typeface="Arial" charset="0"/>
        </a:defRPr>
      </a:lvl6pPr>
      <a:lvl7pPr marL="914400" algn="ctr" rtl="0" fontAlgn="base">
        <a:spcBef>
          <a:spcPct val="0"/>
        </a:spcBef>
        <a:spcAft>
          <a:spcPct val="0"/>
        </a:spcAft>
        <a:defRPr sz="3600" b="1">
          <a:solidFill>
            <a:srgbClr val="000066"/>
          </a:solidFill>
          <a:latin typeface="Arial" charset="0"/>
        </a:defRPr>
      </a:lvl7pPr>
      <a:lvl8pPr marL="1371600" algn="ctr" rtl="0" fontAlgn="base">
        <a:spcBef>
          <a:spcPct val="0"/>
        </a:spcBef>
        <a:spcAft>
          <a:spcPct val="0"/>
        </a:spcAft>
        <a:defRPr sz="3600" b="1">
          <a:solidFill>
            <a:srgbClr val="000066"/>
          </a:solidFill>
          <a:latin typeface="Arial" charset="0"/>
        </a:defRPr>
      </a:lvl8pPr>
      <a:lvl9pPr marL="1828800" algn="ctr" rtl="0" fontAlgn="base">
        <a:spcBef>
          <a:spcPct val="0"/>
        </a:spcBef>
        <a:spcAft>
          <a:spcPct val="0"/>
        </a:spcAft>
        <a:defRPr sz="3600" b="1">
          <a:solidFill>
            <a:srgbClr val="000066"/>
          </a:solidFill>
          <a:latin typeface="Arial" charset="0"/>
        </a:defRPr>
      </a:lvl9pPr>
    </p:titleStyle>
    <p:bodyStyle>
      <a:lvl1pPr marL="342900" indent="-342900" algn="l" rtl="0" eaLnBrk="0" fontAlgn="base" hangingPunct="0">
        <a:spcBef>
          <a:spcPct val="20000"/>
        </a:spcBef>
        <a:spcAft>
          <a:spcPct val="0"/>
        </a:spcAft>
        <a:buSzPct val="125000"/>
        <a:buFont typeface="Wingdings" charset="0"/>
        <a:buChar char="§"/>
        <a:defRPr sz="2800">
          <a:solidFill>
            <a:srgbClr val="000066"/>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400">
          <a:solidFill>
            <a:srgbClr val="000066"/>
          </a:solidFill>
          <a:latin typeface="+mn-lt"/>
          <a:ea typeface="ＭＳ Ｐゴシック" pitchFamily="34" charset="-128"/>
        </a:defRPr>
      </a:lvl2pPr>
      <a:lvl3pPr marL="1143000" indent="-228600" algn="l" rtl="0" eaLnBrk="0" fontAlgn="base" hangingPunct="0">
        <a:spcBef>
          <a:spcPct val="20000"/>
        </a:spcBef>
        <a:spcAft>
          <a:spcPct val="0"/>
        </a:spcAft>
        <a:buSzPct val="125000"/>
        <a:buFont typeface="Wingdings" charset="0"/>
        <a:buChar char="§"/>
        <a:defRPr sz="2000">
          <a:solidFill>
            <a:srgbClr val="000066"/>
          </a:solidFill>
          <a:latin typeface="+mn-lt"/>
          <a:ea typeface="ＭＳ Ｐゴシック" pitchFamily="34" charset="-128"/>
        </a:defRPr>
      </a:lvl3pPr>
      <a:lvl4pPr marL="1600200" indent="-228600" algn="l" rtl="0" eaLnBrk="0" fontAlgn="base" hangingPunct="0">
        <a:spcBef>
          <a:spcPct val="20000"/>
        </a:spcBef>
        <a:spcAft>
          <a:spcPct val="0"/>
        </a:spcAft>
        <a:buChar char="–"/>
        <a:defRPr>
          <a:solidFill>
            <a:srgbClr val="000066"/>
          </a:solidFill>
          <a:latin typeface="+mn-lt"/>
          <a:ea typeface="ＭＳ Ｐゴシック" pitchFamily="34" charset="-128"/>
        </a:defRPr>
      </a:lvl4pPr>
      <a:lvl5pPr marL="2057400" indent="-228600" algn="l" rtl="0" eaLnBrk="0" fontAlgn="base" hangingPunct="0">
        <a:spcBef>
          <a:spcPct val="20000"/>
        </a:spcBef>
        <a:spcAft>
          <a:spcPct val="0"/>
        </a:spcAft>
        <a:buChar char="»"/>
        <a:defRPr sz="1600">
          <a:solidFill>
            <a:srgbClr val="000066"/>
          </a:solidFill>
          <a:latin typeface="+mn-lt"/>
          <a:ea typeface="ＭＳ Ｐゴシック" pitchFamily="34" charset="-128"/>
        </a:defRPr>
      </a:lvl5pPr>
      <a:lvl6pPr marL="2514600" indent="-228600" algn="l" rtl="0" fontAlgn="base">
        <a:spcBef>
          <a:spcPct val="20000"/>
        </a:spcBef>
        <a:spcAft>
          <a:spcPct val="0"/>
        </a:spcAft>
        <a:buChar char="»"/>
        <a:defRPr sz="1600">
          <a:solidFill>
            <a:srgbClr val="000066"/>
          </a:solidFill>
          <a:latin typeface="+mn-lt"/>
        </a:defRPr>
      </a:lvl6pPr>
      <a:lvl7pPr marL="2971800" indent="-228600" algn="l" rtl="0" fontAlgn="base">
        <a:spcBef>
          <a:spcPct val="20000"/>
        </a:spcBef>
        <a:spcAft>
          <a:spcPct val="0"/>
        </a:spcAft>
        <a:buChar char="»"/>
        <a:defRPr sz="1600">
          <a:solidFill>
            <a:srgbClr val="000066"/>
          </a:solidFill>
          <a:latin typeface="+mn-lt"/>
        </a:defRPr>
      </a:lvl7pPr>
      <a:lvl8pPr marL="3429000" indent="-228600" algn="l" rtl="0" fontAlgn="base">
        <a:spcBef>
          <a:spcPct val="20000"/>
        </a:spcBef>
        <a:spcAft>
          <a:spcPct val="0"/>
        </a:spcAft>
        <a:buChar char="»"/>
        <a:defRPr sz="1600">
          <a:solidFill>
            <a:srgbClr val="000066"/>
          </a:solidFill>
          <a:latin typeface="+mn-lt"/>
        </a:defRPr>
      </a:lvl8pPr>
      <a:lvl9pPr marL="3886200" indent="-228600" algn="l" rtl="0" fontAlgn="base">
        <a:spcBef>
          <a:spcPct val="20000"/>
        </a:spcBef>
        <a:spcAft>
          <a:spcPct val="0"/>
        </a:spcAft>
        <a:buChar char="»"/>
        <a:defRPr sz="16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3048000"/>
          </a:xfrm>
          <a:prstGeom prst="rect">
            <a:avLst/>
          </a:prstGeom>
          <a:gradFill flip="none" rotWithShape="1">
            <a:gsLst>
              <a:gs pos="31000">
                <a:schemeClr val="bg1"/>
              </a:gs>
              <a:gs pos="99000">
                <a:srgbClr val="6A85C5">
                  <a:alpha val="69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00226E"/>
              </a:solidFill>
            </a:endParaRPr>
          </a:p>
        </p:txBody>
      </p:sp>
      <p:sp>
        <p:nvSpPr>
          <p:cNvPr id="2" name="Title Placeholder 1"/>
          <p:cNvSpPr>
            <a:spLocks noGrp="1"/>
          </p:cNvSpPr>
          <p:nvPr>
            <p:ph type="title"/>
          </p:nvPr>
        </p:nvSpPr>
        <p:spPr>
          <a:xfrm>
            <a:off x="2198224" y="161741"/>
            <a:ext cx="9384176"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DCC567E-E360-E049-86F9-C97644D0A500}" type="datetime1">
              <a:rPr lang="en-US" smtClean="0">
                <a:solidFill>
                  <a:prstClr val="black">
                    <a:tint val="75000"/>
                  </a:prstClr>
                </a:solidFill>
              </a:rPr>
              <a:pPr defTabSz="457200"/>
              <a:t>4/18/2019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9347200" y="649287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C4F6761-FD64-C44E-B2BE-2665D93660B6}" type="slidenum">
              <a:rPr lang="en-US" smtClean="0">
                <a:solidFill>
                  <a:prstClr val="black">
                    <a:tint val="75000"/>
                  </a:prstClr>
                </a:solidFill>
              </a:rPr>
              <a:pPr defTabSz="457200"/>
              <a:t>‹#›</a:t>
            </a:fld>
            <a:endParaRPr lang="en-US" dirty="0">
              <a:solidFill>
                <a:prstClr val="black">
                  <a:tint val="75000"/>
                </a:prstClr>
              </a:solidFill>
            </a:endParaRPr>
          </a:p>
        </p:txBody>
      </p:sp>
      <p:pic>
        <p:nvPicPr>
          <p:cNvPr id="10" name="Picture 9" descr="Logo_stacked_color.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87276" y="272641"/>
            <a:ext cx="1568005" cy="921203"/>
          </a:xfrm>
          <a:prstGeom prst="rect">
            <a:avLst/>
          </a:prstGeom>
        </p:spPr>
      </p:pic>
    </p:spTree>
    <p:extLst>
      <p:ext uri="{BB962C8B-B14F-4D97-AF65-F5344CB8AC3E}">
        <p14:creationId xmlns:p14="http://schemas.microsoft.com/office/powerpoint/2010/main" val="288656702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Lst>
  <p:hf hdr="0" ftr="0" dt="0"/>
  <p:txStyles>
    <p:titleStyle>
      <a:lvl1pPr algn="ctr" defTabSz="457200" rtl="0" eaLnBrk="1" latinLnBrk="0" hangingPunct="1">
        <a:spcBef>
          <a:spcPct val="0"/>
        </a:spcBef>
        <a:buNone/>
        <a:defRPr sz="4000" b="1" i="0" kern="1200">
          <a:solidFill>
            <a:schemeClr val="tx2">
              <a:lumMod val="75000"/>
            </a:schemeClr>
          </a:solidFill>
          <a:latin typeface="Arial"/>
          <a:ea typeface="+mj-ea"/>
          <a:cs typeface="Arial"/>
        </a:defRPr>
      </a:lvl1pPr>
    </p:titleStyle>
    <p:bodyStyle>
      <a:lvl1pPr marL="342900" indent="-342900" algn="l" defTabSz="457200" rtl="0" eaLnBrk="1" latinLnBrk="0" hangingPunct="1">
        <a:spcBef>
          <a:spcPts val="0"/>
        </a:spcBef>
        <a:spcAft>
          <a:spcPts val="600"/>
        </a:spcAft>
        <a:buFont typeface="Arial"/>
        <a:buChar char="•"/>
        <a:defRPr sz="2800" kern="1200">
          <a:solidFill>
            <a:schemeClr val="tx2">
              <a:lumMod val="75000"/>
            </a:schemeClr>
          </a:solidFill>
          <a:latin typeface="Arial"/>
          <a:ea typeface="+mn-ea"/>
          <a:cs typeface="Arial"/>
        </a:defRPr>
      </a:lvl1pPr>
      <a:lvl2pPr marL="742950" indent="-285750" algn="l" defTabSz="457200" rtl="0" eaLnBrk="1" latinLnBrk="0" hangingPunct="1">
        <a:spcBef>
          <a:spcPts val="0"/>
        </a:spcBef>
        <a:spcAft>
          <a:spcPts val="600"/>
        </a:spcAft>
        <a:buFont typeface="Arial"/>
        <a:buChar char="–"/>
        <a:defRPr sz="2400" kern="1200">
          <a:solidFill>
            <a:schemeClr val="tx2">
              <a:lumMod val="75000"/>
            </a:schemeClr>
          </a:solidFill>
          <a:latin typeface="Arial"/>
          <a:ea typeface="+mn-ea"/>
          <a:cs typeface="Arial"/>
        </a:defRPr>
      </a:lvl2pPr>
      <a:lvl3pPr marL="1143000" indent="-228600" algn="l" defTabSz="457200" rtl="0" eaLnBrk="1" latinLnBrk="0" hangingPunct="1">
        <a:spcBef>
          <a:spcPts val="0"/>
        </a:spcBef>
        <a:spcAft>
          <a:spcPts val="600"/>
        </a:spcAft>
        <a:buFont typeface="Arial"/>
        <a:buChar char="•"/>
        <a:defRPr sz="2000" kern="1200">
          <a:solidFill>
            <a:schemeClr val="tx2">
              <a:lumMod val="75000"/>
            </a:schemeClr>
          </a:solidFill>
          <a:latin typeface="Arial"/>
          <a:ea typeface="+mn-ea"/>
          <a:cs typeface="Arial"/>
        </a:defRPr>
      </a:lvl3pPr>
      <a:lvl4pPr marL="1600200" indent="-228600" algn="l" defTabSz="457200" rtl="0" eaLnBrk="1" latinLnBrk="0" hangingPunct="1">
        <a:spcBef>
          <a:spcPts val="0"/>
        </a:spcBef>
        <a:spcAft>
          <a:spcPts val="600"/>
        </a:spcAft>
        <a:buFont typeface="Arial"/>
        <a:buChar char="–"/>
        <a:defRPr sz="1800" kern="1200">
          <a:solidFill>
            <a:schemeClr val="tx2">
              <a:lumMod val="75000"/>
            </a:schemeClr>
          </a:solidFill>
          <a:latin typeface="Arial"/>
          <a:ea typeface="+mn-ea"/>
          <a:cs typeface="Arial"/>
        </a:defRPr>
      </a:lvl4pPr>
      <a:lvl5pPr marL="2057400" indent="-228600" algn="l" defTabSz="457200" rtl="0" eaLnBrk="1" latinLnBrk="0" hangingPunct="1">
        <a:spcBef>
          <a:spcPts val="0"/>
        </a:spcBef>
        <a:spcAft>
          <a:spcPts val="600"/>
        </a:spcAft>
        <a:buFont typeface="Arial"/>
        <a:buChar char="»"/>
        <a:defRPr sz="1800" kern="1200">
          <a:solidFill>
            <a:schemeClr val="tx2">
              <a:lumMod val="7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emf"/><Relationship Id="rId10" Type="http://schemas.openxmlformats.org/officeDocument/2006/relationships/image" Target="../media/image29.png"/><Relationship Id="rId4" Type="http://schemas.openxmlformats.org/officeDocument/2006/relationships/image" Target="../media/image23.emf"/><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1" name="Picture 3" descr="bl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310" y="1930449"/>
            <a:ext cx="2584300" cy="1891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2" name="Picture 4" descr="PTS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204" y="3504768"/>
            <a:ext cx="1648869" cy="1836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7" name="Rectangle 9"/>
          <p:cNvSpPr>
            <a:spLocks noChangeArrowheads="1"/>
          </p:cNvSpPr>
          <p:nvPr/>
        </p:nvSpPr>
        <p:spPr bwMode="auto">
          <a:xfrm>
            <a:off x="1524003" y="5504631"/>
            <a:ext cx="9143999" cy="384670"/>
          </a:xfrm>
          <a:prstGeom prst="rect">
            <a:avLst/>
          </a:prstGeom>
          <a:solidFill>
            <a:srgbClr val="800000"/>
          </a:solidFill>
          <a:ln w="9525">
            <a:solidFill>
              <a:schemeClr val="tx1"/>
            </a:solidFill>
            <a:miter lim="800000"/>
            <a:headEnd/>
            <a:tailEnd/>
          </a:ln>
        </p:spPr>
        <p:txBody>
          <a:bodyPr wrap="square" lIns="91391" tIns="45695" rIns="91391" bIns="45695" anchor="ctr">
            <a:spAutoFit/>
          </a:bodyPr>
          <a:lstStyle/>
          <a:p>
            <a:pPr algn="ctr" defTabSz="914403">
              <a:spcBef>
                <a:spcPct val="20000"/>
              </a:spcBef>
              <a:buClr>
                <a:srgbClr val="660033"/>
              </a:buClr>
              <a:buSzPct val="125000"/>
            </a:pPr>
            <a:endParaRPr lang="en-US" sz="1900" b="1" i="1" dirty="0">
              <a:solidFill>
                <a:srgbClr val="FFFFFF"/>
              </a:solidFill>
            </a:endParaRPr>
          </a:p>
        </p:txBody>
      </p:sp>
      <p:sp>
        <p:nvSpPr>
          <p:cNvPr id="2" name="TextBox 1"/>
          <p:cNvSpPr txBox="1"/>
          <p:nvPr/>
        </p:nvSpPr>
        <p:spPr>
          <a:xfrm>
            <a:off x="1319393" y="5470178"/>
            <a:ext cx="9845958" cy="954099"/>
          </a:xfrm>
          <a:prstGeom prst="rect">
            <a:avLst/>
          </a:prstGeom>
          <a:noFill/>
        </p:spPr>
        <p:txBody>
          <a:bodyPr wrap="square" lIns="91432" tIns="45716" rIns="91432" bIns="45716" rtlCol="0">
            <a:spAutoFit/>
          </a:bodyPr>
          <a:lstStyle/>
          <a:p>
            <a:pPr algn="ctr" defTabSz="457159"/>
            <a:r>
              <a:rPr lang="en-US" sz="1600" b="1" dirty="0">
                <a:solidFill>
                  <a:srgbClr val="FFFFFF"/>
                </a:solidFill>
                <a:latin typeface="Arial"/>
                <a:cs typeface="Arial"/>
              </a:rPr>
              <a:t>Eric B. Schoomaker, MD, PhD, </a:t>
            </a:r>
            <a:r>
              <a:rPr lang="en-US" sz="1600" b="1" dirty="0" smtClean="0">
                <a:solidFill>
                  <a:srgbClr val="FFFFFF"/>
                </a:solidFill>
                <a:latin typeface="Arial"/>
                <a:cs typeface="Arial"/>
              </a:rPr>
              <a:t>FACP, Lieutenant </a:t>
            </a:r>
            <a:r>
              <a:rPr lang="en-US" sz="1600" b="1" dirty="0">
                <a:solidFill>
                  <a:srgbClr val="FFFFFF"/>
                </a:solidFill>
                <a:latin typeface="Arial"/>
                <a:cs typeface="Arial"/>
              </a:rPr>
              <a:t>General </a:t>
            </a:r>
            <a:r>
              <a:rPr lang="en-US" sz="1600" b="1" dirty="0" smtClean="0">
                <a:solidFill>
                  <a:srgbClr val="FFFFFF"/>
                </a:solidFill>
                <a:latin typeface="Arial"/>
                <a:cs typeface="Arial"/>
              </a:rPr>
              <a:t>US Army </a:t>
            </a:r>
            <a:r>
              <a:rPr lang="en-US" sz="1600" b="1" dirty="0">
                <a:solidFill>
                  <a:srgbClr val="FFFFFF"/>
                </a:solidFill>
                <a:latin typeface="Arial"/>
                <a:cs typeface="Arial"/>
              </a:rPr>
              <a:t>(retired)</a:t>
            </a:r>
          </a:p>
          <a:p>
            <a:pPr algn="ctr" defTabSz="457159"/>
            <a:endParaRPr lang="en-US" sz="400" b="1" dirty="0">
              <a:solidFill>
                <a:srgbClr val="FFFFFF"/>
              </a:solidFill>
            </a:endParaRPr>
          </a:p>
          <a:p>
            <a:pPr algn="ctr"/>
            <a:endParaRPr lang="en-US" sz="400" b="1" dirty="0" smtClean="0">
              <a:latin typeface="Arial"/>
              <a:cs typeface="Arial"/>
            </a:endParaRPr>
          </a:p>
          <a:p>
            <a:pPr algn="ctr"/>
            <a:r>
              <a:rPr lang="en-US" sz="1600" b="1" dirty="0" smtClean="0">
                <a:latin typeface="Arial"/>
                <a:cs typeface="Arial"/>
              </a:rPr>
              <a:t>42</a:t>
            </a:r>
            <a:r>
              <a:rPr lang="en-US" sz="1600" b="1" baseline="30000" dirty="0" smtClean="0">
                <a:latin typeface="Arial"/>
                <a:cs typeface="Arial"/>
              </a:rPr>
              <a:t>nd</a:t>
            </a:r>
            <a:r>
              <a:rPr lang="en-US" sz="1600" b="1" dirty="0" smtClean="0">
                <a:latin typeface="Arial"/>
                <a:cs typeface="Arial"/>
              </a:rPr>
              <a:t> </a:t>
            </a:r>
            <a:r>
              <a:rPr lang="en-US" sz="1600" b="1" dirty="0">
                <a:latin typeface="Arial"/>
                <a:cs typeface="Arial"/>
              </a:rPr>
              <a:t>Army Surgeon General and Former Commanding General, </a:t>
            </a:r>
          </a:p>
          <a:p>
            <a:pPr algn="ctr"/>
            <a:r>
              <a:rPr lang="en-US" sz="1600" b="1" dirty="0">
                <a:latin typeface="Arial"/>
                <a:cs typeface="Arial"/>
              </a:rPr>
              <a:t>US Army Medical </a:t>
            </a:r>
            <a:r>
              <a:rPr lang="en-US" sz="1600" b="1" dirty="0" smtClean="0">
                <a:latin typeface="Arial"/>
                <a:cs typeface="Arial"/>
              </a:rPr>
              <a:t>Command</a:t>
            </a:r>
            <a:endParaRPr lang="en-US" sz="1600" b="1" dirty="0" smtClean="0">
              <a:solidFill>
                <a:srgbClr val="000000"/>
              </a:solidFill>
              <a:latin typeface="Arial"/>
              <a:cs typeface="Arial"/>
            </a:endParaRPr>
          </a:p>
        </p:txBody>
      </p:sp>
      <p:pic>
        <p:nvPicPr>
          <p:cNvPr id="16" name="Picture 14" descr="fort-knox-family-park"/>
          <p:cNvPicPr>
            <a:picLocks noChangeAspect="1" noChangeArrowheads="1"/>
          </p:cNvPicPr>
          <p:nvPr/>
        </p:nvPicPr>
        <p:blipFill>
          <a:blip r:embed="rId5" cstate="print"/>
          <a:srcRect/>
          <a:stretch>
            <a:fillRect/>
          </a:stretch>
        </p:blipFill>
        <p:spPr bwMode="auto">
          <a:xfrm>
            <a:off x="5555886" y="3914352"/>
            <a:ext cx="2121092" cy="1540827"/>
          </a:xfrm>
          <a:prstGeom prst="rect">
            <a:avLst/>
          </a:prstGeom>
          <a:noFill/>
          <a:ln w="9525">
            <a:noFill/>
            <a:miter lim="800000"/>
            <a:headEnd/>
            <a:tailEnd/>
          </a:ln>
        </p:spPr>
      </p:pic>
      <p:pic>
        <p:nvPicPr>
          <p:cNvPr id="17" name="Picture 16" descr="army_mil-81175-2010-07-26-070730.jpg"/>
          <p:cNvPicPr>
            <a:picLocks noChangeAspect="1"/>
          </p:cNvPicPr>
          <p:nvPr/>
        </p:nvPicPr>
        <p:blipFill>
          <a:blip r:embed="rId6" cstate="print"/>
          <a:srcRect r="8652"/>
          <a:stretch>
            <a:fillRect/>
          </a:stretch>
        </p:blipFill>
        <p:spPr>
          <a:xfrm>
            <a:off x="8572903" y="3643233"/>
            <a:ext cx="1928475" cy="1743650"/>
          </a:xfrm>
          <a:prstGeom prst="rect">
            <a:avLst/>
          </a:prstGeom>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1671" y="1478878"/>
            <a:ext cx="2426329" cy="19699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680345" y="67453"/>
            <a:ext cx="9987655" cy="954099"/>
          </a:xfrm>
          <a:prstGeom prst="rect">
            <a:avLst/>
          </a:prstGeom>
          <a:noFill/>
        </p:spPr>
        <p:txBody>
          <a:bodyPr wrap="square" lIns="91432" tIns="45716" rIns="91432" bIns="45716" rtlCol="0">
            <a:spAutoFit/>
          </a:bodyPr>
          <a:lstStyle/>
          <a:p>
            <a:pPr lvl="0" algn="ctr"/>
            <a:r>
              <a:rPr lang="en-US" sz="2800" b="1" i="1" dirty="0" smtClean="0">
                <a:solidFill>
                  <a:schemeClr val="tx2"/>
                </a:solidFill>
                <a:latin typeface="Arial"/>
                <a:cs typeface="Arial"/>
              </a:rPr>
              <a:t>“ </a:t>
            </a:r>
            <a:r>
              <a:rPr lang="en-US" sz="2800" i="1" dirty="0" smtClean="0">
                <a:solidFill>
                  <a:schemeClr val="tx2"/>
                </a:solidFill>
                <a:latin typeface="Arial"/>
                <a:cs typeface="Arial"/>
              </a:rPr>
              <a:t>Comprehensive Pain Management: </a:t>
            </a:r>
            <a:r>
              <a:rPr lang="en-US" sz="2800" i="1" dirty="0" err="1" smtClean="0">
                <a:solidFill>
                  <a:schemeClr val="tx2"/>
                </a:solidFill>
                <a:latin typeface="Arial"/>
                <a:cs typeface="Arial"/>
              </a:rPr>
              <a:t>DoD</a:t>
            </a:r>
            <a:r>
              <a:rPr lang="en-US" sz="2800" i="1" dirty="0" smtClean="0">
                <a:solidFill>
                  <a:schemeClr val="tx2"/>
                </a:solidFill>
                <a:latin typeface="Arial"/>
                <a:cs typeface="Arial"/>
              </a:rPr>
              <a:t>, DVA, DHHS—A Whole of Government Approach”</a:t>
            </a:r>
            <a:endParaRPr lang="en-US" sz="2800" i="1" dirty="0">
              <a:solidFill>
                <a:schemeClr val="tx2"/>
              </a:solidFill>
              <a:latin typeface="Arial"/>
              <a:cs typeface="Arial"/>
            </a:endParaRPr>
          </a:p>
        </p:txBody>
      </p:sp>
      <p:sp>
        <p:nvSpPr>
          <p:cNvPr id="4" name="TextBox 3"/>
          <p:cNvSpPr txBox="1"/>
          <p:nvPr/>
        </p:nvSpPr>
        <p:spPr>
          <a:xfrm>
            <a:off x="1290509" y="1149539"/>
            <a:ext cx="5774209" cy="984885"/>
          </a:xfrm>
          <a:prstGeom prst="rect">
            <a:avLst/>
          </a:prstGeom>
          <a:noFill/>
        </p:spPr>
        <p:txBody>
          <a:bodyPr wrap="none" rtlCol="0">
            <a:spAutoFit/>
          </a:bodyPr>
          <a:lstStyle/>
          <a:p>
            <a:pPr algn="ctr" defTabSz="457159"/>
            <a:r>
              <a:rPr lang="en-US" sz="2000" b="1" dirty="0"/>
              <a:t>International Massage Therapy Research </a:t>
            </a:r>
            <a:r>
              <a:rPr lang="en-US" sz="2000" b="1" dirty="0" smtClean="0"/>
              <a:t>Conference</a:t>
            </a:r>
          </a:p>
          <a:p>
            <a:pPr algn="ctr" defTabSz="457159"/>
            <a:r>
              <a:rPr lang="en-US" sz="2000" b="1" dirty="0" smtClean="0">
                <a:solidFill>
                  <a:srgbClr val="002060"/>
                </a:solidFill>
                <a:latin typeface="Arial" panose="020B0604020202020204" pitchFamily="34" charset="0"/>
                <a:cs typeface="Arial" panose="020B0604020202020204" pitchFamily="34" charset="0"/>
              </a:rPr>
              <a:t>                                       9 MAY 2019</a:t>
            </a:r>
            <a:endParaRPr lang="en-US" sz="2000" b="1" dirty="0">
              <a:solidFill>
                <a:srgbClr val="002060"/>
              </a:solidFill>
              <a:latin typeface="Arial" panose="020B0604020202020204" pitchFamily="34" charset="0"/>
              <a:cs typeface="Arial" panose="020B0604020202020204" pitchFamily="34" charset="0"/>
            </a:endParaRPr>
          </a:p>
          <a:p>
            <a:pPr algn="ctr" defTabSz="457159"/>
            <a:r>
              <a:rPr lang="en-US" b="1" dirty="0" smtClean="0">
                <a:solidFill>
                  <a:srgbClr val="000000"/>
                </a:solidFill>
                <a:latin typeface="Arial"/>
                <a:cs typeface="Arial"/>
              </a:rPr>
              <a:t> </a:t>
            </a:r>
            <a:endParaRPr lang="en-US" b="1" dirty="0">
              <a:solidFill>
                <a:srgbClr val="000000"/>
              </a:solidFill>
              <a:latin typeface="Arial"/>
              <a:cs typeface="Arial"/>
            </a:endParaRPr>
          </a:p>
        </p:txBody>
      </p:sp>
      <p:grpSp>
        <p:nvGrpSpPr>
          <p:cNvPr id="13" name="Group 12"/>
          <p:cNvGrpSpPr/>
          <p:nvPr/>
        </p:nvGrpSpPr>
        <p:grpSpPr>
          <a:xfrm>
            <a:off x="1580990" y="1611932"/>
            <a:ext cx="2578422" cy="1729034"/>
            <a:chOff x="4513385" y="4419600"/>
            <a:chExt cx="3165230" cy="2121877"/>
          </a:xfrm>
        </p:grpSpPr>
        <p:pic>
          <p:nvPicPr>
            <p:cNvPr id="14" name="Picture 13" descr="2716991156_667212ef47.jpg"/>
            <p:cNvPicPr>
              <a:picLocks noChangeAspect="1"/>
            </p:cNvPicPr>
            <p:nvPr/>
          </p:nvPicPr>
          <p:blipFill>
            <a:blip r:embed="rId8" cstate="print"/>
            <a:stretch>
              <a:fillRect/>
            </a:stretch>
          </p:blipFill>
          <p:spPr>
            <a:xfrm>
              <a:off x="4548554" y="4477617"/>
              <a:ext cx="3090496" cy="2045909"/>
            </a:xfrm>
            <a:prstGeom prst="rect">
              <a:avLst/>
            </a:prstGeom>
          </p:spPr>
        </p:pic>
        <p:sp>
          <p:nvSpPr>
            <p:cNvPr id="15" name="Rectangle 13"/>
            <p:cNvSpPr>
              <a:spLocks noChangeArrowheads="1"/>
            </p:cNvSpPr>
            <p:nvPr/>
          </p:nvSpPr>
          <p:spPr bwMode="auto">
            <a:xfrm>
              <a:off x="4513385" y="4419600"/>
              <a:ext cx="3165230" cy="2121877"/>
            </a:xfrm>
            <a:prstGeom prst="rect">
              <a:avLst/>
            </a:prstGeom>
            <a:noFill/>
            <a:ln w="57150" cmpd="thinThick">
              <a:noFill/>
              <a:miter lim="800000"/>
              <a:headEnd/>
              <a:tailEnd/>
            </a:ln>
          </p:spPr>
          <p:txBody>
            <a:bodyPr wrap="none" anchor="ctr"/>
            <a:lstStyle/>
            <a:p>
              <a:endParaRPr lang="en-US" dirty="0"/>
            </a:p>
          </p:txBody>
        </p:sp>
      </p:grpSp>
      <p:pic>
        <p:nvPicPr>
          <p:cNvPr id="18" name="Picture 2" descr="https://media.defense.gov/2009/Aug/21/2000497852/-1/-1/0/090818-F-5357F-26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88992" y="3888952"/>
            <a:ext cx="2579151" cy="143783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10"/>
          <a:stretch>
            <a:fillRect/>
          </a:stretch>
        </p:blipFill>
        <p:spPr>
          <a:xfrm>
            <a:off x="7063305" y="1086164"/>
            <a:ext cx="1160812" cy="744286"/>
          </a:xfrm>
          <a:prstGeom prst="rect">
            <a:avLst/>
          </a:prstGeom>
        </p:spPr>
      </p:pic>
    </p:spTree>
    <p:extLst>
      <p:ext uri="{BB962C8B-B14F-4D97-AF65-F5344CB8AC3E}">
        <p14:creationId xmlns:p14="http://schemas.microsoft.com/office/powerpoint/2010/main" val="2362137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271" y="1195389"/>
            <a:ext cx="9806273" cy="54248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500668" y="2667000"/>
            <a:ext cx="1456267" cy="25781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solidFill>
                <a:prstClr val="white"/>
              </a:solidFill>
            </a:endParaRPr>
          </a:p>
        </p:txBody>
      </p:sp>
      <p:sp>
        <p:nvSpPr>
          <p:cNvPr id="3" name="TextBox 2"/>
          <p:cNvSpPr txBox="1"/>
          <p:nvPr/>
        </p:nvSpPr>
        <p:spPr>
          <a:xfrm>
            <a:off x="9401622" y="2202935"/>
            <a:ext cx="2346172" cy="369324"/>
          </a:xfrm>
          <a:prstGeom prst="rect">
            <a:avLst/>
          </a:prstGeom>
          <a:noFill/>
        </p:spPr>
        <p:txBody>
          <a:bodyPr wrap="square" lIns="91432" tIns="45716" rIns="91432" bIns="45716" rtlCol="0">
            <a:spAutoFit/>
          </a:bodyPr>
          <a:lstStyle/>
          <a:p>
            <a:r>
              <a:rPr lang="en-US" b="1" dirty="0" smtClean="0">
                <a:solidFill>
                  <a:srgbClr val="3366FF"/>
                </a:solidFill>
              </a:rPr>
              <a:t>Prescription Opioids</a:t>
            </a:r>
            <a:endParaRPr lang="en-US" b="1" dirty="0">
              <a:solidFill>
                <a:srgbClr val="3366FF"/>
              </a:solidFill>
            </a:endParaRPr>
          </a:p>
        </p:txBody>
      </p:sp>
      <p:sp>
        <p:nvSpPr>
          <p:cNvPr id="4" name="TextBox 3"/>
          <p:cNvSpPr txBox="1"/>
          <p:nvPr/>
        </p:nvSpPr>
        <p:spPr>
          <a:xfrm>
            <a:off x="2944448" y="123869"/>
            <a:ext cx="5491992" cy="1508097"/>
          </a:xfrm>
          <a:prstGeom prst="rect">
            <a:avLst/>
          </a:prstGeom>
          <a:noFill/>
        </p:spPr>
        <p:txBody>
          <a:bodyPr wrap="none" lIns="91432" tIns="45716" rIns="91432" bIns="45716" rtlCol="0">
            <a:spAutoFit/>
          </a:bodyPr>
          <a:lstStyle/>
          <a:p>
            <a:pPr algn="ctr"/>
            <a:r>
              <a:rPr lang="en-US" sz="3200" b="1" dirty="0" smtClean="0">
                <a:solidFill>
                  <a:srgbClr val="00226E"/>
                </a:solidFill>
                <a:ea typeface="ＭＳ Ｐゴシック" pitchFamily="-83" charset="-128"/>
                <a:cs typeface="Arial"/>
              </a:rPr>
              <a:t>Problems of </a:t>
            </a:r>
            <a:r>
              <a:rPr lang="en-US" sz="3200" b="1" dirty="0" err="1" smtClean="0">
                <a:solidFill>
                  <a:srgbClr val="00226E"/>
                </a:solidFill>
                <a:ea typeface="ＭＳ Ｐゴシック" pitchFamily="-83" charset="-128"/>
                <a:cs typeface="Arial"/>
              </a:rPr>
              <a:t>Polypharmacy</a:t>
            </a:r>
            <a:r>
              <a:rPr lang="en-US" sz="3200" b="1" dirty="0" smtClean="0">
                <a:solidFill>
                  <a:srgbClr val="00226E"/>
                </a:solidFill>
                <a:ea typeface="ＭＳ Ｐゴシック" pitchFamily="-83" charset="-128"/>
                <a:cs typeface="Arial"/>
              </a:rPr>
              <a:t> and </a:t>
            </a:r>
          </a:p>
          <a:p>
            <a:pPr algn="ctr"/>
            <a:r>
              <a:rPr lang="en-US" sz="3200" b="1" dirty="0" smtClean="0">
                <a:solidFill>
                  <a:srgbClr val="00226E"/>
                </a:solidFill>
                <a:ea typeface="ＭＳ Ｐゴシック" pitchFamily="-83" charset="-128"/>
                <a:cs typeface="Arial"/>
              </a:rPr>
              <a:t>Prescription Drug Deaths</a:t>
            </a:r>
            <a:endParaRPr lang="en-US" sz="3200" b="1" dirty="0">
              <a:solidFill>
                <a:prstClr val="black"/>
              </a:solidFill>
            </a:endParaRPr>
          </a:p>
          <a:p>
            <a:endParaRPr lang="en-US" sz="2800" dirty="0">
              <a:solidFill>
                <a:prstClr val="black"/>
              </a:solidFill>
            </a:endParaRPr>
          </a:p>
        </p:txBody>
      </p:sp>
    </p:spTree>
    <p:extLst>
      <p:ext uri="{BB962C8B-B14F-4D97-AF65-F5344CB8AC3E}">
        <p14:creationId xmlns:p14="http://schemas.microsoft.com/office/powerpoint/2010/main" val="2237803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27" y="443620"/>
            <a:ext cx="9347200" cy="10521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1" y="1557863"/>
            <a:ext cx="3803651" cy="2070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8011" y="5824017"/>
            <a:ext cx="6581916" cy="910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9601" y="5042960"/>
            <a:ext cx="3797300" cy="6395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8051" y="1557867"/>
            <a:ext cx="3702859" cy="2009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84075" y="2743201"/>
            <a:ext cx="3860980" cy="205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2251" y="3810000"/>
            <a:ext cx="3537349" cy="19054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4400" y="3690940"/>
            <a:ext cx="3587885" cy="20383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89211" y="331950"/>
            <a:ext cx="6393381" cy="523212"/>
          </a:xfrm>
          <a:prstGeom prst="rect">
            <a:avLst/>
          </a:prstGeom>
          <a:noFill/>
        </p:spPr>
        <p:txBody>
          <a:bodyPr wrap="none" lIns="91432" tIns="45716" rIns="91432" bIns="45716" rtlCol="0">
            <a:spAutoFit/>
          </a:bodyPr>
          <a:lstStyle/>
          <a:p>
            <a:r>
              <a:rPr lang="en-US" sz="2800" b="1" dirty="0">
                <a:solidFill>
                  <a:srgbClr val="00226E"/>
                </a:solidFill>
                <a:cs typeface="Arial"/>
              </a:rPr>
              <a:t>An Epidemic in Opioid Problems in the US</a:t>
            </a:r>
          </a:p>
        </p:txBody>
      </p:sp>
      <p:pic>
        <p:nvPicPr>
          <p:cNvPr id="3891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32047" y="1114223"/>
            <a:ext cx="2095500" cy="1704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9577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103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2000"/>
                                  </p:stCondLst>
                                  <p:childTnLst>
                                    <p:set>
                                      <p:cBhvr>
                                        <p:cTn id="12" dur="1" fill="hold">
                                          <p:stCondLst>
                                            <p:cond delay="0"/>
                                          </p:stCondLst>
                                        </p:cTn>
                                        <p:tgtEl>
                                          <p:spTgt spid="1031"/>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nodeType="afterEffect">
                                  <p:stCondLst>
                                    <p:cond delay="2000"/>
                                  </p:stCondLst>
                                  <p:childTnLst>
                                    <p:set>
                                      <p:cBhvr>
                                        <p:cTn id="15" dur="1" fill="hold">
                                          <p:stCondLst>
                                            <p:cond delay="0"/>
                                          </p:stCondLst>
                                        </p:cTn>
                                        <p:tgtEl>
                                          <p:spTgt spid="1032"/>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2000"/>
                                  </p:stCondLst>
                                  <p:childTnLst>
                                    <p:set>
                                      <p:cBhvr>
                                        <p:cTn id="18" dur="1" fill="hold">
                                          <p:stCondLst>
                                            <p:cond delay="0"/>
                                          </p:stCondLst>
                                        </p:cTn>
                                        <p:tgtEl>
                                          <p:spTgt spid="1033"/>
                                        </p:tgtEl>
                                        <p:attrNameLst>
                                          <p:attrName>style.visibility</p:attrName>
                                        </p:attrNameLst>
                                      </p:cBhvr>
                                      <p:to>
                                        <p:strVal val="visible"/>
                                      </p:to>
                                    </p:set>
                                  </p:childTnLst>
                                </p:cTn>
                              </p:par>
                            </p:childTnLst>
                          </p:cTn>
                        </p:par>
                        <p:par>
                          <p:cTn id="19" fill="hold">
                            <p:stCondLst>
                              <p:cond delay="8000"/>
                            </p:stCondLst>
                            <p:childTnLst>
                              <p:par>
                                <p:cTn id="20" presetID="1" presetClass="entr" presetSubtype="0" fill="hold" nodeType="afterEffect">
                                  <p:stCondLst>
                                    <p:cond delay="2000"/>
                                  </p:stCondLst>
                                  <p:childTnLst>
                                    <p:set>
                                      <p:cBhvr>
                                        <p:cTn id="21" dur="1" fill="hold">
                                          <p:stCondLst>
                                            <p:cond delay="0"/>
                                          </p:stCondLst>
                                        </p:cTn>
                                        <p:tgtEl>
                                          <p:spTgt spid="38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1"/>
          </p:nvPr>
        </p:nvSpPr>
        <p:spPr>
          <a:xfrm>
            <a:off x="8784191" y="5842412"/>
            <a:ext cx="1570567" cy="254794"/>
          </a:xfrm>
          <a:prstGeom prst="rect">
            <a:avLst/>
          </a:prstGeom>
          <a:ln w="60325">
            <a:noFill/>
          </a:ln>
          <a:scene3d>
            <a:camera prst="orthographicFront"/>
            <a:lightRig rig="threePt" dir="t"/>
          </a:scene3d>
          <a:sp3d>
            <a:bevelB/>
          </a:sp3d>
        </p:spPr>
        <p:txBody>
          <a:bodyPr/>
          <a:lstStyle/>
          <a:p>
            <a:pPr>
              <a:defRPr/>
            </a:pPr>
            <a:r>
              <a:rPr lang="en-US" dirty="0" smtClean="0">
                <a:solidFill>
                  <a:prstClr val="black">
                    <a:tint val="75000"/>
                  </a:prstClr>
                </a:solidFill>
              </a:rPr>
              <a:t> </a:t>
            </a:r>
            <a:endParaRPr lang="en-US" dirty="0">
              <a:solidFill>
                <a:prstClr val="black">
                  <a:tint val="75000"/>
                </a:prstClr>
              </a:solidFill>
            </a:endParaRPr>
          </a:p>
        </p:txBody>
      </p:sp>
      <p:pic>
        <p:nvPicPr>
          <p:cNvPr id="2" name="Picture 1"/>
          <p:cNvPicPr>
            <a:picLocks noChangeAspect="1"/>
          </p:cNvPicPr>
          <p:nvPr/>
        </p:nvPicPr>
        <p:blipFill>
          <a:blip r:embed="rId2"/>
          <a:stretch>
            <a:fillRect/>
          </a:stretch>
        </p:blipFill>
        <p:spPr>
          <a:xfrm>
            <a:off x="3046050" y="461232"/>
            <a:ext cx="8285183" cy="6145301"/>
          </a:xfrm>
          <a:prstGeom prst="rect">
            <a:avLst/>
          </a:prstGeom>
        </p:spPr>
      </p:pic>
      <p:pic>
        <p:nvPicPr>
          <p:cNvPr id="5" name="Picture 4"/>
          <p:cNvPicPr>
            <a:picLocks noChangeAspect="1"/>
          </p:cNvPicPr>
          <p:nvPr/>
        </p:nvPicPr>
        <p:blipFill>
          <a:blip r:embed="rId3"/>
          <a:stretch>
            <a:fillRect/>
          </a:stretch>
        </p:blipFill>
        <p:spPr>
          <a:xfrm>
            <a:off x="663921" y="461233"/>
            <a:ext cx="9278363" cy="5928999"/>
          </a:xfrm>
          <a:prstGeom prst="rect">
            <a:avLst/>
          </a:prstGeom>
        </p:spPr>
      </p:pic>
      <p:pic>
        <p:nvPicPr>
          <p:cNvPr id="25601" name="Picture 2"/>
          <p:cNvPicPr>
            <a:picLocks noChangeAspect="1" noChangeArrowheads="1"/>
          </p:cNvPicPr>
          <p:nvPr/>
        </p:nvPicPr>
        <p:blipFill>
          <a:blip r:embed="rId4" cstate="print"/>
          <a:srcRect t="14583" r="29883" b="11980"/>
          <a:stretch>
            <a:fillRect/>
          </a:stretch>
        </p:blipFill>
        <p:spPr bwMode="auto">
          <a:xfrm>
            <a:off x="0" y="877342"/>
            <a:ext cx="12192000" cy="5123409"/>
          </a:xfrm>
          <a:prstGeom prst="rect">
            <a:avLst/>
          </a:prstGeom>
          <a:noFill/>
          <a:ln w="9525" algn="ctr">
            <a:noFill/>
            <a:miter lim="800000"/>
            <a:headEnd/>
            <a:tailEnd/>
          </a:ln>
          <a:effectLst>
            <a:outerShdw blurRad="127000" dist="38100" dir="2700000">
              <a:srgbClr val="000000">
                <a:alpha val="75000"/>
              </a:srgbClr>
            </a:outerShdw>
          </a:effectLst>
        </p:spPr>
      </p:pic>
      <p:sp>
        <p:nvSpPr>
          <p:cNvPr id="6" name="TextBox 5"/>
          <p:cNvSpPr txBox="1"/>
          <p:nvPr/>
        </p:nvSpPr>
        <p:spPr>
          <a:xfrm>
            <a:off x="3463718" y="168845"/>
            <a:ext cx="4295567" cy="584776"/>
          </a:xfrm>
          <a:prstGeom prst="rect">
            <a:avLst/>
          </a:prstGeom>
          <a:noFill/>
        </p:spPr>
        <p:txBody>
          <a:bodyPr wrap="none" rtlCol="0">
            <a:spAutoFit/>
          </a:bodyPr>
          <a:lstStyle/>
          <a:p>
            <a:r>
              <a:rPr lang="en-US" sz="3200" b="1" dirty="0" smtClean="0">
                <a:solidFill>
                  <a:srgbClr val="002060"/>
                </a:solidFill>
              </a:rPr>
              <a:t>And we weren’t exempt</a:t>
            </a:r>
            <a:endParaRPr lang="en-US" sz="3200" b="1" dirty="0">
              <a:solidFill>
                <a:srgbClr val="002060"/>
              </a:solidFill>
            </a:endParaRPr>
          </a:p>
        </p:txBody>
      </p:sp>
    </p:spTree>
    <p:extLst>
      <p:ext uri="{BB962C8B-B14F-4D97-AF65-F5344CB8AC3E}">
        <p14:creationId xmlns:p14="http://schemas.microsoft.com/office/powerpoint/2010/main" val="564705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25601"/>
                                        </p:tgtEl>
                                        <p:attrNameLst>
                                          <p:attrName>style.visibility</p:attrName>
                                        </p:attrNameLst>
                                      </p:cBhvr>
                                      <p:to>
                                        <p:strVal val="visible"/>
                                      </p:to>
                                    </p:set>
                                    <p:animEffect transition="in" filter="fade">
                                      <p:cBhvr>
                                        <p:cTn id="15" dur="2000"/>
                                        <p:tgtEl>
                                          <p:spTgt spid="25601"/>
                                        </p:tgtEl>
                                      </p:cBhvr>
                                    </p:animEffect>
                                    <p:anim calcmode="lin" valueType="num">
                                      <p:cBhvr>
                                        <p:cTn id="16" dur="2000" fill="hold"/>
                                        <p:tgtEl>
                                          <p:spTgt spid="25601"/>
                                        </p:tgtEl>
                                        <p:attrNameLst>
                                          <p:attrName>ppt_w</p:attrName>
                                        </p:attrNameLst>
                                      </p:cBhvr>
                                      <p:tavLst>
                                        <p:tav tm="0" fmla="#ppt_w*sin(2.5*pi*$)">
                                          <p:val>
                                            <p:fltVal val="0"/>
                                          </p:val>
                                        </p:tav>
                                        <p:tav tm="100000">
                                          <p:val>
                                            <p:fltVal val="1"/>
                                          </p:val>
                                        </p:tav>
                                      </p:tavLst>
                                    </p:anim>
                                    <p:anim calcmode="lin" valueType="num">
                                      <p:cBhvr>
                                        <p:cTn id="17" dur="2000" fill="hold"/>
                                        <p:tgtEl>
                                          <p:spTgt spid="25601"/>
                                        </p:tgtEl>
                                        <p:attrNameLst>
                                          <p:attrName>ppt_h</p:attrName>
                                        </p:attrNameLst>
                                      </p:cBhvr>
                                      <p:tavLst>
                                        <p:tav tm="0">
                                          <p:val>
                                            <p:strVal val="#ppt_h"/>
                                          </p:val>
                                        </p:tav>
                                        <p:tav tm="100000">
                                          <p:val>
                                            <p:strVal val="#ppt_h"/>
                                          </p:val>
                                        </p:tav>
                                      </p:tavLst>
                                    </p:anim>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4F6761-FD64-C44E-B2BE-2665D93660B6}" type="slidenum">
              <a:rPr lang="en-US" smtClean="0">
                <a:solidFill>
                  <a:prstClr val="black">
                    <a:tint val="75000"/>
                  </a:prstClr>
                </a:solidFill>
              </a:rPr>
              <a:pPr/>
              <a:t>13</a:t>
            </a:fld>
            <a:endParaRPr lang="en-US" dirty="0">
              <a:solidFill>
                <a:prstClr val="black">
                  <a:tint val="75000"/>
                </a:prstClr>
              </a:solidFill>
            </a:endParaRPr>
          </a:p>
        </p:txBody>
      </p:sp>
      <p:sp>
        <p:nvSpPr>
          <p:cNvPr id="5" name="TextBox 4"/>
          <p:cNvSpPr txBox="1"/>
          <p:nvPr/>
        </p:nvSpPr>
        <p:spPr>
          <a:xfrm>
            <a:off x="0" y="1765426"/>
            <a:ext cx="12192000" cy="2308324"/>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We do </a:t>
            </a:r>
            <a:r>
              <a:rPr lang="en-US" sz="3600" b="1" u="sng" dirty="0" smtClean="0">
                <a:latin typeface="Arial" panose="020B0604020202020204" pitchFamily="34" charset="0"/>
                <a:cs typeface="Arial" panose="020B0604020202020204" pitchFamily="34" charset="0"/>
              </a:rPr>
              <a:t>not</a:t>
            </a:r>
            <a:r>
              <a:rPr lang="en-US" sz="3600" b="1" dirty="0" smtClean="0">
                <a:latin typeface="Arial" panose="020B0604020202020204" pitchFamily="34" charset="0"/>
                <a:cs typeface="Arial" panose="020B0604020202020204" pitchFamily="34" charset="0"/>
              </a:rPr>
              <a:t> have an epidemic of opioid overuse, misuse, abuse, diversion and use disorder (addiction).</a:t>
            </a:r>
          </a:p>
          <a:p>
            <a:pPr algn="ctr"/>
            <a:endParaRPr lang="en-US" sz="3600" b="1" dirty="0">
              <a:latin typeface="Arial" panose="020B0604020202020204" pitchFamily="34" charset="0"/>
              <a:cs typeface="Arial" panose="020B0604020202020204" pitchFamily="34" charset="0"/>
            </a:endParaRPr>
          </a:p>
          <a:p>
            <a:pPr algn="ctr"/>
            <a:r>
              <a:rPr lang="en-US" sz="3600" b="1" dirty="0" smtClean="0">
                <a:latin typeface="Arial" panose="020B0604020202020204" pitchFamily="34" charset="0"/>
                <a:cs typeface="Arial" panose="020B0604020202020204" pitchFamily="34" charset="0"/>
              </a:rPr>
              <a:t>We have an </a:t>
            </a:r>
            <a:r>
              <a:rPr lang="en-US" sz="3600" b="1" u="sng" dirty="0" smtClean="0">
                <a:latin typeface="Arial" panose="020B0604020202020204" pitchFamily="34" charset="0"/>
                <a:cs typeface="Arial" panose="020B0604020202020204" pitchFamily="34" charset="0"/>
              </a:rPr>
              <a:t>epidemic of epidemics</a:t>
            </a:r>
            <a:r>
              <a:rPr lang="en-US" sz="3600" b="1" dirty="0" smtClean="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245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conservativefiringline.com_.jpg"/>
          <p:cNvPicPr>
            <a:picLocks noChangeAspect="1"/>
          </p:cNvPicPr>
          <p:nvPr/>
        </p:nvPicPr>
        <p:blipFill>
          <a:blip r:embed="rId2" cstate="print"/>
          <a:stretch>
            <a:fillRect/>
          </a:stretch>
        </p:blipFill>
        <p:spPr>
          <a:xfrm>
            <a:off x="420343" y="3018644"/>
            <a:ext cx="4499081" cy="2703941"/>
          </a:xfrm>
          <a:prstGeom prst="rect">
            <a:avLst/>
          </a:prstGeom>
        </p:spPr>
      </p:pic>
      <p:sp>
        <p:nvSpPr>
          <p:cNvPr id="3" name="Title 2"/>
          <p:cNvSpPr>
            <a:spLocks noGrp="1"/>
          </p:cNvSpPr>
          <p:nvPr>
            <p:ph type="title"/>
          </p:nvPr>
        </p:nvSpPr>
        <p:spPr>
          <a:xfrm>
            <a:off x="860352" y="1693081"/>
            <a:ext cx="3619062" cy="1325563"/>
          </a:xfrm>
        </p:spPr>
        <p:txBody>
          <a:bodyPr anchor="ctr" anchorCtr="0">
            <a:normAutofit/>
          </a:bodyPr>
          <a:lstStyle/>
          <a:p>
            <a:pPr algn="ctr"/>
            <a:r>
              <a:rPr lang="en-US" sz="2800" b="1" dirty="0" smtClean="0">
                <a:latin typeface="+mj-lt"/>
                <a:cs typeface="Arial" panose="020B0604020202020204" pitchFamily="34" charset="0"/>
              </a:rPr>
              <a:t>Another epidemic:  </a:t>
            </a:r>
            <a:r>
              <a:rPr lang="en-US" sz="2400" dirty="0" smtClean="0">
                <a:latin typeface="+mj-lt"/>
                <a:cs typeface="Arial" panose="020B0604020202020204" pitchFamily="34" charset="0"/>
              </a:rPr>
              <a:t>Cholera</a:t>
            </a:r>
            <a:endParaRPr lang="en-US" sz="2400" dirty="0">
              <a:latin typeface="+mj-lt"/>
              <a:cs typeface="Arial" panose="020B0604020202020204" pitchFamily="34" charset="0"/>
            </a:endParaRPr>
          </a:p>
        </p:txBody>
      </p:sp>
      <p:cxnSp>
        <p:nvCxnSpPr>
          <p:cNvPr id="10" name="Straight Connector 9"/>
          <p:cNvCxnSpPr/>
          <p:nvPr/>
        </p:nvCxnSpPr>
        <p:spPr>
          <a:xfrm>
            <a:off x="5105925" y="1325563"/>
            <a:ext cx="0" cy="5180012"/>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5292427" y="609173"/>
            <a:ext cx="6800325" cy="5896402"/>
            <a:chOff x="5292427" y="609173"/>
            <a:chExt cx="6800325" cy="5896402"/>
          </a:xfrm>
        </p:grpSpPr>
        <p:pic>
          <p:nvPicPr>
            <p:cNvPr id="8" name="Content Placeholder 4" descr="pitcher-pump-handle-118p14.jpg"/>
            <p:cNvPicPr>
              <a:picLocks noChangeAspect="1"/>
            </p:cNvPicPr>
            <p:nvPr/>
          </p:nvPicPr>
          <p:blipFill>
            <a:blip r:embed="rId3" cstate="print"/>
            <a:stretch>
              <a:fillRect/>
            </a:stretch>
          </p:blipFill>
          <p:spPr>
            <a:xfrm rot="1550981">
              <a:off x="10960634" y="3032724"/>
              <a:ext cx="690685" cy="703117"/>
            </a:xfrm>
            <a:prstGeom prst="rect">
              <a:avLst/>
            </a:prstGeom>
          </p:spPr>
        </p:pic>
        <p:grpSp>
          <p:nvGrpSpPr>
            <p:cNvPr id="9" name="Group 8"/>
            <p:cNvGrpSpPr/>
            <p:nvPr/>
          </p:nvGrpSpPr>
          <p:grpSpPr>
            <a:xfrm>
              <a:off x="5292427" y="609173"/>
              <a:ext cx="6800325" cy="5896402"/>
              <a:chOff x="5292427" y="609173"/>
              <a:chExt cx="6800325" cy="5896402"/>
            </a:xfrm>
          </p:grpSpPr>
          <p:pic>
            <p:nvPicPr>
              <p:cNvPr id="4" name="Picture 3" descr="art_1800_dc02.jpg"/>
              <p:cNvPicPr>
                <a:picLocks noChangeAspect="1"/>
              </p:cNvPicPr>
              <p:nvPr/>
            </p:nvPicPr>
            <p:blipFill>
              <a:blip r:embed="rId4" cstate="print"/>
              <a:stretch>
                <a:fillRect/>
              </a:stretch>
            </p:blipFill>
            <p:spPr>
              <a:xfrm>
                <a:off x="8444071" y="1945862"/>
                <a:ext cx="1845672" cy="2593169"/>
              </a:xfrm>
              <a:prstGeom prst="rect">
                <a:avLst/>
              </a:prstGeom>
              <a:ln>
                <a:solidFill>
                  <a:schemeClr val="tx1">
                    <a:lumMod val="50000"/>
                  </a:schemeClr>
                </a:solidFill>
              </a:ln>
            </p:spPr>
          </p:pic>
          <p:pic>
            <p:nvPicPr>
              <p:cNvPr id="5" name="Picture 4" descr="art_1832__dc01.jpg"/>
              <p:cNvPicPr>
                <a:picLocks noChangeAspect="1"/>
              </p:cNvPicPr>
              <p:nvPr/>
            </p:nvPicPr>
            <p:blipFill>
              <a:blip r:embed="rId5" cstate="print"/>
              <a:stretch>
                <a:fillRect/>
              </a:stretch>
            </p:blipFill>
            <p:spPr>
              <a:xfrm>
                <a:off x="5292427" y="4507809"/>
                <a:ext cx="2965143" cy="1997766"/>
              </a:xfrm>
              <a:prstGeom prst="rect">
                <a:avLst/>
              </a:prstGeom>
              <a:ln>
                <a:solidFill>
                  <a:schemeClr val="tx1">
                    <a:lumMod val="50000"/>
                  </a:schemeClr>
                </a:solidFill>
              </a:ln>
            </p:spPr>
          </p:pic>
          <p:pic>
            <p:nvPicPr>
              <p:cNvPr id="6" name="Picture 5" descr="snow_dc01.jpg"/>
              <p:cNvPicPr>
                <a:picLocks noChangeAspect="1"/>
              </p:cNvPicPr>
              <p:nvPr/>
            </p:nvPicPr>
            <p:blipFill>
              <a:blip r:embed="rId6" cstate="print"/>
              <a:stretch>
                <a:fillRect/>
              </a:stretch>
            </p:blipFill>
            <p:spPr>
              <a:xfrm>
                <a:off x="5785352" y="2174968"/>
                <a:ext cx="1612549" cy="2093212"/>
              </a:xfrm>
              <a:prstGeom prst="rect">
                <a:avLst/>
              </a:prstGeom>
              <a:ln>
                <a:solidFill>
                  <a:schemeClr val="tx1">
                    <a:lumMod val="50000"/>
                  </a:schemeClr>
                </a:solidFill>
              </a:ln>
            </p:spPr>
          </p:pic>
          <p:pic>
            <p:nvPicPr>
              <p:cNvPr id="7" name="Picture 6" descr="snow_dc05.jpg"/>
              <p:cNvPicPr>
                <a:picLocks noChangeAspect="1"/>
              </p:cNvPicPr>
              <p:nvPr/>
            </p:nvPicPr>
            <p:blipFill>
              <a:blip r:embed="rId7" cstate="print"/>
              <a:stretch>
                <a:fillRect/>
              </a:stretch>
            </p:blipFill>
            <p:spPr>
              <a:xfrm>
                <a:off x="10608343" y="3927167"/>
                <a:ext cx="1395268" cy="1860357"/>
              </a:xfrm>
              <a:prstGeom prst="rect">
                <a:avLst/>
              </a:prstGeom>
              <a:ln>
                <a:solidFill>
                  <a:schemeClr val="tx1">
                    <a:lumMod val="50000"/>
                  </a:schemeClr>
                </a:solidFill>
              </a:ln>
            </p:spPr>
          </p:pic>
          <p:sp>
            <p:nvSpPr>
              <p:cNvPr id="11" name="Title 2"/>
              <p:cNvSpPr txBox="1">
                <a:spLocks/>
              </p:cNvSpPr>
              <p:nvPr/>
            </p:nvSpPr>
            <p:spPr>
              <a:xfrm>
                <a:off x="5292427" y="609173"/>
                <a:ext cx="6800325" cy="1325563"/>
              </a:xfrm>
              <a:prstGeom prst="rect">
                <a:avLst/>
              </a:prstGeom>
            </p:spPr>
            <p:txBody>
              <a:bodyPr vert="horz" lIns="91440" tIns="45720" rIns="91440" bIns="45720" rtlCol="0" anchor="ctr" anchorCtr="0">
                <a:normAutofit/>
              </a:bodyPr>
              <a:lstStyle>
                <a:lvl1pPr algn="ctr">
                  <a:lnSpc>
                    <a:spcPct val="90000"/>
                  </a:lnSpc>
                  <a:spcBef>
                    <a:spcPct val="0"/>
                  </a:spcBef>
                  <a:buNone/>
                  <a:defRPr sz="2800" b="1">
                    <a:latin typeface="Arial" panose="020B0604020202020204" pitchFamily="34" charset="0"/>
                    <a:ea typeface="+mj-ea"/>
                    <a:cs typeface="Arial" panose="020B0604020202020204" pitchFamily="34" charset="0"/>
                  </a:defRPr>
                </a:lvl1pPr>
              </a:lstStyle>
              <a:p>
                <a:r>
                  <a:rPr lang="en-US" dirty="0" smtClean="0">
                    <a:latin typeface="+mj-lt"/>
                  </a:rPr>
                  <a:t>London, 1854: </a:t>
                </a:r>
              </a:p>
              <a:p>
                <a:r>
                  <a:rPr lang="en-US" sz="2400" b="0" dirty="0" smtClean="0">
                    <a:latin typeface="+mj-lt"/>
                  </a:rPr>
                  <a:t>Cholera, John Snow </a:t>
                </a:r>
                <a:r>
                  <a:rPr lang="en-US" sz="2400" b="0" dirty="0">
                    <a:latin typeface="+mj-lt"/>
                  </a:rPr>
                  <a:t>and the </a:t>
                </a:r>
                <a:r>
                  <a:rPr lang="en-US" sz="2400" b="0" dirty="0" smtClean="0">
                    <a:latin typeface="+mj-lt"/>
                  </a:rPr>
                  <a:t>Broad Street Pump</a:t>
                </a:r>
                <a:endParaRPr lang="en-US" sz="2400" b="0" dirty="0">
                  <a:latin typeface="+mj-lt"/>
                </a:endParaRPr>
              </a:p>
            </p:txBody>
          </p:sp>
        </p:grpSp>
      </p:grpSp>
      <p:sp>
        <p:nvSpPr>
          <p:cNvPr id="12" name="TextBox 11"/>
          <p:cNvSpPr txBox="1"/>
          <p:nvPr/>
        </p:nvSpPr>
        <p:spPr>
          <a:xfrm>
            <a:off x="3198211" y="286007"/>
            <a:ext cx="5245860" cy="646331"/>
          </a:xfrm>
          <a:prstGeom prst="rect">
            <a:avLst/>
          </a:prstGeom>
          <a:noFill/>
        </p:spPr>
        <p:txBody>
          <a:bodyPr wrap="none" rtlCol="0">
            <a:spAutoFit/>
          </a:bodyPr>
          <a:lstStyle/>
          <a:p>
            <a:r>
              <a:rPr lang="en-US" sz="3600" b="1" dirty="0" smtClean="0">
                <a:latin typeface="Arial" panose="020B0604020202020204" pitchFamily="34" charset="0"/>
                <a:cs typeface="Arial" panose="020B0604020202020204" pitchFamily="34" charset="0"/>
              </a:rPr>
              <a:t>Managing An Epidemic</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513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Oval 4"/>
          <p:cNvSpPr>
            <a:spLocks noChangeArrowheads="1"/>
          </p:cNvSpPr>
          <p:nvPr/>
        </p:nvSpPr>
        <p:spPr bwMode="auto">
          <a:xfrm>
            <a:off x="3064106" y="1869237"/>
            <a:ext cx="4008940" cy="2662959"/>
          </a:xfrm>
          <a:prstGeom prst="ellipse">
            <a:avLst/>
          </a:prstGeom>
          <a:solidFill>
            <a:srgbClr val="FFFF00">
              <a:alpha val="49019"/>
            </a:srgbClr>
          </a:solidFill>
          <a:ln w="9525">
            <a:solidFill>
              <a:srgbClr val="000000"/>
            </a:solidFill>
            <a:round/>
            <a:headEnd/>
            <a:tailEnd/>
          </a:ln>
        </p:spPr>
        <p:txBody>
          <a:bodyPr lIns="91432" tIns="45716" rIns="91432" bIns="45716"/>
          <a:lstStyle/>
          <a:p>
            <a:endParaRPr lang="en-US"/>
          </a:p>
        </p:txBody>
      </p:sp>
      <p:sp>
        <p:nvSpPr>
          <p:cNvPr id="32773" name="Oval 5"/>
          <p:cNvSpPr>
            <a:spLocks noChangeArrowheads="1"/>
          </p:cNvSpPr>
          <p:nvPr/>
        </p:nvSpPr>
        <p:spPr bwMode="auto">
          <a:xfrm>
            <a:off x="3908251" y="2809303"/>
            <a:ext cx="4008940" cy="2660712"/>
          </a:xfrm>
          <a:prstGeom prst="ellipse">
            <a:avLst/>
          </a:prstGeom>
          <a:solidFill>
            <a:srgbClr val="FF0000">
              <a:alpha val="58823"/>
            </a:srgbClr>
          </a:solidFill>
          <a:ln w="9525">
            <a:solidFill>
              <a:srgbClr val="000000"/>
            </a:solidFill>
            <a:round/>
            <a:headEnd/>
            <a:tailEnd/>
          </a:ln>
        </p:spPr>
        <p:txBody>
          <a:bodyPr lIns="91432" tIns="45716" rIns="91432" bIns="45716"/>
          <a:lstStyle/>
          <a:p>
            <a:endParaRPr lang="en-US"/>
          </a:p>
        </p:txBody>
      </p:sp>
      <p:sp>
        <p:nvSpPr>
          <p:cNvPr id="32774" name="Oval 6"/>
          <p:cNvSpPr>
            <a:spLocks noChangeArrowheads="1"/>
          </p:cNvSpPr>
          <p:nvPr/>
        </p:nvSpPr>
        <p:spPr bwMode="auto">
          <a:xfrm>
            <a:off x="4750875" y="1870361"/>
            <a:ext cx="4011987" cy="2662959"/>
          </a:xfrm>
          <a:prstGeom prst="ellipse">
            <a:avLst/>
          </a:prstGeom>
          <a:solidFill>
            <a:srgbClr val="00CCFF">
              <a:alpha val="36862"/>
            </a:srgbClr>
          </a:solidFill>
          <a:ln w="9525">
            <a:solidFill>
              <a:srgbClr val="000000"/>
            </a:solidFill>
            <a:round/>
            <a:headEnd/>
            <a:tailEnd/>
          </a:ln>
        </p:spPr>
        <p:txBody>
          <a:bodyPr lIns="91432" tIns="45716" rIns="91432" bIns="45716"/>
          <a:lstStyle/>
          <a:p>
            <a:endParaRPr lang="en-US"/>
          </a:p>
        </p:txBody>
      </p:sp>
      <p:sp>
        <p:nvSpPr>
          <p:cNvPr id="32775" name="Text Box 7"/>
          <p:cNvSpPr txBox="1">
            <a:spLocks noChangeArrowheads="1"/>
          </p:cNvSpPr>
          <p:nvPr/>
        </p:nvSpPr>
        <p:spPr bwMode="auto">
          <a:xfrm>
            <a:off x="8336220" y="1713122"/>
            <a:ext cx="1901617" cy="1097305"/>
          </a:xfrm>
          <a:prstGeom prst="rect">
            <a:avLst/>
          </a:prstGeom>
          <a:noFill/>
          <a:ln w="9525">
            <a:noFill/>
            <a:miter lim="800000"/>
            <a:headEnd/>
            <a:tailEnd/>
          </a:ln>
        </p:spPr>
        <p:txBody>
          <a:bodyPr lIns="91432" tIns="45716" rIns="91432" bIns="45716"/>
          <a:lstStyle/>
          <a:p>
            <a:pPr algn="ctr"/>
            <a:r>
              <a:rPr lang="en-US" sz="2400" b="1" dirty="0">
                <a:latin typeface="Times New Roman" pitchFamily="18" charset="0"/>
              </a:rPr>
              <a:t>PTSD</a:t>
            </a:r>
            <a:r>
              <a:rPr lang="en-US" b="1" dirty="0">
                <a:latin typeface="Times New Roman" pitchFamily="18" charset="0"/>
              </a:rPr>
              <a:t> </a:t>
            </a:r>
            <a:endParaRPr lang="en-US" b="1" dirty="0" smtClean="0">
              <a:latin typeface="Times New Roman" pitchFamily="18" charset="0"/>
            </a:endParaRPr>
          </a:p>
          <a:p>
            <a:pPr algn="ctr"/>
            <a:r>
              <a:rPr lang="en-US" dirty="0" smtClean="0">
                <a:latin typeface="Times New Roman" pitchFamily="18" charset="0"/>
              </a:rPr>
              <a:t>N</a:t>
            </a:r>
            <a:r>
              <a:rPr lang="en-US" dirty="0">
                <a:latin typeface="Times New Roman" pitchFamily="18" charset="0"/>
              </a:rPr>
              <a:t>=232</a:t>
            </a:r>
          </a:p>
          <a:p>
            <a:pPr algn="ctr"/>
            <a:r>
              <a:rPr lang="en-US" dirty="0">
                <a:latin typeface="Times New Roman" pitchFamily="18" charset="0"/>
              </a:rPr>
              <a:t>68.2%</a:t>
            </a:r>
            <a:endParaRPr lang="en-US" sz="2800" dirty="0"/>
          </a:p>
        </p:txBody>
      </p:sp>
      <p:sp>
        <p:nvSpPr>
          <p:cNvPr id="32776" name="Text Box 8"/>
          <p:cNvSpPr txBox="1">
            <a:spLocks noChangeArrowheads="1"/>
          </p:cNvSpPr>
          <p:nvPr/>
        </p:nvSpPr>
        <p:spPr bwMode="auto">
          <a:xfrm>
            <a:off x="7069998" y="2339832"/>
            <a:ext cx="1267745" cy="625587"/>
          </a:xfrm>
          <a:prstGeom prst="rect">
            <a:avLst/>
          </a:prstGeom>
          <a:noFill/>
          <a:ln w="9525">
            <a:noFill/>
            <a:miter lim="800000"/>
            <a:headEnd/>
            <a:tailEnd/>
          </a:ln>
        </p:spPr>
        <p:txBody>
          <a:bodyPr lIns="91432" tIns="45716" rIns="91432" bIns="45716"/>
          <a:lstStyle/>
          <a:p>
            <a:r>
              <a:rPr lang="en-US" dirty="0">
                <a:latin typeface="Times New Roman" pitchFamily="18" charset="0"/>
              </a:rPr>
              <a:t> </a:t>
            </a:r>
            <a:r>
              <a:rPr lang="en-US" sz="2000" dirty="0">
                <a:latin typeface="Times New Roman" pitchFamily="18" charset="0"/>
              </a:rPr>
              <a:t>2.9%</a:t>
            </a:r>
            <a:endParaRPr lang="en-US" sz="2000" dirty="0"/>
          </a:p>
        </p:txBody>
      </p:sp>
      <p:sp>
        <p:nvSpPr>
          <p:cNvPr id="32777" name="Text Box 9"/>
          <p:cNvSpPr txBox="1">
            <a:spLocks noChangeArrowheads="1"/>
          </p:cNvSpPr>
          <p:nvPr/>
        </p:nvSpPr>
        <p:spPr bwMode="auto">
          <a:xfrm>
            <a:off x="5383226" y="2182593"/>
            <a:ext cx="1264697" cy="469471"/>
          </a:xfrm>
          <a:prstGeom prst="rect">
            <a:avLst/>
          </a:prstGeom>
          <a:noFill/>
          <a:ln w="9525">
            <a:noFill/>
            <a:miter lim="800000"/>
            <a:headEnd/>
            <a:tailEnd/>
          </a:ln>
        </p:spPr>
        <p:txBody>
          <a:bodyPr lIns="91432" tIns="45716" rIns="91432" bIns="45716"/>
          <a:lstStyle/>
          <a:p>
            <a:r>
              <a:rPr lang="en-US" sz="2400" dirty="0">
                <a:latin typeface="Times New Roman" pitchFamily="18" charset="0"/>
              </a:rPr>
              <a:t>16.5%</a:t>
            </a:r>
            <a:endParaRPr lang="en-US" sz="2400" dirty="0"/>
          </a:p>
        </p:txBody>
      </p:sp>
      <p:sp>
        <p:nvSpPr>
          <p:cNvPr id="32778" name="Text Box 10"/>
          <p:cNvSpPr txBox="1">
            <a:spLocks noChangeArrowheads="1"/>
          </p:cNvSpPr>
          <p:nvPr/>
        </p:nvSpPr>
        <p:spPr bwMode="auto">
          <a:xfrm>
            <a:off x="5383226" y="3278775"/>
            <a:ext cx="1264697" cy="469471"/>
          </a:xfrm>
          <a:prstGeom prst="rect">
            <a:avLst/>
          </a:prstGeom>
          <a:noFill/>
          <a:ln w="9525">
            <a:noFill/>
            <a:miter lim="800000"/>
            <a:headEnd/>
            <a:tailEnd/>
          </a:ln>
        </p:spPr>
        <p:txBody>
          <a:bodyPr lIns="91432" tIns="45716" rIns="91432" bIns="45716"/>
          <a:lstStyle/>
          <a:p>
            <a:pPr algn="ctr"/>
            <a:r>
              <a:rPr lang="en-US" sz="2800" b="1" dirty="0">
                <a:latin typeface="Times New Roman" pitchFamily="18" charset="0"/>
              </a:rPr>
              <a:t>42.1%</a:t>
            </a:r>
            <a:endParaRPr lang="en-US" sz="2800" dirty="0"/>
          </a:p>
        </p:txBody>
      </p:sp>
      <p:sp>
        <p:nvSpPr>
          <p:cNvPr id="32779" name="Text Box 11"/>
          <p:cNvSpPr txBox="1">
            <a:spLocks noChangeArrowheads="1"/>
          </p:cNvSpPr>
          <p:nvPr/>
        </p:nvSpPr>
        <p:spPr bwMode="auto">
          <a:xfrm>
            <a:off x="6647922" y="3748246"/>
            <a:ext cx="1266221" cy="469471"/>
          </a:xfrm>
          <a:prstGeom prst="rect">
            <a:avLst/>
          </a:prstGeom>
          <a:noFill/>
          <a:ln w="9525">
            <a:noFill/>
            <a:miter lim="800000"/>
            <a:headEnd/>
            <a:tailEnd/>
          </a:ln>
        </p:spPr>
        <p:txBody>
          <a:bodyPr lIns="91432" tIns="45716" rIns="91432" bIns="45716"/>
          <a:lstStyle/>
          <a:p>
            <a:r>
              <a:rPr lang="en-US" dirty="0">
                <a:latin typeface="Times New Roman" pitchFamily="18" charset="0"/>
              </a:rPr>
              <a:t> </a:t>
            </a:r>
            <a:r>
              <a:rPr lang="en-US" sz="2400" dirty="0">
                <a:latin typeface="Times New Roman" pitchFamily="18" charset="0"/>
              </a:rPr>
              <a:t>6.8%</a:t>
            </a:r>
            <a:endParaRPr lang="en-US" sz="2400" dirty="0"/>
          </a:p>
        </p:txBody>
      </p:sp>
      <p:sp>
        <p:nvSpPr>
          <p:cNvPr id="32780" name="Text Box 12"/>
          <p:cNvSpPr txBox="1">
            <a:spLocks noChangeArrowheads="1"/>
          </p:cNvSpPr>
          <p:nvPr/>
        </p:nvSpPr>
        <p:spPr bwMode="auto">
          <a:xfrm>
            <a:off x="5595023" y="4687189"/>
            <a:ext cx="1052899" cy="469471"/>
          </a:xfrm>
          <a:prstGeom prst="rect">
            <a:avLst/>
          </a:prstGeom>
          <a:noFill/>
          <a:ln w="9525">
            <a:noFill/>
            <a:miter lim="800000"/>
            <a:headEnd/>
            <a:tailEnd/>
          </a:ln>
        </p:spPr>
        <p:txBody>
          <a:bodyPr lIns="91432" tIns="45716" rIns="91432" bIns="45716"/>
          <a:lstStyle/>
          <a:p>
            <a:r>
              <a:rPr lang="en-US" sz="2000" dirty="0">
                <a:latin typeface="Times New Roman" pitchFamily="18" charset="0"/>
              </a:rPr>
              <a:t>5.3%</a:t>
            </a:r>
            <a:r>
              <a:rPr lang="en-US" sz="2000" b="1" dirty="0">
                <a:latin typeface="Times New Roman" pitchFamily="18" charset="0"/>
              </a:rPr>
              <a:t> </a:t>
            </a:r>
            <a:endParaRPr lang="en-US" sz="2000" b="1" dirty="0"/>
          </a:p>
        </p:txBody>
      </p:sp>
      <p:sp>
        <p:nvSpPr>
          <p:cNvPr id="32781" name="Text Box 13"/>
          <p:cNvSpPr txBox="1">
            <a:spLocks noChangeArrowheads="1"/>
          </p:cNvSpPr>
          <p:nvPr/>
        </p:nvSpPr>
        <p:spPr bwMode="auto">
          <a:xfrm>
            <a:off x="3484655" y="2495948"/>
            <a:ext cx="1266221" cy="469471"/>
          </a:xfrm>
          <a:prstGeom prst="rect">
            <a:avLst/>
          </a:prstGeom>
          <a:noFill/>
          <a:ln w="9525">
            <a:noFill/>
            <a:miter lim="800000"/>
            <a:headEnd/>
            <a:tailEnd/>
          </a:ln>
        </p:spPr>
        <p:txBody>
          <a:bodyPr lIns="91432" tIns="45716" rIns="91432" bIns="45716"/>
          <a:lstStyle/>
          <a:p>
            <a:pPr algn="ctr"/>
            <a:r>
              <a:rPr lang="en-US" dirty="0">
                <a:latin typeface="Times New Roman" pitchFamily="18" charset="0"/>
              </a:rPr>
              <a:t> </a:t>
            </a:r>
            <a:r>
              <a:rPr lang="en-US" sz="2000" dirty="0">
                <a:latin typeface="Times New Roman" pitchFamily="18" charset="0"/>
              </a:rPr>
              <a:t>10.3%</a:t>
            </a:r>
            <a:endParaRPr lang="en-US" sz="2000" dirty="0"/>
          </a:p>
        </p:txBody>
      </p:sp>
      <p:sp>
        <p:nvSpPr>
          <p:cNvPr id="32782" name="Text Box 14"/>
          <p:cNvSpPr txBox="1">
            <a:spLocks noChangeArrowheads="1"/>
          </p:cNvSpPr>
          <p:nvPr/>
        </p:nvSpPr>
        <p:spPr bwMode="auto">
          <a:xfrm>
            <a:off x="3906728" y="3748246"/>
            <a:ext cx="1476496" cy="469471"/>
          </a:xfrm>
          <a:prstGeom prst="rect">
            <a:avLst/>
          </a:prstGeom>
          <a:noFill/>
          <a:ln w="9525">
            <a:noFill/>
            <a:miter lim="800000"/>
            <a:headEnd/>
            <a:tailEnd/>
          </a:ln>
        </p:spPr>
        <p:txBody>
          <a:bodyPr lIns="91432" tIns="45716" rIns="91432" bIns="45716"/>
          <a:lstStyle/>
          <a:p>
            <a:r>
              <a:rPr lang="en-US" dirty="0">
                <a:latin typeface="Times New Roman" pitchFamily="18" charset="0"/>
              </a:rPr>
              <a:t> </a:t>
            </a:r>
            <a:r>
              <a:rPr lang="en-US" sz="2400" dirty="0">
                <a:latin typeface="Times New Roman" pitchFamily="18" charset="0"/>
              </a:rPr>
              <a:t>12.6%</a:t>
            </a:r>
            <a:endParaRPr lang="en-US" sz="2400" dirty="0"/>
          </a:p>
        </p:txBody>
      </p:sp>
      <p:sp>
        <p:nvSpPr>
          <p:cNvPr id="32783" name="Text Box 15"/>
          <p:cNvSpPr txBox="1">
            <a:spLocks noChangeArrowheads="1"/>
          </p:cNvSpPr>
          <p:nvPr/>
        </p:nvSpPr>
        <p:spPr bwMode="auto">
          <a:xfrm>
            <a:off x="2216910" y="4687187"/>
            <a:ext cx="1900095" cy="1093936"/>
          </a:xfrm>
          <a:prstGeom prst="rect">
            <a:avLst/>
          </a:prstGeom>
          <a:noFill/>
          <a:ln w="9525">
            <a:noFill/>
            <a:miter lim="800000"/>
            <a:headEnd/>
            <a:tailEnd/>
          </a:ln>
        </p:spPr>
        <p:txBody>
          <a:bodyPr lIns="91432" tIns="45716" rIns="91432" bIns="45716"/>
          <a:lstStyle/>
          <a:p>
            <a:pPr algn="ctr"/>
            <a:r>
              <a:rPr lang="en-US" sz="2400" b="1" dirty="0">
                <a:latin typeface="Times New Roman" pitchFamily="18" charset="0"/>
              </a:rPr>
              <a:t>TBI</a:t>
            </a:r>
          </a:p>
          <a:p>
            <a:pPr algn="ctr"/>
            <a:r>
              <a:rPr lang="en-US" dirty="0">
                <a:latin typeface="Times New Roman" pitchFamily="18" charset="0"/>
              </a:rPr>
              <a:t> N=227</a:t>
            </a:r>
          </a:p>
          <a:p>
            <a:pPr algn="ctr"/>
            <a:r>
              <a:rPr lang="en-US" dirty="0">
                <a:latin typeface="Times New Roman" pitchFamily="18" charset="0"/>
              </a:rPr>
              <a:t>66.8%</a:t>
            </a:r>
            <a:endParaRPr lang="en-US" sz="2800" dirty="0"/>
          </a:p>
        </p:txBody>
      </p:sp>
      <p:sp>
        <p:nvSpPr>
          <p:cNvPr id="32784" name="Text Box 16"/>
          <p:cNvSpPr txBox="1">
            <a:spLocks noChangeArrowheads="1"/>
          </p:cNvSpPr>
          <p:nvPr/>
        </p:nvSpPr>
        <p:spPr bwMode="auto">
          <a:xfrm>
            <a:off x="950688" y="1713122"/>
            <a:ext cx="2110369" cy="1097305"/>
          </a:xfrm>
          <a:prstGeom prst="rect">
            <a:avLst/>
          </a:prstGeom>
          <a:noFill/>
          <a:ln w="9525">
            <a:noFill/>
            <a:miter lim="800000"/>
            <a:headEnd/>
            <a:tailEnd/>
          </a:ln>
        </p:spPr>
        <p:txBody>
          <a:bodyPr lIns="91432" tIns="45716" rIns="91432" bIns="45716"/>
          <a:lstStyle/>
          <a:p>
            <a:pPr algn="ctr"/>
            <a:r>
              <a:rPr lang="en-US" sz="2400" b="1" dirty="0">
                <a:latin typeface="Times New Roman" pitchFamily="18" charset="0"/>
              </a:rPr>
              <a:t>Chronic Pain </a:t>
            </a:r>
          </a:p>
          <a:p>
            <a:pPr algn="ctr"/>
            <a:r>
              <a:rPr lang="en-US" dirty="0">
                <a:latin typeface="Times New Roman" pitchFamily="18" charset="0"/>
              </a:rPr>
              <a:t>N=277</a:t>
            </a:r>
          </a:p>
          <a:p>
            <a:pPr algn="ctr"/>
            <a:r>
              <a:rPr lang="en-US" dirty="0">
                <a:latin typeface="Times New Roman" pitchFamily="18" charset="0"/>
              </a:rPr>
              <a:t>81.5%</a:t>
            </a:r>
            <a:endParaRPr lang="en-US" sz="2800" dirty="0"/>
          </a:p>
        </p:txBody>
      </p:sp>
      <p:sp>
        <p:nvSpPr>
          <p:cNvPr id="32785" name="Text Box 17"/>
          <p:cNvSpPr txBox="1">
            <a:spLocks noChangeArrowheads="1"/>
          </p:cNvSpPr>
          <p:nvPr/>
        </p:nvSpPr>
        <p:spPr bwMode="auto">
          <a:xfrm>
            <a:off x="845549" y="271648"/>
            <a:ext cx="10340048" cy="710691"/>
          </a:xfrm>
          <a:prstGeom prst="rect">
            <a:avLst/>
          </a:prstGeom>
          <a:noFill/>
          <a:ln w="9525">
            <a:noFill/>
            <a:miter lim="800000"/>
            <a:headEnd/>
            <a:tailEnd/>
          </a:ln>
        </p:spPr>
        <p:txBody>
          <a:bodyPr lIns="91432" tIns="45716" rIns="91432" bIns="45716"/>
          <a:lstStyle/>
          <a:p>
            <a:pPr algn="ctr"/>
            <a:r>
              <a:rPr lang="en-US" sz="3600" b="1" dirty="0">
                <a:solidFill>
                  <a:srgbClr val="00226E"/>
                </a:solidFill>
                <a:latin typeface="+mj-lt"/>
                <a:cs typeface="Monotype Corsiva"/>
              </a:rPr>
              <a:t>The intersection of mind &amp; body</a:t>
            </a:r>
          </a:p>
          <a:p>
            <a:pPr algn="ctr"/>
            <a:endParaRPr lang="en-US" sz="1200" b="1" dirty="0">
              <a:solidFill>
                <a:srgbClr val="00226E"/>
              </a:solidFill>
              <a:latin typeface="Arial"/>
              <a:cs typeface="Arial"/>
            </a:endParaRPr>
          </a:p>
        </p:txBody>
      </p:sp>
      <p:sp>
        <p:nvSpPr>
          <p:cNvPr id="32770" name="Text Box 18"/>
          <p:cNvSpPr txBox="1">
            <a:spLocks noChangeArrowheads="1"/>
          </p:cNvSpPr>
          <p:nvPr/>
        </p:nvSpPr>
        <p:spPr bwMode="auto">
          <a:xfrm>
            <a:off x="1542118" y="5934992"/>
            <a:ext cx="8459198" cy="523204"/>
          </a:xfrm>
          <a:prstGeom prst="rect">
            <a:avLst/>
          </a:prstGeom>
          <a:noFill/>
          <a:ln w="9525">
            <a:noFill/>
            <a:miter lim="800000"/>
            <a:headEnd/>
            <a:tailEnd/>
          </a:ln>
        </p:spPr>
        <p:txBody>
          <a:bodyPr wrap="square" lIns="91424" tIns="45712" rIns="91424" bIns="45712">
            <a:spAutoFit/>
          </a:bodyPr>
          <a:lstStyle/>
          <a:p>
            <a:r>
              <a:rPr lang="en-US" sz="1400" b="1" dirty="0"/>
              <a:t>Lew, Otis, </a:t>
            </a:r>
            <a:r>
              <a:rPr lang="en-US" sz="1400" b="1" dirty="0" err="1"/>
              <a:t>Tun</a:t>
            </a:r>
            <a:r>
              <a:rPr lang="en-US" sz="1400" b="1" dirty="0"/>
              <a:t> et al., (2009). Prevalence of Chronic Pain, Post-traumatic Stress Disorder and Post-concussive Symptoms in OEF/OIF Veterans: The </a:t>
            </a:r>
            <a:r>
              <a:rPr lang="en-US" sz="1400" b="1" dirty="0" err="1"/>
              <a:t>Polytrauma</a:t>
            </a:r>
            <a:r>
              <a:rPr lang="en-US" sz="1400" b="1" dirty="0"/>
              <a:t> Clinical Triad. </a:t>
            </a:r>
            <a:r>
              <a:rPr lang="en-US" sz="1400" b="1" i="1" dirty="0"/>
              <a:t>JRRD.</a:t>
            </a:r>
          </a:p>
        </p:txBody>
      </p:sp>
      <p:sp>
        <p:nvSpPr>
          <p:cNvPr id="32787" name="Slide Number Placeholder 3"/>
          <p:cNvSpPr txBox="1">
            <a:spLocks noGrp="1"/>
          </p:cNvSpPr>
          <p:nvPr/>
        </p:nvSpPr>
        <p:spPr bwMode="auto">
          <a:xfrm>
            <a:off x="8783159" y="6639223"/>
            <a:ext cx="1572381" cy="171152"/>
          </a:xfrm>
          <a:prstGeom prst="rect">
            <a:avLst/>
          </a:prstGeom>
          <a:noFill/>
          <a:ln w="9525">
            <a:noFill/>
            <a:miter lim="800000"/>
            <a:headEnd/>
            <a:tailEnd/>
          </a:ln>
        </p:spPr>
        <p:txBody>
          <a:bodyPr lIns="91408" tIns="45704" rIns="91408" bIns="45704" anchor="ctr"/>
          <a:lstStyle/>
          <a:p>
            <a:pPr algn="r" defTabSz="914403"/>
            <a:r>
              <a:rPr lang="en-US" sz="900" dirty="0"/>
              <a:t>Slide </a:t>
            </a:r>
            <a:fld id="{023D7605-8AC7-4C48-8426-A4907352956C}" type="slidenum">
              <a:rPr lang="en-US" sz="900"/>
              <a:pPr algn="r" defTabSz="914403"/>
              <a:t>15</a:t>
            </a:fld>
            <a:endParaRPr lang="en-US" sz="900" dirty="0"/>
          </a:p>
        </p:txBody>
      </p:sp>
      <p:sp>
        <p:nvSpPr>
          <p:cNvPr id="3" name="TextBox 2"/>
          <p:cNvSpPr txBox="1"/>
          <p:nvPr/>
        </p:nvSpPr>
        <p:spPr>
          <a:xfrm>
            <a:off x="1229665" y="898620"/>
            <a:ext cx="9084105" cy="1015655"/>
          </a:xfrm>
          <a:prstGeom prst="rect">
            <a:avLst/>
          </a:prstGeom>
          <a:noFill/>
        </p:spPr>
        <p:txBody>
          <a:bodyPr wrap="square" lIns="91432" tIns="45716" rIns="91432" bIns="45716" rtlCol="0">
            <a:spAutoFit/>
          </a:bodyPr>
          <a:lstStyle/>
          <a:p>
            <a:pPr algn="ctr"/>
            <a:r>
              <a:rPr lang="en-US" sz="2000" b="1" dirty="0">
                <a:solidFill>
                  <a:srgbClr val="00226E"/>
                </a:solidFill>
                <a:latin typeface="Arial"/>
                <a:cs typeface="Arial"/>
              </a:rPr>
              <a:t>Prevalence of Chronic Pain, PTSD and TBI in                   </a:t>
            </a:r>
          </a:p>
          <a:p>
            <a:pPr algn="ctr"/>
            <a:r>
              <a:rPr lang="en-US" sz="2000" b="1" dirty="0">
                <a:solidFill>
                  <a:srgbClr val="00226E"/>
                </a:solidFill>
                <a:latin typeface="Arial"/>
                <a:cs typeface="Arial"/>
              </a:rPr>
              <a:t> a sample of 340 OEF/OIF veterans with </a:t>
            </a:r>
            <a:r>
              <a:rPr lang="en-US" sz="2000" b="1" dirty="0" err="1">
                <a:solidFill>
                  <a:srgbClr val="00226E"/>
                </a:solidFill>
                <a:latin typeface="Arial"/>
                <a:cs typeface="Arial"/>
              </a:rPr>
              <a:t>polytrauma</a:t>
            </a:r>
            <a:endParaRPr lang="en-US" sz="2000" b="1" dirty="0">
              <a:solidFill>
                <a:srgbClr val="00226E"/>
              </a:solidFill>
              <a:latin typeface="Arial"/>
              <a:cs typeface="Arial"/>
            </a:endParaRPr>
          </a:p>
          <a:p>
            <a:pPr algn="ctr"/>
            <a:endParaRPr lang="en-US" sz="2000" dirty="0"/>
          </a:p>
        </p:txBody>
      </p:sp>
    </p:spTree>
    <p:extLst>
      <p:ext uri="{BB962C8B-B14F-4D97-AF65-F5344CB8AC3E}">
        <p14:creationId xmlns:p14="http://schemas.microsoft.com/office/powerpoint/2010/main" val="41776179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4F6761-FD64-C44E-B2BE-2665D93660B6}" type="slidenum">
              <a:rPr lang="en-US" smtClean="0">
                <a:solidFill>
                  <a:prstClr val="black">
                    <a:tint val="75000"/>
                  </a:prstClr>
                </a:solidFill>
              </a:rPr>
              <a:pPr/>
              <a:t>16</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1500187" y="143805"/>
            <a:ext cx="8992779" cy="6718957"/>
          </a:xfrm>
          <a:prstGeom prst="rect">
            <a:avLst/>
          </a:prstGeom>
        </p:spPr>
      </p:pic>
    </p:spTree>
    <p:extLst>
      <p:ext uri="{BB962C8B-B14F-4D97-AF65-F5344CB8AC3E}">
        <p14:creationId xmlns:p14="http://schemas.microsoft.com/office/powerpoint/2010/main" val="1606753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3340928" y="1341659"/>
            <a:ext cx="8851075" cy="2739280"/>
          </a:xfrm>
        </p:spPr>
        <p:txBody>
          <a:bodyPr/>
          <a:lstStyle/>
          <a:p>
            <a:pPr marL="0" lvl="1" defTabSz="913505"/>
            <a:r>
              <a:rPr lang="en-US" sz="2000" dirty="0"/>
              <a:t>Provide recommendations for a </a:t>
            </a:r>
            <a:r>
              <a:rPr lang="en-US" sz="2000" dirty="0" err="1"/>
              <a:t>DoD</a:t>
            </a:r>
            <a:r>
              <a:rPr lang="en-US" sz="2000" dirty="0"/>
              <a:t> </a:t>
            </a:r>
            <a:r>
              <a:rPr lang="en-US" sz="2000" b="1" u="sng" dirty="0"/>
              <a:t>comprehensive pain management strategy</a:t>
            </a:r>
            <a:r>
              <a:rPr lang="en-US" sz="2000" dirty="0"/>
              <a:t> that is </a:t>
            </a:r>
            <a:r>
              <a:rPr lang="en-US" sz="2000" dirty="0">
                <a:solidFill>
                  <a:srgbClr val="FF3300"/>
                </a:solidFill>
              </a:rPr>
              <a:t>holistic</a:t>
            </a:r>
            <a:r>
              <a:rPr lang="en-US" sz="2000" dirty="0"/>
              <a:t>, </a:t>
            </a:r>
            <a:r>
              <a:rPr lang="en-US" sz="2000" dirty="0">
                <a:solidFill>
                  <a:srgbClr val="FF3300"/>
                </a:solidFill>
              </a:rPr>
              <a:t>multidisciplinary</a:t>
            </a:r>
            <a:r>
              <a:rPr lang="en-US" sz="2000" dirty="0"/>
              <a:t>, and </a:t>
            </a:r>
            <a:r>
              <a:rPr lang="en-US" sz="2000" dirty="0">
                <a:solidFill>
                  <a:srgbClr val="FF3300"/>
                </a:solidFill>
              </a:rPr>
              <a:t>multimodal</a:t>
            </a:r>
            <a:r>
              <a:rPr lang="en-US" sz="2000" dirty="0"/>
              <a:t> in its approach, utilizes </a:t>
            </a:r>
            <a:r>
              <a:rPr lang="en-US" sz="2000" dirty="0">
                <a:solidFill>
                  <a:srgbClr val="FF3300"/>
                </a:solidFill>
              </a:rPr>
              <a:t>state of the art/science</a:t>
            </a:r>
            <a:r>
              <a:rPr lang="en-US" sz="2000" dirty="0"/>
              <a:t> modalities and technologies, and provides </a:t>
            </a:r>
            <a:r>
              <a:rPr lang="en-US" sz="2000" dirty="0">
                <a:solidFill>
                  <a:srgbClr val="FF3300"/>
                </a:solidFill>
              </a:rPr>
              <a:t>optimal quality of life</a:t>
            </a:r>
            <a:r>
              <a:rPr lang="en-US" sz="2000" dirty="0"/>
              <a:t> for </a:t>
            </a:r>
            <a:r>
              <a:rPr lang="en-US" sz="2000" dirty="0">
                <a:solidFill>
                  <a:srgbClr val="FF3300"/>
                </a:solidFill>
              </a:rPr>
              <a:t>Soldiers and other patients</a:t>
            </a:r>
            <a:r>
              <a:rPr lang="en-US" sz="2000" dirty="0"/>
              <a:t> with acute and chronic pain.</a:t>
            </a:r>
          </a:p>
          <a:p>
            <a:pPr marL="0" lvl="1" defTabSz="913505">
              <a:buFont typeface="Wingdings" charset="2"/>
              <a:buChar char="Ø"/>
            </a:pPr>
            <a:r>
              <a:rPr lang="en-US" sz="1400" b="1" i="1" dirty="0">
                <a:solidFill>
                  <a:srgbClr val="990000"/>
                </a:solidFill>
              </a:rPr>
              <a:t>Army Pain Management Task Force Charter; signed 21 Aug 2009</a:t>
            </a:r>
          </a:p>
          <a:p>
            <a:pPr marL="717727" lvl="4" indent="-285724" defTabSz="913505">
              <a:buFont typeface="Wingdings" charset="2"/>
              <a:buChar char="Ø"/>
            </a:pPr>
            <a:endParaRPr lang="en-US" sz="1600" b="1" i="1" dirty="0">
              <a:solidFill>
                <a:srgbClr val="990000"/>
              </a:solidFill>
            </a:endParaRPr>
          </a:p>
          <a:p>
            <a:pPr marL="654005" lvl="4" indent="-222002" defTabSz="913505"/>
            <a:endParaRPr lang="en-US" sz="1500" b="1" i="1" dirty="0">
              <a:solidFill>
                <a:srgbClr val="990000"/>
              </a:solidFill>
            </a:endParaRPr>
          </a:p>
        </p:txBody>
      </p:sp>
      <p:sp>
        <p:nvSpPr>
          <p:cNvPr id="10" name="Slide Number Placeholder 9"/>
          <p:cNvSpPr>
            <a:spLocks noGrp="1"/>
          </p:cNvSpPr>
          <p:nvPr>
            <p:ph type="sldNum" sz="quarter" idx="12"/>
          </p:nvPr>
        </p:nvSpPr>
        <p:spPr/>
        <p:txBody>
          <a:bodyPr/>
          <a:lstStyle/>
          <a:p>
            <a:pPr>
              <a:defRPr/>
            </a:pPr>
            <a:endParaRPr lang="en-US" dirty="0">
              <a:solidFill>
                <a:srgbClr val="000000"/>
              </a:solidFill>
            </a:endParaRPr>
          </a:p>
        </p:txBody>
      </p:sp>
      <p:pic>
        <p:nvPicPr>
          <p:cNvPr id="6" name="Picture 4"/>
          <p:cNvPicPr>
            <a:picLocks noChangeAspect="1" noChangeArrowheads="1"/>
          </p:cNvPicPr>
          <p:nvPr/>
        </p:nvPicPr>
        <p:blipFill>
          <a:blip r:embed="rId3" cstate="print"/>
          <a:srcRect l="29071" t="9279" r="30338" b="6825"/>
          <a:stretch>
            <a:fillRect/>
          </a:stretch>
        </p:blipFill>
        <p:spPr bwMode="auto">
          <a:xfrm>
            <a:off x="475471" y="1223161"/>
            <a:ext cx="2512221" cy="2395808"/>
          </a:xfrm>
          <a:prstGeom prst="rect">
            <a:avLst/>
          </a:prstGeom>
          <a:noFill/>
          <a:ln w="38100">
            <a:solidFill>
              <a:schemeClr val="tx1"/>
            </a:solidFill>
            <a:miter lim="800000"/>
            <a:headEnd/>
            <a:tailEnd/>
          </a:ln>
          <a:effectLst/>
        </p:spPr>
      </p:pic>
      <p:pic>
        <p:nvPicPr>
          <p:cNvPr id="7" name="Picture 6" descr="pain_cover2.jpg"/>
          <p:cNvPicPr>
            <a:picLocks noChangeAspect="1"/>
          </p:cNvPicPr>
          <p:nvPr/>
        </p:nvPicPr>
        <p:blipFill>
          <a:blip r:embed="rId4" cstate="print"/>
          <a:stretch>
            <a:fillRect/>
          </a:stretch>
        </p:blipFill>
        <p:spPr>
          <a:xfrm>
            <a:off x="490850" y="3807785"/>
            <a:ext cx="2565071" cy="2628090"/>
          </a:xfrm>
          <a:prstGeom prst="rect">
            <a:avLst/>
          </a:prstGeom>
          <a:ln w="41275">
            <a:solidFill>
              <a:schemeClr val="accent6">
                <a:lumMod val="75000"/>
              </a:schemeClr>
            </a:solidFill>
          </a:ln>
        </p:spPr>
      </p:pic>
      <p:sp>
        <p:nvSpPr>
          <p:cNvPr id="9" name="Rectangle 8"/>
          <p:cNvSpPr/>
          <p:nvPr/>
        </p:nvSpPr>
        <p:spPr>
          <a:xfrm>
            <a:off x="1731582" y="366488"/>
            <a:ext cx="9121423" cy="646315"/>
          </a:xfrm>
          <a:prstGeom prst="rect">
            <a:avLst/>
          </a:prstGeom>
        </p:spPr>
        <p:txBody>
          <a:bodyPr wrap="square" lIns="91424" tIns="45712" rIns="91424" bIns="45712">
            <a:spAutoFit/>
          </a:bodyPr>
          <a:lstStyle/>
          <a:p>
            <a:pPr algn="ctr"/>
            <a:r>
              <a:rPr lang="en-US" sz="3600" b="1" dirty="0">
                <a:solidFill>
                  <a:srgbClr val="00226E"/>
                </a:solidFill>
                <a:latin typeface="+mj-lt"/>
                <a:cs typeface="Arial"/>
              </a:rPr>
              <a:t>Pain Management Task Force</a:t>
            </a:r>
            <a:endParaRPr lang="en-US" sz="3600" dirty="0">
              <a:solidFill>
                <a:srgbClr val="00226E"/>
              </a:solidFill>
              <a:latin typeface="+mj-lt"/>
              <a:cs typeface="Arial"/>
            </a:endParaRPr>
          </a:p>
        </p:txBody>
      </p:sp>
      <p:sp>
        <p:nvSpPr>
          <p:cNvPr id="2" name="TextBox 1"/>
          <p:cNvSpPr txBox="1"/>
          <p:nvPr/>
        </p:nvSpPr>
        <p:spPr>
          <a:xfrm>
            <a:off x="3454402" y="4605861"/>
            <a:ext cx="8308623" cy="1243409"/>
          </a:xfrm>
          <a:prstGeom prst="rect">
            <a:avLst/>
          </a:prstGeom>
          <a:noFill/>
        </p:spPr>
        <p:txBody>
          <a:bodyPr wrap="square" lIns="91432" tIns="45716" rIns="91432" bIns="45716" rtlCol="0">
            <a:spAutoFit/>
          </a:bodyPr>
          <a:lstStyle/>
          <a:p>
            <a:pPr marL="253047" lvl="3" indent="-222002" defTabSz="913505" fontAlgn="base">
              <a:spcBef>
                <a:spcPct val="20000"/>
              </a:spcBef>
              <a:spcAft>
                <a:spcPct val="0"/>
              </a:spcAft>
              <a:buFont typeface="Arial" pitchFamily="-83" charset="0"/>
              <a:buChar char="–"/>
            </a:pPr>
            <a:r>
              <a:rPr lang="en-US" sz="2000" b="1" i="1" dirty="0">
                <a:solidFill>
                  <a:srgbClr val="00226E"/>
                </a:solidFill>
                <a:latin typeface="Arial"/>
                <a:ea typeface="ＭＳ Ｐゴシック" pitchFamily="-83" charset="-128"/>
                <a:cs typeface="Arial"/>
              </a:rPr>
              <a:t>Relieving Pain in America: A Blueprint for Transforming Prevention, Care, Education and Research    </a:t>
            </a:r>
          </a:p>
          <a:p>
            <a:pPr marL="717727" lvl="4" indent="-285724" defTabSz="913505" fontAlgn="base">
              <a:spcBef>
                <a:spcPct val="20000"/>
              </a:spcBef>
              <a:spcAft>
                <a:spcPct val="0"/>
              </a:spcAft>
              <a:buFont typeface="Wingdings" charset="2"/>
              <a:buChar char="Ø"/>
            </a:pPr>
            <a:r>
              <a:rPr lang="en-US" sz="1400" b="1" i="1" dirty="0">
                <a:solidFill>
                  <a:srgbClr val="990000"/>
                </a:solidFill>
                <a:latin typeface="Arial"/>
                <a:ea typeface="ＭＳ Ｐゴシック" pitchFamily="-83" charset="-128"/>
                <a:cs typeface="Arial"/>
              </a:rPr>
              <a:t>Institute of Medicine; June 2011</a:t>
            </a:r>
          </a:p>
          <a:p>
            <a:endParaRPr lang="en-US" dirty="0"/>
          </a:p>
        </p:txBody>
      </p:sp>
    </p:spTree>
    <p:extLst>
      <p:ext uri="{BB962C8B-B14F-4D97-AF65-F5344CB8AC3E}">
        <p14:creationId xmlns:p14="http://schemas.microsoft.com/office/powerpoint/2010/main" val="2536215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91" y="468963"/>
            <a:ext cx="5850373" cy="7135413"/>
          </a:xfrm>
          <a:prstGeom prst="rect">
            <a:avLst/>
          </a:prstGeom>
          <a:noFill/>
        </p:spPr>
        <p:txBody>
          <a:bodyPr wrap="square" lIns="86486" tIns="43243" rIns="86486" bIns="43243" rtlCol="0">
            <a:spAutoFit/>
          </a:bodyPr>
          <a:lstStyle/>
          <a:p>
            <a:pPr algn="ctr"/>
            <a:r>
              <a:rPr lang="en-US" sz="3600" b="1" dirty="0" smtClean="0">
                <a:solidFill>
                  <a:srgbClr val="002060"/>
                </a:solidFill>
                <a:latin typeface="+mj-lt"/>
              </a:rPr>
              <a:t>           Comprehensive </a:t>
            </a:r>
            <a:endParaRPr lang="en-US" sz="3600" b="1" dirty="0">
              <a:solidFill>
                <a:srgbClr val="002060"/>
              </a:solidFill>
              <a:latin typeface="+mj-lt"/>
            </a:endParaRPr>
          </a:p>
          <a:p>
            <a:pPr algn="ctr"/>
            <a:r>
              <a:rPr lang="en-US" sz="3600" b="1" dirty="0" smtClean="0">
                <a:solidFill>
                  <a:srgbClr val="002060"/>
                </a:solidFill>
                <a:latin typeface="+mj-lt"/>
              </a:rPr>
              <a:t>           Pain </a:t>
            </a:r>
            <a:r>
              <a:rPr lang="en-US" sz="3600" b="1" dirty="0">
                <a:solidFill>
                  <a:srgbClr val="002060"/>
                </a:solidFill>
                <a:latin typeface="+mj-lt"/>
              </a:rPr>
              <a:t>Management</a:t>
            </a:r>
          </a:p>
          <a:p>
            <a:pPr algn="ctr"/>
            <a:endParaRPr lang="en-US" sz="1700" dirty="0"/>
          </a:p>
          <a:p>
            <a:pPr>
              <a:buFont typeface="Wingdings" pitchFamily="2" charset="2"/>
              <a:buChar char="Ø"/>
            </a:pPr>
            <a:r>
              <a:rPr lang="en-US" sz="1700" dirty="0"/>
              <a:t> </a:t>
            </a:r>
            <a:r>
              <a:rPr lang="en-US" sz="1700" b="1" dirty="0"/>
              <a:t> Evidence-Based Complementary and </a:t>
            </a:r>
          </a:p>
          <a:p>
            <a:r>
              <a:rPr lang="en-US" sz="1700" b="1" dirty="0"/>
              <a:t>     Alternative Therapeutic Modes</a:t>
            </a:r>
          </a:p>
          <a:p>
            <a:endParaRPr lang="en-US" sz="1700" b="1" dirty="0"/>
          </a:p>
          <a:p>
            <a:pPr lvl="1">
              <a:buFont typeface="Wingdings" pitchFamily="2" charset="2"/>
              <a:buChar char="Ø"/>
            </a:pPr>
            <a:r>
              <a:rPr lang="en-US" sz="1700" b="1" dirty="0"/>
              <a:t> </a:t>
            </a:r>
            <a:r>
              <a:rPr lang="en-US" b="1" dirty="0"/>
              <a:t> </a:t>
            </a:r>
            <a:r>
              <a:rPr lang="en-US" b="1" dirty="0" smtClean="0"/>
              <a:t>Acupuncture   </a:t>
            </a:r>
            <a:endParaRPr lang="en-US" b="1" dirty="0"/>
          </a:p>
          <a:p>
            <a:pPr lvl="1">
              <a:buFont typeface="Wingdings" pitchFamily="2" charset="2"/>
              <a:buChar char="Ø"/>
            </a:pPr>
            <a:r>
              <a:rPr lang="en-US" b="1" dirty="0"/>
              <a:t>  Biofeedback</a:t>
            </a:r>
          </a:p>
          <a:p>
            <a:pPr lvl="1">
              <a:buFont typeface="Wingdings" pitchFamily="2" charset="2"/>
              <a:buChar char="Ø"/>
            </a:pPr>
            <a:r>
              <a:rPr lang="en-US" b="1" dirty="0"/>
              <a:t>  Yoga</a:t>
            </a:r>
          </a:p>
          <a:p>
            <a:pPr lvl="1">
              <a:buFont typeface="Wingdings" pitchFamily="2" charset="2"/>
              <a:buChar char="Ø"/>
            </a:pPr>
            <a:r>
              <a:rPr lang="en-US" b="1" dirty="0"/>
              <a:t>  Meditation</a:t>
            </a:r>
          </a:p>
          <a:p>
            <a:pPr lvl="1">
              <a:buFont typeface="Wingdings" pitchFamily="2" charset="2"/>
              <a:buChar char="Ø"/>
            </a:pPr>
            <a:endParaRPr lang="en-US" sz="1700" b="1" dirty="0"/>
          </a:p>
          <a:p>
            <a:pPr>
              <a:buFont typeface="Wingdings" pitchFamily="2" charset="2"/>
              <a:buChar char="Ø"/>
            </a:pPr>
            <a:r>
              <a:rPr lang="en-US" sz="1700" b="1" dirty="0"/>
              <a:t>  Standardizes Pain Management  </a:t>
            </a:r>
          </a:p>
          <a:p>
            <a:r>
              <a:rPr lang="en-US" sz="1700" b="1" dirty="0"/>
              <a:t>     Services at echelons of care across </a:t>
            </a:r>
          </a:p>
          <a:p>
            <a:r>
              <a:rPr lang="en-US" sz="1700" b="1" dirty="0"/>
              <a:t>     our Medical Treatment Facilities: </a:t>
            </a:r>
          </a:p>
          <a:p>
            <a:r>
              <a:rPr lang="en-US" sz="1700" b="1" dirty="0"/>
              <a:t>                 Team-Based</a:t>
            </a:r>
          </a:p>
          <a:p>
            <a:endParaRPr lang="en-US" sz="1700" b="1" dirty="0"/>
          </a:p>
          <a:p>
            <a:pPr>
              <a:buFont typeface="Wingdings" pitchFamily="2" charset="2"/>
              <a:buChar char="Ø"/>
            </a:pPr>
            <a:r>
              <a:rPr lang="en-US" sz="1700" b="1" dirty="0"/>
              <a:t>  Provides optimal quality of life for </a:t>
            </a:r>
          </a:p>
          <a:p>
            <a:r>
              <a:rPr lang="en-US" sz="1700" b="1" dirty="0"/>
              <a:t>     Soldiers and patients with acute and</a:t>
            </a:r>
          </a:p>
          <a:p>
            <a:r>
              <a:rPr lang="en-US" sz="1700" b="1" dirty="0"/>
              <a:t>     chronic pain</a:t>
            </a:r>
          </a:p>
          <a:p>
            <a:r>
              <a:rPr lang="en-US" sz="1700" dirty="0"/>
              <a:t>      </a:t>
            </a:r>
          </a:p>
          <a:p>
            <a:pPr>
              <a:buFont typeface="Wingdings" pitchFamily="2" charset="2"/>
              <a:buChar char="Ø"/>
            </a:pPr>
            <a:endParaRPr lang="en-US" sz="1700" dirty="0"/>
          </a:p>
          <a:p>
            <a:pPr>
              <a:buFont typeface="Wingdings" pitchFamily="2" charset="2"/>
              <a:buChar char="Ø"/>
            </a:pPr>
            <a:endParaRPr lang="en-US" sz="1700" dirty="0"/>
          </a:p>
          <a:p>
            <a:endParaRPr lang="en-US" sz="1700" dirty="0"/>
          </a:p>
          <a:p>
            <a:endParaRPr lang="en-US" sz="1700" dirty="0"/>
          </a:p>
        </p:txBody>
      </p:sp>
      <p:grpSp>
        <p:nvGrpSpPr>
          <p:cNvPr id="7" name="Group 6"/>
          <p:cNvGrpSpPr/>
          <p:nvPr/>
        </p:nvGrpSpPr>
        <p:grpSpPr>
          <a:xfrm>
            <a:off x="6697648" y="1958946"/>
            <a:ext cx="5165021" cy="3338926"/>
            <a:chOff x="4159398" y="2501452"/>
            <a:chExt cx="5426043" cy="4506298"/>
          </a:xfrm>
        </p:grpSpPr>
        <p:pic>
          <p:nvPicPr>
            <p:cNvPr id="5" name="Picture 4" descr="army_mil-84762-2010-09-07-070908.jpg"/>
            <p:cNvPicPr>
              <a:picLocks noChangeAspect="1"/>
            </p:cNvPicPr>
            <p:nvPr/>
          </p:nvPicPr>
          <p:blipFill>
            <a:blip r:embed="rId3" cstate="print"/>
            <a:srcRect l="29456" t="16667"/>
            <a:stretch>
              <a:fillRect/>
            </a:stretch>
          </p:blipFill>
          <p:spPr>
            <a:xfrm>
              <a:off x="7018258" y="4905681"/>
              <a:ext cx="2559270" cy="2102069"/>
            </a:xfrm>
            <a:prstGeom prst="rect">
              <a:avLst/>
            </a:prstGeom>
          </p:spPr>
        </p:pic>
        <p:pic>
          <p:nvPicPr>
            <p:cNvPr id="3" name="Picture 2" descr="army_mil-2008-09-29-191124.jpg"/>
            <p:cNvPicPr>
              <a:picLocks noChangeAspect="1"/>
            </p:cNvPicPr>
            <p:nvPr/>
          </p:nvPicPr>
          <p:blipFill>
            <a:blip r:embed="rId4" cstate="print"/>
            <a:srcRect t="1793" r="27357"/>
            <a:stretch>
              <a:fillRect/>
            </a:stretch>
          </p:blipFill>
          <p:spPr>
            <a:xfrm>
              <a:off x="4167351" y="2511972"/>
              <a:ext cx="2874579" cy="2590795"/>
            </a:xfrm>
            <a:prstGeom prst="rect">
              <a:avLst/>
            </a:prstGeom>
          </p:spPr>
        </p:pic>
        <p:pic>
          <p:nvPicPr>
            <p:cNvPr id="6" name="Picture 5" descr="061809_7C_Biofeedback.jpg"/>
            <p:cNvPicPr>
              <a:picLocks noChangeAspect="1"/>
            </p:cNvPicPr>
            <p:nvPr/>
          </p:nvPicPr>
          <p:blipFill>
            <a:blip r:embed="rId5" cstate="print"/>
            <a:stretch>
              <a:fillRect/>
            </a:stretch>
          </p:blipFill>
          <p:spPr>
            <a:xfrm>
              <a:off x="4159398" y="5097517"/>
              <a:ext cx="2866768" cy="1908448"/>
            </a:xfrm>
            <a:prstGeom prst="rect">
              <a:avLst/>
            </a:prstGeom>
          </p:spPr>
        </p:pic>
        <p:pic>
          <p:nvPicPr>
            <p:cNvPr id="4" name="Picture 3" descr="army_mil-81175-2010-07-26-070730.jpg"/>
            <p:cNvPicPr>
              <a:picLocks noChangeAspect="1"/>
            </p:cNvPicPr>
            <p:nvPr/>
          </p:nvPicPr>
          <p:blipFill>
            <a:blip r:embed="rId6" cstate="print"/>
            <a:srcRect r="8652"/>
            <a:stretch>
              <a:fillRect/>
            </a:stretch>
          </p:blipFill>
          <p:spPr>
            <a:xfrm>
              <a:off x="6866815" y="2501452"/>
              <a:ext cx="2718626" cy="2585555"/>
            </a:xfrm>
            <a:prstGeom prst="rect">
              <a:avLst/>
            </a:prstGeom>
          </p:spPr>
        </p:pic>
      </p:grpSp>
      <p:sp>
        <p:nvSpPr>
          <p:cNvPr id="8" name="Rectangle 7"/>
          <p:cNvSpPr/>
          <p:nvPr/>
        </p:nvSpPr>
        <p:spPr>
          <a:xfrm>
            <a:off x="7074093" y="1017921"/>
            <a:ext cx="4073164" cy="779828"/>
          </a:xfrm>
          <a:prstGeom prst="rect">
            <a:avLst/>
          </a:prstGeom>
          <a:noFill/>
        </p:spPr>
        <p:txBody>
          <a:bodyPr wrap="none" lIns="86486" tIns="43243" rIns="86486" bIns="43243">
            <a:spAutoFit/>
          </a:bodyPr>
          <a:lstStyle/>
          <a:p>
            <a:pPr algn="ctr"/>
            <a:r>
              <a:rPr lang="en-US" sz="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Interdisciplinary</a:t>
            </a:r>
          </a:p>
        </p:txBody>
      </p:sp>
      <p:sp>
        <p:nvSpPr>
          <p:cNvPr id="9" name="Rectangle 8"/>
          <p:cNvSpPr/>
          <p:nvPr/>
        </p:nvSpPr>
        <p:spPr>
          <a:xfrm rot="16200000">
            <a:off x="5172554" y="3436242"/>
            <a:ext cx="1941972" cy="779828"/>
          </a:xfrm>
          <a:prstGeom prst="rect">
            <a:avLst/>
          </a:prstGeom>
          <a:noFill/>
        </p:spPr>
        <p:txBody>
          <a:bodyPr wrap="none" lIns="86486" tIns="43243" rIns="86486" bIns="43243">
            <a:spAutoFit/>
          </a:bodyPr>
          <a:lstStyle/>
          <a:p>
            <a:pPr algn="ctr"/>
            <a:r>
              <a:rPr lang="en-US" sz="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Holistic</a:t>
            </a:r>
          </a:p>
        </p:txBody>
      </p:sp>
      <p:sp>
        <p:nvSpPr>
          <p:cNvPr id="10" name="Rectangle 9"/>
          <p:cNvSpPr/>
          <p:nvPr/>
        </p:nvSpPr>
        <p:spPr>
          <a:xfrm>
            <a:off x="7610839" y="5311911"/>
            <a:ext cx="2984268" cy="779828"/>
          </a:xfrm>
          <a:prstGeom prst="rect">
            <a:avLst/>
          </a:prstGeom>
          <a:noFill/>
        </p:spPr>
        <p:txBody>
          <a:bodyPr wrap="none" lIns="86486" tIns="43243" rIns="86486" bIns="43243">
            <a:spAutoFit/>
          </a:bodyPr>
          <a:lstStyle/>
          <a:p>
            <a:pPr algn="ctr"/>
            <a:r>
              <a:rPr lang="en-US" sz="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Multimodal</a:t>
            </a:r>
          </a:p>
        </p:txBody>
      </p:sp>
      <p:sp>
        <p:nvSpPr>
          <p:cNvPr id="13" name="TextBox 12"/>
          <p:cNvSpPr txBox="1"/>
          <p:nvPr/>
        </p:nvSpPr>
        <p:spPr>
          <a:xfrm>
            <a:off x="2553582" y="2370370"/>
            <a:ext cx="3164298" cy="1754327"/>
          </a:xfrm>
          <a:prstGeom prst="rect">
            <a:avLst/>
          </a:prstGeom>
          <a:noFill/>
        </p:spPr>
        <p:txBody>
          <a:bodyPr wrap="none" rtlCol="0">
            <a:spAutoFit/>
          </a:bodyPr>
          <a:lstStyle/>
          <a:p>
            <a:r>
              <a:rPr lang="en-US" dirty="0" smtClean="0"/>
              <a:t>Since PMTF Report have added:</a:t>
            </a:r>
          </a:p>
          <a:p>
            <a:pPr marL="342900" indent="-342900">
              <a:buFont typeface="Wingdings" charset="2"/>
              <a:buChar char="Ø"/>
            </a:pPr>
            <a:r>
              <a:rPr lang="en-US" b="1" dirty="0" smtClean="0"/>
              <a:t>Music therapy</a:t>
            </a:r>
          </a:p>
          <a:p>
            <a:pPr marL="342900" indent="-342900">
              <a:buFont typeface="Wingdings" charset="2"/>
              <a:buChar char="Ø"/>
            </a:pPr>
            <a:r>
              <a:rPr lang="en-US" b="1" dirty="0" smtClean="0"/>
              <a:t>Mindfulness Meditation</a:t>
            </a:r>
          </a:p>
          <a:p>
            <a:pPr marL="342900" indent="-342900">
              <a:buFont typeface="Wingdings" charset="2"/>
              <a:buChar char="Ø"/>
            </a:pPr>
            <a:r>
              <a:rPr lang="en-US" b="1" dirty="0" smtClean="0"/>
              <a:t>Medical Massage</a:t>
            </a:r>
          </a:p>
          <a:p>
            <a:pPr marL="342900" indent="-342900">
              <a:buFont typeface="Wingdings" charset="2"/>
              <a:buChar char="Ø"/>
            </a:pPr>
            <a:r>
              <a:rPr lang="en-US" b="1" dirty="0" smtClean="0"/>
              <a:t>Chiropractic</a:t>
            </a:r>
          </a:p>
          <a:p>
            <a:pPr marL="342900" indent="-342900">
              <a:buFont typeface="Wingdings" charset="2"/>
              <a:buChar char="Ø"/>
            </a:pPr>
            <a:r>
              <a:rPr lang="en-US" b="1" dirty="0" smtClean="0"/>
              <a:t>Tai Chi/Qi Gung</a:t>
            </a:r>
            <a:endParaRPr lang="en-US" b="1" dirty="0"/>
          </a:p>
        </p:txBody>
      </p:sp>
    </p:spTree>
    <p:extLst>
      <p:ext uri="{BB962C8B-B14F-4D97-AF65-F5344CB8AC3E}">
        <p14:creationId xmlns:p14="http://schemas.microsoft.com/office/powerpoint/2010/main" val="1249003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C4F6761-FD64-C44E-B2BE-2665D93660B6}" type="slidenum">
              <a:rPr lang="en-US" smtClean="0">
                <a:solidFill>
                  <a:prstClr val="black">
                    <a:tint val="75000"/>
                  </a:prstClr>
                </a:solidFill>
              </a:rPr>
              <a:pPr/>
              <a:t>19</a:t>
            </a:fld>
            <a:endParaRPr lang="en-US" dirty="0">
              <a:solidFill>
                <a:prstClr val="black">
                  <a:tint val="75000"/>
                </a:prstClr>
              </a:solidFill>
            </a:endParaRPr>
          </a:p>
        </p:txBody>
      </p:sp>
      <p:pic>
        <p:nvPicPr>
          <p:cNvPr id="3" name="Picture 2"/>
          <p:cNvPicPr>
            <a:picLocks noChangeAspect="1"/>
          </p:cNvPicPr>
          <p:nvPr/>
        </p:nvPicPr>
        <p:blipFill>
          <a:blip r:embed="rId2"/>
          <a:stretch>
            <a:fillRect/>
          </a:stretch>
        </p:blipFill>
        <p:spPr>
          <a:xfrm>
            <a:off x="518689" y="866508"/>
            <a:ext cx="3286408" cy="3995359"/>
          </a:xfrm>
          <a:prstGeom prst="rect">
            <a:avLst/>
          </a:prstGeom>
        </p:spPr>
      </p:pic>
      <p:pic>
        <p:nvPicPr>
          <p:cNvPr id="4" name="Picture 3"/>
          <p:cNvPicPr>
            <a:picLocks noChangeAspect="1"/>
          </p:cNvPicPr>
          <p:nvPr/>
        </p:nvPicPr>
        <p:blipFill>
          <a:blip r:embed="rId3"/>
          <a:stretch>
            <a:fillRect/>
          </a:stretch>
        </p:blipFill>
        <p:spPr>
          <a:xfrm>
            <a:off x="4225454" y="318436"/>
            <a:ext cx="2716039" cy="3005953"/>
          </a:xfrm>
          <a:prstGeom prst="rect">
            <a:avLst/>
          </a:prstGeom>
        </p:spPr>
      </p:pic>
      <p:sp>
        <p:nvSpPr>
          <p:cNvPr id="5" name="AutoShape 2" descr="Fall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stretch>
            <a:fillRect/>
          </a:stretch>
        </p:blipFill>
        <p:spPr>
          <a:xfrm>
            <a:off x="5066168" y="3136999"/>
            <a:ext cx="3027630" cy="3684944"/>
          </a:xfrm>
          <a:prstGeom prst="rect">
            <a:avLst/>
          </a:prstGeom>
        </p:spPr>
      </p:pic>
      <p:pic>
        <p:nvPicPr>
          <p:cNvPr id="8" name="Picture 7"/>
          <p:cNvPicPr>
            <a:picLocks noChangeAspect="1"/>
          </p:cNvPicPr>
          <p:nvPr/>
        </p:nvPicPr>
        <p:blipFill>
          <a:blip r:embed="rId5"/>
          <a:stretch>
            <a:fillRect/>
          </a:stretch>
        </p:blipFill>
        <p:spPr>
          <a:xfrm>
            <a:off x="8242834" y="3324389"/>
            <a:ext cx="3390571" cy="3533611"/>
          </a:xfrm>
          <a:prstGeom prst="rect">
            <a:avLst/>
          </a:prstGeom>
        </p:spPr>
      </p:pic>
      <p:sp>
        <p:nvSpPr>
          <p:cNvPr id="9" name="TextBox 8"/>
          <p:cNvSpPr txBox="1"/>
          <p:nvPr/>
        </p:nvSpPr>
        <p:spPr>
          <a:xfrm>
            <a:off x="7095402" y="906424"/>
            <a:ext cx="4782745" cy="1384995"/>
          </a:xfrm>
          <a:prstGeom prst="rect">
            <a:avLst/>
          </a:prstGeom>
          <a:noFill/>
        </p:spPr>
        <p:txBody>
          <a:bodyPr wrap="square" rtlCol="0">
            <a:spAutoFit/>
          </a:bodyPr>
          <a:lstStyle/>
          <a:p>
            <a:r>
              <a:rPr lang="en-US" sz="2800" b="1" dirty="0" smtClean="0">
                <a:solidFill>
                  <a:schemeClr val="tx2"/>
                </a:solidFill>
                <a:latin typeface="Arial" panose="020B0604020202020204" pitchFamily="34" charset="0"/>
                <a:cs typeface="Arial" panose="020B0604020202020204" pitchFamily="34" charset="0"/>
              </a:rPr>
              <a:t>Proven value of massage therapy in wounded, ill and injured warrior care…</a:t>
            </a:r>
            <a:endParaRPr lang="en-US" sz="28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354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1"/>
            <a:ext cx="8229600" cy="1143000"/>
          </a:xfrm>
        </p:spPr>
        <p:txBody>
          <a:bodyPr>
            <a:normAutofit/>
          </a:bodyPr>
          <a:lstStyle/>
          <a:p>
            <a:pPr algn="ctr"/>
            <a:r>
              <a:rPr lang="en-US" sz="3200" b="1" dirty="0" smtClean="0">
                <a:solidFill>
                  <a:srgbClr val="002060"/>
                </a:solidFill>
              </a:rPr>
              <a:t>Disclosures</a:t>
            </a:r>
            <a:endParaRPr lang="en-US" sz="3200" b="1" dirty="0">
              <a:solidFill>
                <a:srgbClr val="002060"/>
              </a:solidFill>
            </a:endParaRPr>
          </a:p>
        </p:txBody>
      </p:sp>
      <p:sp>
        <p:nvSpPr>
          <p:cNvPr id="3" name="Content Placeholder 2"/>
          <p:cNvSpPr>
            <a:spLocks noGrp="1"/>
          </p:cNvSpPr>
          <p:nvPr>
            <p:ph idx="1"/>
          </p:nvPr>
        </p:nvSpPr>
        <p:spPr/>
        <p:txBody>
          <a:bodyPr>
            <a:normAutofit/>
          </a:bodyPr>
          <a:lstStyle/>
          <a:p>
            <a:r>
              <a:rPr lang="en-US" sz="2600" b="1" dirty="0"/>
              <a:t>Financial relationships with commercial interests:</a:t>
            </a:r>
          </a:p>
          <a:p>
            <a:pPr marL="914318" lvl="2" indent="0">
              <a:buNone/>
            </a:pPr>
            <a:r>
              <a:rPr lang="en-US" b="1" dirty="0" smtClean="0"/>
              <a:t>Eric B. Schoomaker, MD, PhD has documented that he has nothing personal to disclose. His spouse is a yoga therapist, mindfulness teacher and co-owner of </a:t>
            </a:r>
            <a:r>
              <a:rPr lang="en-US" b="1" dirty="0" err="1" smtClean="0"/>
              <a:t>Myndwell</a:t>
            </a:r>
            <a:r>
              <a:rPr lang="en-US" b="1" dirty="0" smtClean="0"/>
              <a:t>, a mindfulness training program.</a:t>
            </a:r>
          </a:p>
          <a:p>
            <a:pPr marL="914318" lvl="2" indent="0">
              <a:buNone/>
            </a:pPr>
            <a:endParaRPr lang="en-US" sz="1200" dirty="0"/>
          </a:p>
          <a:p>
            <a:r>
              <a:rPr lang="en-US" sz="2600" b="1" dirty="0"/>
              <a:t>This presentation does not contain off-label or investigational use of drugs or products</a:t>
            </a:r>
          </a:p>
          <a:p>
            <a:endParaRPr lang="en-US" sz="1200" b="1" dirty="0"/>
          </a:p>
          <a:p>
            <a:pPr lvl="0"/>
            <a:r>
              <a:rPr lang="en-US" sz="2600" b="1" dirty="0">
                <a:ea typeface="ＭＳ Ｐゴシック" pitchFamily="-83" charset="-128"/>
                <a:cs typeface="Arial"/>
              </a:rPr>
              <a:t>The opinions expressed represent solely the views of the presenter and do not reflect official policy of the DoD or </a:t>
            </a:r>
            <a:r>
              <a:rPr lang="en-US" sz="2600" b="1" dirty="0" smtClean="0">
                <a:ea typeface="ＭＳ Ｐゴシック" pitchFamily="-83" charset="-128"/>
                <a:cs typeface="Arial"/>
              </a:rPr>
              <a:t>USU.</a:t>
            </a:r>
            <a:endParaRPr lang="en-US" sz="2600" b="1" dirty="0">
              <a:ea typeface="ＭＳ Ｐゴシック" pitchFamily="-83" charset="-128"/>
              <a:cs typeface="Arial"/>
            </a:endParaRPr>
          </a:p>
          <a:p>
            <a:endParaRPr lang="en-US" dirty="0"/>
          </a:p>
        </p:txBody>
      </p:sp>
    </p:spTree>
    <p:extLst>
      <p:ext uri="{BB962C8B-B14F-4D97-AF65-F5344CB8AC3E}">
        <p14:creationId xmlns:p14="http://schemas.microsoft.com/office/powerpoint/2010/main" val="3373587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740812" y="237407"/>
            <a:ext cx="10703831" cy="528493"/>
          </a:xfrm>
          <a:prstGeom prst="rect">
            <a:avLst/>
          </a:prstGeom>
          <a:scene3d>
            <a:camera prst="orthographicFront"/>
            <a:lightRig rig="threePt" dir="t"/>
          </a:scene3d>
          <a:sp3d>
            <a:bevelT w="190500" h="146050" prst="softRound"/>
          </a:sp3d>
        </p:spPr>
        <p:txBody>
          <a:bodyPr lIns="96661" tIns="48331" rIns="96661" bIns="48331">
            <a:spAutoFit/>
          </a:bodyPr>
          <a:lstStyle/>
          <a:p>
            <a:pPr algn="ctr">
              <a:defRPr/>
            </a:pPr>
            <a:r>
              <a:rPr lang="en-US" sz="2800" dirty="0" smtClean="0">
                <a:solidFill>
                  <a:srgbClr val="2D2D2C"/>
                </a:solidFill>
                <a:latin typeface="Constantia" pitchFamily="18" charset="0"/>
                <a:cs typeface="Arial" charset="0"/>
              </a:rPr>
              <a:t>Evolution of Federal Medicine Pain Management &amp; Opioid Safety</a:t>
            </a:r>
            <a:endParaRPr lang="en-US" sz="2800" dirty="0">
              <a:solidFill>
                <a:srgbClr val="2D2D2C"/>
              </a:solidFill>
              <a:latin typeface="Constantia" pitchFamily="18" charset="0"/>
              <a:cs typeface="Arial" charset="0"/>
            </a:endParaRPr>
          </a:p>
        </p:txBody>
      </p:sp>
      <p:sp>
        <p:nvSpPr>
          <p:cNvPr id="3" name="Rounded Rectangle 2"/>
          <p:cNvSpPr/>
          <p:nvPr/>
        </p:nvSpPr>
        <p:spPr bwMode="auto">
          <a:xfrm>
            <a:off x="339090" y="794938"/>
            <a:ext cx="11841879" cy="5821680"/>
          </a:xfrm>
          <a:prstGeom prst="roundRect">
            <a:avLst/>
          </a:prstGeom>
          <a:solidFill>
            <a:srgbClr val="B6CBE4"/>
          </a:solidFill>
          <a:ln w="47625" cap="flat" cmpd="sng" algn="ctr">
            <a:solidFill>
              <a:schemeClr val="tx1">
                <a:lumMod val="50000"/>
              </a:schemeClr>
            </a:solidFill>
            <a:prstDash val="solid"/>
            <a:round/>
            <a:headEnd type="none" w="med" len="med"/>
            <a:tailEnd type="none" w="med" len="med"/>
          </a:ln>
          <a:effectLst/>
          <a:scene3d>
            <a:camera prst="orthographicFront"/>
            <a:lightRig rig="threePt" dir="t"/>
          </a:scene3d>
          <a:sp3d>
            <a:bevelT w="184150" h="120650" prst="coolSlant"/>
          </a:sp3d>
        </p:spPr>
        <p:txBody>
          <a:bodyPr lIns="96661" tIns="0" rIns="96661" bIns="0"/>
          <a:lstStyle/>
          <a:p>
            <a:pPr algn="ctr" defTabSz="1021992">
              <a:defRPr/>
            </a:pPr>
            <a:endParaRPr lang="en-US" sz="1600" dirty="0">
              <a:solidFill>
                <a:srgbClr val="545454"/>
              </a:solidFill>
              <a:latin typeface="Arial" charset="0"/>
              <a:cs typeface="Arial" charset="0"/>
            </a:endParaRPr>
          </a:p>
        </p:txBody>
      </p:sp>
      <p:sp>
        <p:nvSpPr>
          <p:cNvPr id="12" name="Pentagon 11"/>
          <p:cNvSpPr/>
          <p:nvPr/>
        </p:nvSpPr>
        <p:spPr bwMode="auto">
          <a:xfrm>
            <a:off x="519871" y="3294884"/>
            <a:ext cx="2010585" cy="425279"/>
          </a:xfrm>
          <a:prstGeom prst="homePlate">
            <a:avLst/>
          </a:prstGeom>
          <a:solidFill>
            <a:schemeClr val="bg1"/>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sz="1400">
              <a:solidFill>
                <a:srgbClr val="FFFFFF"/>
              </a:solidFill>
              <a:latin typeface="Calibri"/>
            </a:endParaRPr>
          </a:p>
        </p:txBody>
      </p:sp>
      <p:sp>
        <p:nvSpPr>
          <p:cNvPr id="13" name="Chevron 12"/>
          <p:cNvSpPr/>
          <p:nvPr/>
        </p:nvSpPr>
        <p:spPr bwMode="auto">
          <a:xfrm>
            <a:off x="2286197" y="3294884"/>
            <a:ext cx="1857395" cy="425278"/>
          </a:xfrm>
          <a:prstGeom prst="chevron">
            <a:avLst/>
          </a:prstGeom>
          <a:solidFill>
            <a:schemeClr val="tx1">
              <a:lumMod val="65000"/>
              <a:lumOff val="35000"/>
            </a:schemeClr>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sz="1400">
              <a:solidFill>
                <a:srgbClr val="545454"/>
              </a:solidFill>
              <a:latin typeface="Calibri"/>
            </a:endParaRPr>
          </a:p>
        </p:txBody>
      </p:sp>
      <p:sp>
        <p:nvSpPr>
          <p:cNvPr id="14" name="Chevron 13"/>
          <p:cNvSpPr/>
          <p:nvPr/>
        </p:nvSpPr>
        <p:spPr bwMode="auto">
          <a:xfrm>
            <a:off x="3862997" y="3294884"/>
            <a:ext cx="1273325" cy="425278"/>
          </a:xfrm>
          <a:prstGeom prst="chevron">
            <a:avLst/>
          </a:prstGeom>
          <a:solidFill>
            <a:srgbClr val="506C8A"/>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sz="1400">
              <a:solidFill>
                <a:srgbClr val="545454"/>
              </a:solidFill>
              <a:latin typeface="Calibri"/>
            </a:endParaRPr>
          </a:p>
        </p:txBody>
      </p:sp>
      <p:sp>
        <p:nvSpPr>
          <p:cNvPr id="15" name="Chevron 14"/>
          <p:cNvSpPr/>
          <p:nvPr/>
        </p:nvSpPr>
        <p:spPr bwMode="auto">
          <a:xfrm>
            <a:off x="4899728" y="3294884"/>
            <a:ext cx="3116512" cy="425278"/>
          </a:xfrm>
          <a:prstGeom prst="chevron">
            <a:avLst/>
          </a:prstGeom>
          <a:solidFill>
            <a:srgbClr val="7030A0"/>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sz="1400">
              <a:solidFill>
                <a:srgbClr val="545454"/>
              </a:solidFill>
              <a:latin typeface="Calibri"/>
            </a:endParaRPr>
          </a:p>
        </p:txBody>
      </p:sp>
      <p:sp>
        <p:nvSpPr>
          <p:cNvPr id="16" name="Chevron 15"/>
          <p:cNvSpPr/>
          <p:nvPr/>
        </p:nvSpPr>
        <p:spPr bwMode="auto">
          <a:xfrm>
            <a:off x="7817320" y="3306678"/>
            <a:ext cx="4186334" cy="425278"/>
          </a:xfrm>
          <a:prstGeom prst="chevron">
            <a:avLst/>
          </a:prstGeom>
          <a:solidFill>
            <a:srgbClr val="00B0F0"/>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sz="1400">
              <a:solidFill>
                <a:srgbClr val="545454"/>
              </a:solidFill>
              <a:latin typeface="Calibri"/>
            </a:endParaRPr>
          </a:p>
        </p:txBody>
      </p:sp>
      <p:sp>
        <p:nvSpPr>
          <p:cNvPr id="7" name="TextBox 6"/>
          <p:cNvSpPr txBox="1"/>
          <p:nvPr/>
        </p:nvSpPr>
        <p:spPr bwMode="auto">
          <a:xfrm>
            <a:off x="551489" y="3355599"/>
            <a:ext cx="1717982" cy="320514"/>
          </a:xfrm>
          <a:prstGeom prst="rect">
            <a:avLst/>
          </a:prstGeom>
          <a:noFill/>
          <a:ln>
            <a:noFill/>
          </a:ln>
          <a:scene3d>
            <a:camera prst="orthographicFront"/>
            <a:lightRig rig="threePt" dir="t"/>
          </a:scene3d>
          <a:sp3d>
            <a:bevelT w="165100" h="114300"/>
          </a:sp3d>
        </p:spPr>
        <p:txBody>
          <a:bodyPr wrap="square" lIns="96661" tIns="48331" rIns="96661" bIns="48331">
            <a:spAutoFit/>
          </a:bodyPr>
          <a:lstStyle>
            <a:defPPr>
              <a:defRPr lang="en-US"/>
            </a:defPPr>
            <a:lvl1pPr algn="ctr">
              <a:defRPr sz="1400">
                <a:solidFill>
                  <a:srgbClr val="060606"/>
                </a:solidFill>
                <a:latin typeface="Impact" panose="020B0806030902050204" pitchFamily="34" charset="0"/>
                <a:cs typeface="Arial" charset="0"/>
              </a:defRPr>
            </a:lvl1pPr>
          </a:lstStyle>
          <a:p>
            <a:r>
              <a:rPr lang="en-PH" dirty="0"/>
              <a:t>2009 - 2010</a:t>
            </a:r>
          </a:p>
        </p:txBody>
      </p:sp>
      <p:sp>
        <p:nvSpPr>
          <p:cNvPr id="8" name="TextBox 7"/>
          <p:cNvSpPr txBox="1"/>
          <p:nvPr/>
        </p:nvSpPr>
        <p:spPr bwMode="auto">
          <a:xfrm>
            <a:off x="2565602" y="3355599"/>
            <a:ext cx="1237306" cy="320514"/>
          </a:xfrm>
          <a:prstGeom prst="rect">
            <a:avLst/>
          </a:prstGeom>
          <a:noFill/>
          <a:ln>
            <a:noFill/>
          </a:ln>
          <a:scene3d>
            <a:camera prst="orthographicFront"/>
            <a:lightRig rig="threePt" dir="t"/>
          </a:scene3d>
          <a:sp3d>
            <a:bevelT w="165100" h="114300"/>
          </a:sp3d>
        </p:spPr>
        <p:txBody>
          <a:bodyPr wrap="square" lIns="96661" tIns="48331" rIns="96661" bIns="48331">
            <a:spAutoFit/>
          </a:bodyPr>
          <a:lstStyle>
            <a:defPPr>
              <a:defRPr lang="en-US"/>
            </a:defPPr>
            <a:lvl1pPr algn="ctr">
              <a:defRPr sz="1400">
                <a:solidFill>
                  <a:srgbClr val="060606"/>
                </a:solidFill>
                <a:latin typeface="Impact" panose="020B0806030902050204" pitchFamily="34" charset="0"/>
                <a:cs typeface="Arial" charset="0"/>
              </a:defRPr>
            </a:lvl1pPr>
          </a:lstStyle>
          <a:p>
            <a:r>
              <a:rPr lang="en-PH" dirty="0"/>
              <a:t>2011 - 2012</a:t>
            </a:r>
          </a:p>
        </p:txBody>
      </p:sp>
      <p:sp>
        <p:nvSpPr>
          <p:cNvPr id="9" name="TextBox 8"/>
          <p:cNvSpPr txBox="1"/>
          <p:nvPr/>
        </p:nvSpPr>
        <p:spPr bwMode="auto">
          <a:xfrm>
            <a:off x="4066604" y="3355599"/>
            <a:ext cx="1069717" cy="320514"/>
          </a:xfrm>
          <a:prstGeom prst="rect">
            <a:avLst/>
          </a:prstGeom>
          <a:noFill/>
          <a:ln>
            <a:noFill/>
          </a:ln>
          <a:scene3d>
            <a:camera prst="orthographicFront"/>
            <a:lightRig rig="threePt" dir="t"/>
          </a:scene3d>
          <a:sp3d>
            <a:bevelT w="165100" h="114300"/>
          </a:sp3d>
        </p:spPr>
        <p:txBody>
          <a:bodyPr lIns="96661" tIns="48331" rIns="96661" bIns="48331">
            <a:spAutoFit/>
          </a:bodyPr>
          <a:lstStyle/>
          <a:p>
            <a:pPr algn="ctr">
              <a:defRPr/>
            </a:pPr>
            <a:r>
              <a:rPr lang="en-PH" sz="1400" dirty="0">
                <a:solidFill>
                  <a:srgbClr val="FFFFFF"/>
                </a:solidFill>
                <a:effectLst>
                  <a:outerShdw blurRad="38100" dist="38100" dir="2700000" algn="tl">
                    <a:srgbClr val="000000">
                      <a:alpha val="43137"/>
                    </a:srgbClr>
                  </a:outerShdw>
                </a:effectLst>
                <a:latin typeface="Impact" panose="020B0806030902050204" pitchFamily="34" charset="0"/>
                <a:cs typeface="Arial" charset="0"/>
              </a:rPr>
              <a:t>2013</a:t>
            </a:r>
          </a:p>
        </p:txBody>
      </p:sp>
      <p:sp>
        <p:nvSpPr>
          <p:cNvPr id="10" name="TextBox 9"/>
          <p:cNvSpPr txBox="1"/>
          <p:nvPr/>
        </p:nvSpPr>
        <p:spPr bwMode="auto">
          <a:xfrm>
            <a:off x="5581926" y="3372245"/>
            <a:ext cx="1069717" cy="320514"/>
          </a:xfrm>
          <a:prstGeom prst="rect">
            <a:avLst/>
          </a:prstGeom>
          <a:noFill/>
          <a:ln>
            <a:noFill/>
          </a:ln>
          <a:scene3d>
            <a:camera prst="orthographicFront"/>
            <a:lightRig rig="threePt" dir="t"/>
          </a:scene3d>
          <a:sp3d>
            <a:bevelT w="165100" h="114300"/>
          </a:sp3d>
        </p:spPr>
        <p:txBody>
          <a:bodyPr lIns="96661" tIns="48331" rIns="96661" bIns="48331">
            <a:spAutoFit/>
          </a:bodyPr>
          <a:lstStyle/>
          <a:p>
            <a:pPr algn="ctr">
              <a:defRPr/>
            </a:pPr>
            <a:r>
              <a:rPr lang="en-PH" sz="1400" dirty="0" smtClean="0">
                <a:solidFill>
                  <a:srgbClr val="FFFFFF"/>
                </a:solidFill>
                <a:effectLst>
                  <a:outerShdw blurRad="38100" dist="38100" dir="2700000" algn="tl">
                    <a:srgbClr val="000000">
                      <a:alpha val="43137"/>
                    </a:srgbClr>
                  </a:outerShdw>
                </a:effectLst>
                <a:latin typeface="Impact" panose="020B0806030902050204" pitchFamily="34" charset="0"/>
                <a:cs typeface="Arial" charset="0"/>
              </a:rPr>
              <a:t>2014 - 2015</a:t>
            </a:r>
            <a:endParaRPr lang="en-PH" sz="1400" dirty="0">
              <a:solidFill>
                <a:srgbClr val="FFFFFF"/>
              </a:solidFill>
              <a:effectLst>
                <a:outerShdw blurRad="38100" dist="38100" dir="2700000" algn="tl">
                  <a:srgbClr val="000000">
                    <a:alpha val="43137"/>
                  </a:srgbClr>
                </a:outerShdw>
              </a:effectLst>
              <a:latin typeface="Impact" panose="020B0806030902050204" pitchFamily="34" charset="0"/>
              <a:cs typeface="Arial" charset="0"/>
            </a:endParaRPr>
          </a:p>
        </p:txBody>
      </p:sp>
      <p:sp>
        <p:nvSpPr>
          <p:cNvPr id="11" name="TextBox 10"/>
          <p:cNvSpPr txBox="1"/>
          <p:nvPr/>
        </p:nvSpPr>
        <p:spPr bwMode="auto">
          <a:xfrm>
            <a:off x="8709067" y="3377994"/>
            <a:ext cx="1571013" cy="320514"/>
          </a:xfrm>
          <a:prstGeom prst="rect">
            <a:avLst/>
          </a:prstGeom>
          <a:noFill/>
          <a:ln>
            <a:noFill/>
          </a:ln>
          <a:scene3d>
            <a:camera prst="orthographicFront"/>
            <a:lightRig rig="threePt" dir="t"/>
          </a:scene3d>
          <a:sp3d>
            <a:bevelT w="165100" h="114300"/>
          </a:sp3d>
        </p:spPr>
        <p:txBody>
          <a:bodyPr wrap="square" lIns="96661" tIns="48331" rIns="96661" bIns="48331">
            <a:spAutoFit/>
          </a:bodyPr>
          <a:lstStyle/>
          <a:p>
            <a:pPr algn="ctr">
              <a:defRPr/>
            </a:pPr>
            <a:r>
              <a:rPr lang="en-PH" sz="1400" dirty="0" smtClean="0">
                <a:solidFill>
                  <a:srgbClr val="060606"/>
                </a:solidFill>
                <a:latin typeface="Impact" panose="020B0806030902050204" pitchFamily="34" charset="0"/>
                <a:cs typeface="Arial" charset="0"/>
              </a:rPr>
              <a:t>2016 - 2018</a:t>
            </a:r>
            <a:endParaRPr lang="en-PH" sz="1400" dirty="0">
              <a:solidFill>
                <a:srgbClr val="060606"/>
              </a:solidFill>
              <a:latin typeface="Impact" panose="020B0806030902050204" pitchFamily="34" charset="0"/>
              <a:cs typeface="Arial" charset="0"/>
            </a:endParaRPr>
          </a:p>
        </p:txBody>
      </p:sp>
      <p:sp>
        <p:nvSpPr>
          <p:cNvPr id="23" name="Oval 22"/>
          <p:cNvSpPr/>
          <p:nvPr/>
        </p:nvSpPr>
        <p:spPr bwMode="auto">
          <a:xfrm>
            <a:off x="402749" y="1917668"/>
            <a:ext cx="1287301" cy="723343"/>
          </a:xfrm>
          <a:prstGeom prst="ellipse">
            <a:avLst/>
          </a:prstGeom>
          <a:solidFill>
            <a:schemeClr val="bg1"/>
          </a:solidFill>
          <a:ln w="41275">
            <a:solidFill>
              <a:schemeClr val="tx1">
                <a:lumMod val="50000"/>
              </a:schemeClr>
            </a:solidFill>
          </a:ln>
          <a:scene3d>
            <a:camera prst="orthographicFront"/>
            <a:lightRig rig="threePt" dir="t"/>
          </a:scene3d>
          <a:sp3d>
            <a:bevelT w="177800" h="133350"/>
            <a:bevelB w="6350"/>
          </a:sp3d>
        </p:spPr>
        <p:style>
          <a:lnRef idx="2">
            <a:schemeClr val="accent1">
              <a:shade val="50000"/>
            </a:schemeClr>
          </a:lnRef>
          <a:fillRef idx="1">
            <a:schemeClr val="accent1"/>
          </a:fillRef>
          <a:effectRef idx="0">
            <a:schemeClr val="accent1"/>
          </a:effectRef>
          <a:fontRef idx="minor">
            <a:schemeClr val="lt1"/>
          </a:fontRef>
        </p:style>
        <p:txBody>
          <a:bodyPr lIns="0" tIns="48331" rIns="0" bIns="48331" anchor="ctr"/>
          <a:lstStyle/>
          <a:p>
            <a:pPr algn="ctr" defTabSz="1021992">
              <a:defRPr/>
            </a:pPr>
            <a:r>
              <a:rPr lang="en-US" sz="1200" b="1" dirty="0" smtClean="0">
                <a:solidFill>
                  <a:srgbClr val="545454"/>
                </a:solidFill>
                <a:latin typeface="Calibri"/>
              </a:rPr>
              <a:t>Army/DoD </a:t>
            </a:r>
            <a:r>
              <a:rPr lang="en-US" sz="1200" b="1" dirty="0">
                <a:solidFill>
                  <a:srgbClr val="545454"/>
                </a:solidFill>
                <a:latin typeface="Calibri"/>
              </a:rPr>
              <a:t>Pain Mgt Task Force</a:t>
            </a:r>
          </a:p>
        </p:txBody>
      </p:sp>
      <p:sp>
        <p:nvSpPr>
          <p:cNvPr id="24" name="Oval 23"/>
          <p:cNvSpPr/>
          <p:nvPr/>
        </p:nvSpPr>
        <p:spPr bwMode="auto">
          <a:xfrm>
            <a:off x="2665690" y="1022650"/>
            <a:ext cx="4365446" cy="519351"/>
          </a:xfrm>
          <a:prstGeom prst="ellipse">
            <a:avLst/>
          </a:prstGeom>
          <a:gradFill flip="none" rotWithShape="1">
            <a:gsLst>
              <a:gs pos="0">
                <a:srgbClr val="00B0F0"/>
              </a:gs>
              <a:gs pos="41000">
                <a:srgbClr val="7030A0"/>
              </a:gs>
              <a:gs pos="100000">
                <a:schemeClr val="bg1">
                  <a:lumMod val="50000"/>
                </a:schemeClr>
              </a:gs>
              <a:gs pos="100000">
                <a:schemeClr val="bg1">
                  <a:lumMod val="50000"/>
                </a:schemeClr>
              </a:gs>
              <a:gs pos="67000">
                <a:schemeClr val="accent1">
                  <a:shade val="67500"/>
                  <a:satMod val="115000"/>
                </a:schemeClr>
              </a:gs>
              <a:gs pos="100000">
                <a:schemeClr val="accent1">
                  <a:shade val="100000"/>
                  <a:satMod val="115000"/>
                </a:schemeClr>
              </a:gs>
            </a:gsLst>
            <a:lin ang="10800000" scaled="1"/>
            <a:tileRect/>
          </a:gradFill>
          <a:ln w="47625">
            <a:solidFill>
              <a:schemeClr val="tx1">
                <a:lumMod val="50000"/>
              </a:schemeClr>
            </a:solidFill>
          </a:ln>
          <a:effectLst>
            <a:outerShdw blurRad="50800" dist="38100" dir="2700000" algn="tl" rotWithShape="0">
              <a:prstClr val="black">
                <a:alpha val="40000"/>
              </a:prstClr>
            </a:outerShdw>
          </a:effectLst>
          <a:scene3d>
            <a:camera prst="orthographicFront"/>
            <a:lightRig rig="threePt" dir="t"/>
          </a:scene3d>
          <a:sp3d>
            <a:bevelT w="107950" h="133350"/>
            <a:bevelB w="6350"/>
          </a:sp3d>
        </p:spPr>
        <p:txBody>
          <a:bodyPr wrap="square" lIns="204361" tIns="0" rIns="204361" bIns="0">
            <a:spAutoFit/>
          </a:bodyPr>
          <a:lstStyle/>
          <a:p>
            <a:pPr algn="ctr">
              <a:defRPr/>
            </a:pPr>
            <a:r>
              <a:rPr lang="en-US" sz="1200" b="1" dirty="0">
                <a:solidFill>
                  <a:srgbClr val="FFFFFF"/>
                </a:solidFill>
                <a:latin typeface="Calibri"/>
                <a:cs typeface="Arial" charset="0"/>
              </a:rPr>
              <a:t>NIH Interagency Pain Research Coordinating Committee</a:t>
            </a:r>
            <a:endParaRPr lang="en-PH" sz="1200" b="1" dirty="0">
              <a:solidFill>
                <a:srgbClr val="FFFFFF"/>
              </a:solidFill>
              <a:latin typeface="Calibri"/>
              <a:cs typeface="Arial" charset="0"/>
            </a:endParaRPr>
          </a:p>
        </p:txBody>
      </p:sp>
      <p:sp>
        <p:nvSpPr>
          <p:cNvPr id="32" name="TextBox 31"/>
          <p:cNvSpPr txBox="1"/>
          <p:nvPr/>
        </p:nvSpPr>
        <p:spPr>
          <a:xfrm>
            <a:off x="73085" y="1389529"/>
            <a:ext cx="184666" cy="2179720"/>
          </a:xfrm>
          <a:prstGeom prst="rect">
            <a:avLst/>
          </a:prstGeom>
          <a:solidFill>
            <a:schemeClr val="bg1"/>
          </a:solidFill>
          <a:ln>
            <a:solidFill>
              <a:schemeClr val="tx1">
                <a:lumMod val="50000"/>
              </a:schemeClr>
            </a:solidFill>
          </a:ln>
        </p:spPr>
        <p:txBody>
          <a:bodyPr vert="vert270" wrap="square" lIns="0" tIns="0" rIns="0" bIns="0">
            <a:spAutoFit/>
          </a:bodyPr>
          <a:lstStyle/>
          <a:p>
            <a:pPr algn="ctr">
              <a:defRPr/>
            </a:pPr>
            <a:r>
              <a:rPr lang="en-US" sz="1200" dirty="0" smtClean="0">
                <a:solidFill>
                  <a:srgbClr val="545454"/>
                </a:solidFill>
                <a:latin typeface="Arial" charset="0"/>
                <a:cs typeface="Arial" charset="0"/>
              </a:rPr>
              <a:t>Mandate/Organizations</a:t>
            </a:r>
            <a:endParaRPr lang="en-US" sz="1200" dirty="0">
              <a:solidFill>
                <a:srgbClr val="545454"/>
              </a:solidFill>
              <a:latin typeface="Arial" charset="0"/>
              <a:cs typeface="Arial" charset="0"/>
            </a:endParaRPr>
          </a:p>
        </p:txBody>
      </p:sp>
      <p:sp>
        <p:nvSpPr>
          <p:cNvPr id="34" name="TextBox 33"/>
          <p:cNvSpPr txBox="1"/>
          <p:nvPr/>
        </p:nvSpPr>
        <p:spPr>
          <a:xfrm>
            <a:off x="76376" y="3863434"/>
            <a:ext cx="184666" cy="1980913"/>
          </a:xfrm>
          <a:prstGeom prst="rect">
            <a:avLst/>
          </a:prstGeom>
          <a:solidFill>
            <a:schemeClr val="bg1"/>
          </a:solidFill>
          <a:ln>
            <a:solidFill>
              <a:schemeClr val="tx1">
                <a:lumMod val="50000"/>
              </a:schemeClr>
            </a:solidFill>
          </a:ln>
        </p:spPr>
        <p:txBody>
          <a:bodyPr vert="vert270" lIns="0" tIns="0" rIns="0" bIns="0">
            <a:spAutoFit/>
          </a:bodyPr>
          <a:lstStyle/>
          <a:p>
            <a:pPr algn="ctr">
              <a:defRPr/>
            </a:pPr>
            <a:r>
              <a:rPr lang="en-US" sz="1200" dirty="0">
                <a:solidFill>
                  <a:srgbClr val="545454"/>
                </a:solidFill>
                <a:latin typeface="Arial" charset="0"/>
                <a:cs typeface="Arial" charset="0"/>
              </a:rPr>
              <a:t>Products/Deliverables</a:t>
            </a:r>
          </a:p>
        </p:txBody>
      </p:sp>
      <p:sp>
        <p:nvSpPr>
          <p:cNvPr id="26" name="Oval 25"/>
          <p:cNvSpPr/>
          <p:nvPr/>
        </p:nvSpPr>
        <p:spPr bwMode="auto">
          <a:xfrm>
            <a:off x="1716329" y="1813412"/>
            <a:ext cx="2162528" cy="754298"/>
          </a:xfrm>
          <a:prstGeom prst="ellipse">
            <a:avLst/>
          </a:prstGeom>
          <a:solidFill>
            <a:schemeClr val="tx1">
              <a:lumMod val="65000"/>
              <a:lumOff val="35000"/>
            </a:schemeClr>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PH" sz="1200" b="1" dirty="0" smtClean="0">
                <a:solidFill>
                  <a:srgbClr val="545454"/>
                </a:solidFill>
                <a:latin typeface="Calibri"/>
              </a:rPr>
              <a:t>Institute of Medicine: </a:t>
            </a:r>
          </a:p>
          <a:p>
            <a:pPr algn="ctr"/>
            <a:r>
              <a:rPr lang="en-PH" sz="1200" b="1" dirty="0" smtClean="0">
                <a:solidFill>
                  <a:srgbClr val="545454"/>
                </a:solidFill>
                <a:latin typeface="Calibri"/>
              </a:rPr>
              <a:t>IAW Affordable Care Act</a:t>
            </a:r>
            <a:endParaRPr lang="en-PH" sz="1200" b="1" dirty="0">
              <a:solidFill>
                <a:srgbClr val="545454"/>
              </a:solidFill>
              <a:latin typeface="Calibri"/>
            </a:endParaRPr>
          </a:p>
        </p:txBody>
      </p:sp>
      <p:sp>
        <p:nvSpPr>
          <p:cNvPr id="44" name="Oval 43"/>
          <p:cNvSpPr/>
          <p:nvPr/>
        </p:nvSpPr>
        <p:spPr bwMode="auto">
          <a:xfrm>
            <a:off x="4383752" y="1861985"/>
            <a:ext cx="1243433" cy="1038701"/>
          </a:xfrm>
          <a:prstGeom prst="ellipse">
            <a:avLst/>
          </a:prstGeom>
          <a:solidFill>
            <a:srgbClr val="7030A0"/>
          </a:solidFill>
          <a:ln w="47625">
            <a:solidFill>
              <a:srgbClr val="20245E"/>
            </a:solidFill>
          </a:ln>
          <a:effectLst>
            <a:outerShdw blurRad="50800" dist="38100" dir="2700000" algn="tl" rotWithShape="0">
              <a:prstClr val="black">
                <a:alpha val="40000"/>
              </a:prstClr>
            </a:outerShdw>
          </a:effectLst>
          <a:scene3d>
            <a:camera prst="orthographicFront"/>
            <a:lightRig rig="threePt" dir="t"/>
          </a:scene3d>
          <a:sp3d>
            <a:bevelT w="196850" h="107950"/>
            <a:bevelB w="6350"/>
          </a:sp3d>
        </p:spPr>
        <p:txBody>
          <a:bodyPr wrap="square" lIns="0" tIns="0" rIns="0" bIns="0">
            <a:spAutoFit/>
          </a:bodyPr>
          <a:lstStyle/>
          <a:p>
            <a:pPr algn="ctr">
              <a:defRPr/>
            </a:pPr>
            <a:r>
              <a:rPr lang="en-US" sz="1200" b="1" dirty="0" smtClean="0">
                <a:solidFill>
                  <a:srgbClr val="FFFFFF"/>
                </a:solidFill>
                <a:latin typeface="Calibri"/>
                <a:cs typeface="Arial" charset="0"/>
              </a:rPr>
              <a:t>NCCIH National Advisory Council</a:t>
            </a:r>
            <a:endParaRPr lang="en-PH" sz="1200" b="1" dirty="0">
              <a:solidFill>
                <a:srgbClr val="FFFFFF"/>
              </a:solidFill>
              <a:latin typeface="Calibri"/>
              <a:cs typeface="Arial" charset="0"/>
            </a:endParaRPr>
          </a:p>
        </p:txBody>
      </p:sp>
      <p:sp>
        <p:nvSpPr>
          <p:cNvPr id="50" name="Rounded Rectangle 49"/>
          <p:cNvSpPr/>
          <p:nvPr/>
        </p:nvSpPr>
        <p:spPr>
          <a:xfrm>
            <a:off x="546875" y="5203309"/>
            <a:ext cx="1356986" cy="778428"/>
          </a:xfrm>
          <a:prstGeom prst="roundRect">
            <a:avLst/>
          </a:prstGeom>
          <a:solidFill>
            <a:schemeClr val="bg1"/>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1" dirty="0">
                <a:solidFill>
                  <a:srgbClr val="545454"/>
                </a:solidFill>
                <a:latin typeface="Calibri"/>
              </a:rPr>
              <a:t>Pain Management Task Force Report</a:t>
            </a:r>
          </a:p>
        </p:txBody>
      </p:sp>
      <p:sp>
        <p:nvSpPr>
          <p:cNvPr id="53" name="Rounded Rectangle 52"/>
          <p:cNvSpPr/>
          <p:nvPr/>
        </p:nvSpPr>
        <p:spPr>
          <a:xfrm>
            <a:off x="4610032" y="5300388"/>
            <a:ext cx="2565513" cy="612934"/>
          </a:xfrm>
          <a:prstGeom prst="roundRect">
            <a:avLst/>
          </a:prstGeom>
          <a:solidFill>
            <a:srgbClr val="7030A0"/>
          </a:solidFill>
          <a:ln w="47625">
            <a:solidFill>
              <a:schemeClr val="tx1">
                <a:lumMod val="50000"/>
              </a:schemeClr>
            </a:solidFill>
          </a:ln>
          <a:effectLst>
            <a:outerShdw blurRad="50800" dist="38100" dir="2700000" algn="tl" rotWithShape="0">
              <a:prstClr val="black">
                <a:alpha val="40000"/>
              </a:prstClr>
            </a:outerShdw>
          </a:effectLst>
          <a:scene3d>
            <a:camera prst="orthographicFront"/>
            <a:lightRig rig="threePt" dir="t"/>
          </a:scene3d>
          <a:sp3d>
            <a:bevelT w="107950" h="133350"/>
            <a:bevelB w="6350"/>
          </a:sp3d>
        </p:spPr>
        <p:txBody>
          <a:bodyPr wrap="square" lIns="182880" tIns="0" rIns="182880" bIns="0">
            <a:spAutoFit/>
          </a:bodyPr>
          <a:lstStyle/>
          <a:p>
            <a:pPr algn="ctr"/>
            <a:r>
              <a:rPr lang="en-US" sz="1200" b="1" dirty="0">
                <a:solidFill>
                  <a:srgbClr val="FFFFFF"/>
                </a:solidFill>
                <a:latin typeface="Calibri"/>
                <a:cs typeface="Arial" charset="0"/>
              </a:rPr>
              <a:t>NCCIH Report: Strengthening Collaborations w/ DoD and VA on CIH Pain Therapies</a:t>
            </a:r>
          </a:p>
        </p:txBody>
      </p:sp>
      <p:sp>
        <p:nvSpPr>
          <p:cNvPr id="55" name="Rounded Rectangle 54"/>
          <p:cNvSpPr/>
          <p:nvPr/>
        </p:nvSpPr>
        <p:spPr>
          <a:xfrm>
            <a:off x="7895416" y="5470676"/>
            <a:ext cx="2161978" cy="432620"/>
          </a:xfrm>
          <a:prstGeom prst="roundRect">
            <a:avLst/>
          </a:prstGeom>
          <a:solidFill>
            <a:srgbClr val="00B0F0"/>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1021992"/>
            <a:r>
              <a:rPr lang="en-US" sz="1200" b="1" dirty="0">
                <a:solidFill>
                  <a:srgbClr val="2D2D2C"/>
                </a:solidFill>
                <a:latin typeface="Calibri"/>
                <a:cs typeface="Arial" charset="0"/>
              </a:rPr>
              <a:t>HHS National Pain Strategy                                </a:t>
            </a:r>
          </a:p>
        </p:txBody>
      </p:sp>
      <p:sp>
        <p:nvSpPr>
          <p:cNvPr id="56" name="Rounded Rectangle 55"/>
          <p:cNvSpPr/>
          <p:nvPr/>
        </p:nvSpPr>
        <p:spPr>
          <a:xfrm>
            <a:off x="8490406" y="4453431"/>
            <a:ext cx="2133376" cy="400459"/>
          </a:xfrm>
          <a:prstGeom prst="roundRect">
            <a:avLst/>
          </a:prstGeom>
          <a:solidFill>
            <a:srgbClr val="00B0F0"/>
          </a:solidFill>
          <a:ln w="50800">
            <a:solidFill>
              <a:schemeClr val="tx1"/>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21992">
              <a:defRPr/>
            </a:pPr>
            <a:r>
              <a:rPr lang="en-US" sz="1200" b="1" u="sng" dirty="0" smtClean="0">
                <a:solidFill>
                  <a:srgbClr val="2D2D2C"/>
                </a:solidFill>
                <a:latin typeface="Calibri"/>
                <a:cs typeface="Arial" charset="0"/>
              </a:rPr>
              <a:t>CDC</a:t>
            </a:r>
            <a:r>
              <a:rPr lang="en-US" sz="1200" b="1" dirty="0" smtClean="0">
                <a:solidFill>
                  <a:srgbClr val="2D2D2C"/>
                </a:solidFill>
                <a:latin typeface="Calibri"/>
                <a:cs typeface="Arial" charset="0"/>
              </a:rPr>
              <a:t>: Opioid Guidelines</a:t>
            </a:r>
            <a:endParaRPr lang="en-US" sz="1200" b="1" dirty="0">
              <a:solidFill>
                <a:srgbClr val="2D2D2C"/>
              </a:solidFill>
              <a:latin typeface="Calibri"/>
              <a:cs typeface="Arial" charset="0"/>
            </a:endParaRPr>
          </a:p>
        </p:txBody>
      </p:sp>
      <p:sp>
        <p:nvSpPr>
          <p:cNvPr id="59" name="Rounded Rectangle 58"/>
          <p:cNvSpPr/>
          <p:nvPr/>
        </p:nvSpPr>
        <p:spPr>
          <a:xfrm>
            <a:off x="8510755" y="4954186"/>
            <a:ext cx="2133376" cy="400459"/>
          </a:xfrm>
          <a:prstGeom prst="roundRect">
            <a:avLst/>
          </a:prstGeom>
          <a:solidFill>
            <a:srgbClr val="00B0F0"/>
          </a:solidFill>
          <a:ln w="50800">
            <a:solidFill>
              <a:schemeClr val="tx1"/>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21992">
              <a:defRPr/>
            </a:pPr>
            <a:r>
              <a:rPr lang="en-US" sz="1200" b="1" dirty="0" smtClean="0">
                <a:solidFill>
                  <a:srgbClr val="2D2D2C"/>
                </a:solidFill>
                <a:latin typeface="Calibri"/>
                <a:cs typeface="Arial" charset="0"/>
              </a:rPr>
              <a:t>DoD/VA Opioid Clinical Practice Guideline</a:t>
            </a:r>
            <a:endParaRPr lang="en-US" sz="1200" b="1" dirty="0">
              <a:solidFill>
                <a:srgbClr val="2D2D2C"/>
              </a:solidFill>
              <a:latin typeface="Calibri"/>
              <a:cs typeface="Arial" charset="0"/>
            </a:endParaRPr>
          </a:p>
        </p:txBody>
      </p:sp>
      <p:sp>
        <p:nvSpPr>
          <p:cNvPr id="61" name="Rounded Rectangle 60"/>
          <p:cNvSpPr/>
          <p:nvPr/>
        </p:nvSpPr>
        <p:spPr>
          <a:xfrm>
            <a:off x="10759060" y="5159317"/>
            <a:ext cx="1236992" cy="895077"/>
          </a:xfrm>
          <a:prstGeom prst="roundRect">
            <a:avLst/>
          </a:prstGeom>
          <a:solidFill>
            <a:srgbClr val="00B0F0"/>
          </a:solidFill>
          <a:ln w="50800">
            <a:solidFill>
              <a:schemeClr val="tx1"/>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21992">
              <a:defRPr/>
            </a:pPr>
            <a:r>
              <a:rPr lang="en-US" sz="1200" b="1" dirty="0" smtClean="0">
                <a:solidFill>
                  <a:srgbClr val="2D2D2C"/>
                </a:solidFill>
                <a:latin typeface="Calibri"/>
                <a:cs typeface="Arial" charset="0"/>
              </a:rPr>
              <a:t>DHA PI: Pain </a:t>
            </a:r>
            <a:r>
              <a:rPr lang="en-US" sz="1200" b="1" dirty="0" err="1" smtClean="0">
                <a:solidFill>
                  <a:srgbClr val="2D2D2C"/>
                </a:solidFill>
                <a:latin typeface="Calibri"/>
                <a:cs typeface="Arial" charset="0"/>
              </a:rPr>
              <a:t>Mgt</a:t>
            </a:r>
            <a:r>
              <a:rPr lang="en-US" sz="1200" b="1" dirty="0" smtClean="0">
                <a:solidFill>
                  <a:srgbClr val="2D2D2C"/>
                </a:solidFill>
                <a:latin typeface="Calibri"/>
                <a:cs typeface="Arial" charset="0"/>
              </a:rPr>
              <a:t> and Opioid Safety</a:t>
            </a:r>
            <a:endParaRPr lang="en-US" sz="1200" b="1" dirty="0">
              <a:solidFill>
                <a:srgbClr val="2D2D2C"/>
              </a:solidFill>
              <a:latin typeface="Calibri"/>
              <a:cs typeface="Arial" charset="0"/>
            </a:endParaRPr>
          </a:p>
        </p:txBody>
      </p:sp>
      <p:sp>
        <p:nvSpPr>
          <p:cNvPr id="63" name="Rounded Rectangle 62"/>
          <p:cNvSpPr/>
          <p:nvPr/>
        </p:nvSpPr>
        <p:spPr>
          <a:xfrm>
            <a:off x="1909900" y="6070164"/>
            <a:ext cx="1953098" cy="513584"/>
          </a:xfrm>
          <a:prstGeom prst="roundRect">
            <a:avLst/>
          </a:prstGeom>
          <a:solidFill>
            <a:schemeClr val="tx1">
              <a:lumMod val="65000"/>
              <a:lumOff val="35000"/>
            </a:schemeClr>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1" dirty="0" smtClean="0">
                <a:solidFill>
                  <a:srgbClr val="545454"/>
                </a:solidFill>
                <a:latin typeface="Calibri"/>
              </a:rPr>
              <a:t>Army Comprehensive  Pain Management Campaign</a:t>
            </a:r>
            <a:endParaRPr lang="en-US" sz="1200" b="1" dirty="0">
              <a:solidFill>
                <a:srgbClr val="545454"/>
              </a:solidFill>
              <a:latin typeface="Calibri"/>
            </a:endParaRPr>
          </a:p>
        </p:txBody>
      </p:sp>
      <p:sp>
        <p:nvSpPr>
          <p:cNvPr id="65" name="Rounded Rectangle 64"/>
          <p:cNvSpPr/>
          <p:nvPr/>
        </p:nvSpPr>
        <p:spPr>
          <a:xfrm>
            <a:off x="7931580" y="6019327"/>
            <a:ext cx="2125814" cy="525269"/>
          </a:xfrm>
          <a:prstGeom prst="roundRect">
            <a:avLst/>
          </a:prstGeom>
          <a:solidFill>
            <a:srgbClr val="00B0F0"/>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1021992">
              <a:defRPr/>
            </a:pPr>
            <a:r>
              <a:rPr lang="en-US" sz="1200" b="1" dirty="0" smtClean="0">
                <a:solidFill>
                  <a:srgbClr val="2D2D2C"/>
                </a:solidFill>
                <a:latin typeface="Calibri"/>
                <a:cs typeface="Arial" charset="0"/>
              </a:rPr>
              <a:t>NCCIH/DoD/VA Pain Research </a:t>
            </a:r>
            <a:r>
              <a:rPr lang="en-US" sz="1200" b="1" dirty="0" err="1" smtClean="0">
                <a:solidFill>
                  <a:srgbClr val="2D2D2C"/>
                </a:solidFill>
                <a:latin typeface="Calibri"/>
                <a:cs typeface="Arial" charset="0"/>
              </a:rPr>
              <a:t>Collaboratory</a:t>
            </a:r>
            <a:r>
              <a:rPr lang="en-US" sz="1200" b="1" dirty="0" smtClean="0">
                <a:solidFill>
                  <a:srgbClr val="2D2D2C"/>
                </a:solidFill>
                <a:latin typeface="Calibri"/>
                <a:cs typeface="Arial" charset="0"/>
              </a:rPr>
              <a:t> </a:t>
            </a:r>
            <a:endParaRPr lang="en-US" sz="1200" b="1" dirty="0">
              <a:solidFill>
                <a:srgbClr val="2D2D2C"/>
              </a:solidFill>
              <a:latin typeface="Calibri"/>
              <a:cs typeface="Arial" charset="0"/>
            </a:endParaRPr>
          </a:p>
        </p:txBody>
      </p:sp>
      <p:sp>
        <p:nvSpPr>
          <p:cNvPr id="67" name="Rounded Rectangle 66"/>
          <p:cNvSpPr/>
          <p:nvPr/>
        </p:nvSpPr>
        <p:spPr>
          <a:xfrm>
            <a:off x="4269328" y="6085103"/>
            <a:ext cx="1946415" cy="483706"/>
          </a:xfrm>
          <a:prstGeom prst="roundRect">
            <a:avLst/>
          </a:prstGeom>
          <a:solidFill>
            <a:srgbClr val="506C8A"/>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rgbClr val="FFFFFF"/>
                </a:solidFill>
                <a:latin typeface="Calibri"/>
              </a:rPr>
              <a:t>Navy Comprehensive  Pain  Management Program</a:t>
            </a:r>
          </a:p>
        </p:txBody>
      </p:sp>
      <p:sp>
        <p:nvSpPr>
          <p:cNvPr id="68" name="Rounded Rectangle 67"/>
          <p:cNvSpPr/>
          <p:nvPr/>
        </p:nvSpPr>
        <p:spPr>
          <a:xfrm>
            <a:off x="2310111" y="4982492"/>
            <a:ext cx="1674422" cy="811530"/>
          </a:xfrm>
          <a:prstGeom prst="roundRect">
            <a:avLst/>
          </a:prstGeom>
          <a:solidFill>
            <a:schemeClr val="tx1">
              <a:lumMod val="65000"/>
              <a:lumOff val="35000"/>
            </a:schemeClr>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1" dirty="0" smtClean="0">
                <a:solidFill>
                  <a:srgbClr val="545454"/>
                </a:solidFill>
                <a:latin typeface="Calibri"/>
              </a:rPr>
              <a:t>MHS Policy Comprehensive Pain Management</a:t>
            </a:r>
            <a:endParaRPr lang="en-US" sz="1200" b="1" dirty="0">
              <a:solidFill>
                <a:srgbClr val="545454"/>
              </a:solidFill>
              <a:latin typeface="Calibri"/>
            </a:endParaRPr>
          </a:p>
        </p:txBody>
      </p:sp>
      <p:cxnSp>
        <p:nvCxnSpPr>
          <p:cNvPr id="66" name="Straight Connector 65"/>
          <p:cNvCxnSpPr/>
          <p:nvPr/>
        </p:nvCxnSpPr>
        <p:spPr>
          <a:xfrm>
            <a:off x="1182850" y="2664575"/>
            <a:ext cx="97257" cy="602906"/>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348337" y="3751932"/>
            <a:ext cx="201646" cy="1407385"/>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345133" y="4074928"/>
            <a:ext cx="959757" cy="890422"/>
          </a:xfrm>
          <a:prstGeom prst="roundRect">
            <a:avLst/>
          </a:prstGeom>
          <a:solidFill>
            <a:schemeClr val="bg1"/>
          </a:solidFill>
          <a:ln w="50800">
            <a:solidFill>
              <a:schemeClr val="tx1"/>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1" dirty="0">
                <a:solidFill>
                  <a:srgbClr val="545454"/>
                </a:solidFill>
                <a:latin typeface="Calibri"/>
              </a:rPr>
              <a:t>VHA Pain </a:t>
            </a:r>
            <a:r>
              <a:rPr lang="en-US" sz="1200" b="1" dirty="0" err="1">
                <a:solidFill>
                  <a:srgbClr val="545454"/>
                </a:solidFill>
                <a:latin typeface="Calibri"/>
              </a:rPr>
              <a:t>Mgt</a:t>
            </a:r>
            <a:r>
              <a:rPr lang="en-US" sz="1200" b="1" dirty="0">
                <a:solidFill>
                  <a:srgbClr val="545454"/>
                </a:solidFill>
                <a:latin typeface="Calibri"/>
              </a:rPr>
              <a:t> Directive: 2009-053 </a:t>
            </a:r>
          </a:p>
        </p:txBody>
      </p:sp>
      <p:cxnSp>
        <p:nvCxnSpPr>
          <p:cNvPr id="70" name="Straight Connector 69"/>
          <p:cNvCxnSpPr/>
          <p:nvPr/>
        </p:nvCxnSpPr>
        <p:spPr>
          <a:xfrm>
            <a:off x="2513822" y="2533003"/>
            <a:ext cx="283771" cy="751734"/>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98332" y="3686260"/>
            <a:ext cx="180119" cy="509115"/>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2159512" y="4239425"/>
            <a:ext cx="1592802" cy="501281"/>
          </a:xfrm>
          <a:prstGeom prst="roundRect">
            <a:avLst/>
          </a:prstGeom>
          <a:solidFill>
            <a:schemeClr val="tx1">
              <a:lumMod val="65000"/>
              <a:lumOff val="35000"/>
            </a:schemeClr>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1" dirty="0">
                <a:solidFill>
                  <a:srgbClr val="545454"/>
                </a:solidFill>
                <a:latin typeface="Calibri"/>
              </a:rPr>
              <a:t>IOM </a:t>
            </a:r>
            <a:r>
              <a:rPr lang="en-US" sz="1200" b="1" dirty="0" smtClean="0">
                <a:solidFill>
                  <a:srgbClr val="545454"/>
                </a:solidFill>
                <a:latin typeface="Calibri"/>
              </a:rPr>
              <a:t>“</a:t>
            </a:r>
            <a:r>
              <a:rPr lang="en-US" sz="1200" b="1" dirty="0">
                <a:solidFill>
                  <a:srgbClr val="545454"/>
                </a:solidFill>
                <a:latin typeface="Calibri"/>
              </a:rPr>
              <a:t>Pain in America</a:t>
            </a:r>
            <a:r>
              <a:rPr lang="en-US" sz="1200" b="1" dirty="0" smtClean="0">
                <a:solidFill>
                  <a:srgbClr val="545454"/>
                </a:solidFill>
                <a:latin typeface="Calibri"/>
              </a:rPr>
              <a:t>” Report</a:t>
            </a:r>
            <a:endParaRPr lang="en-US" sz="1200" b="1" dirty="0">
              <a:solidFill>
                <a:srgbClr val="545454"/>
              </a:solidFill>
              <a:latin typeface="Calibri"/>
            </a:endParaRPr>
          </a:p>
        </p:txBody>
      </p:sp>
      <p:cxnSp>
        <p:nvCxnSpPr>
          <p:cNvPr id="137" name="Straight Connector 136"/>
          <p:cNvCxnSpPr/>
          <p:nvPr/>
        </p:nvCxnSpPr>
        <p:spPr>
          <a:xfrm>
            <a:off x="5181395" y="2871185"/>
            <a:ext cx="229520" cy="393416"/>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5651236" y="3731956"/>
            <a:ext cx="829284" cy="1578317"/>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5793419" y="1530630"/>
            <a:ext cx="933798" cy="1736851"/>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6932706" y="3750235"/>
            <a:ext cx="952254" cy="1791896"/>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7331455" y="3033632"/>
            <a:ext cx="155195" cy="230969"/>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Rounded Rectangle 56"/>
          <p:cNvSpPr/>
          <p:nvPr/>
        </p:nvSpPr>
        <p:spPr>
          <a:xfrm>
            <a:off x="7802251" y="3943631"/>
            <a:ext cx="2133376" cy="400459"/>
          </a:xfrm>
          <a:prstGeom prst="roundRect">
            <a:avLst/>
          </a:prstGeom>
          <a:solidFill>
            <a:srgbClr val="00B0F0"/>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21992">
              <a:defRPr/>
            </a:pPr>
            <a:r>
              <a:rPr lang="en-US" sz="1200" dirty="0" smtClean="0">
                <a:solidFill>
                  <a:srgbClr val="2D2D2C"/>
                </a:solidFill>
                <a:latin typeface="Calibri"/>
                <a:cs typeface="Arial" charset="0"/>
              </a:rPr>
              <a:t>Pres Memo Directed: DoD </a:t>
            </a:r>
            <a:r>
              <a:rPr lang="en-US" sz="1200" b="1" dirty="0" smtClean="0">
                <a:solidFill>
                  <a:srgbClr val="2D2D2C"/>
                </a:solidFill>
                <a:latin typeface="Calibri"/>
                <a:cs typeface="Arial" charset="0"/>
              </a:rPr>
              <a:t>Opioid</a:t>
            </a:r>
            <a:r>
              <a:rPr lang="en-US" sz="1200" dirty="0" smtClean="0">
                <a:solidFill>
                  <a:srgbClr val="2D2D2C"/>
                </a:solidFill>
                <a:latin typeface="Calibri"/>
                <a:cs typeface="Arial" charset="0"/>
              </a:rPr>
              <a:t> Prescriber Training</a:t>
            </a:r>
            <a:endParaRPr lang="en-US" sz="1200" dirty="0">
              <a:solidFill>
                <a:srgbClr val="2D2D2C"/>
              </a:solidFill>
              <a:latin typeface="Calibri"/>
              <a:cs typeface="Arial" charset="0"/>
            </a:endParaRPr>
          </a:p>
        </p:txBody>
      </p:sp>
      <p:sp>
        <p:nvSpPr>
          <p:cNvPr id="186" name="Oval 185"/>
          <p:cNvSpPr/>
          <p:nvPr/>
        </p:nvSpPr>
        <p:spPr bwMode="auto">
          <a:xfrm>
            <a:off x="978710" y="1062668"/>
            <a:ext cx="1605642" cy="619786"/>
          </a:xfrm>
          <a:prstGeom prst="ellipse">
            <a:avLst/>
          </a:prstGeom>
          <a:solidFill>
            <a:schemeClr val="bg1"/>
          </a:solidFill>
          <a:ln w="41275">
            <a:solidFill>
              <a:schemeClr val="tx1">
                <a:lumMod val="50000"/>
              </a:schemeClr>
            </a:solidFill>
          </a:ln>
          <a:scene3d>
            <a:camera prst="orthographicFront"/>
            <a:lightRig rig="threePt" dir="t"/>
          </a:scene3d>
          <a:sp3d>
            <a:bevelT w="177800" h="133350"/>
            <a:bevelB w="6350"/>
          </a:sp3d>
        </p:spPr>
        <p:style>
          <a:lnRef idx="2">
            <a:schemeClr val="accent1">
              <a:shade val="50000"/>
            </a:schemeClr>
          </a:lnRef>
          <a:fillRef idx="1">
            <a:schemeClr val="accent1"/>
          </a:fillRef>
          <a:effectRef idx="0">
            <a:schemeClr val="accent1"/>
          </a:effectRef>
          <a:fontRef idx="minor">
            <a:schemeClr val="lt1"/>
          </a:fontRef>
        </p:style>
        <p:txBody>
          <a:bodyPr lIns="0" tIns="48331" rIns="0" bIns="48331" anchor="ctr"/>
          <a:lstStyle/>
          <a:p>
            <a:pPr algn="ctr" defTabSz="1021992"/>
            <a:r>
              <a:rPr lang="en-US" sz="1200" b="1" dirty="0">
                <a:solidFill>
                  <a:srgbClr val="545454"/>
                </a:solidFill>
                <a:latin typeface="Calibri"/>
              </a:rPr>
              <a:t>HEC Pain </a:t>
            </a:r>
            <a:r>
              <a:rPr lang="en-US" sz="1200" b="1" dirty="0" err="1">
                <a:solidFill>
                  <a:srgbClr val="545454"/>
                </a:solidFill>
                <a:latin typeface="Calibri"/>
              </a:rPr>
              <a:t>Mgt</a:t>
            </a:r>
            <a:r>
              <a:rPr lang="en-US" sz="1200" b="1" dirty="0">
                <a:solidFill>
                  <a:srgbClr val="545454"/>
                </a:solidFill>
                <a:latin typeface="Calibri"/>
              </a:rPr>
              <a:t> Work Group Chartered</a:t>
            </a:r>
          </a:p>
        </p:txBody>
      </p:sp>
      <p:sp>
        <p:nvSpPr>
          <p:cNvPr id="203" name="Oval 202"/>
          <p:cNvSpPr/>
          <p:nvPr/>
        </p:nvSpPr>
        <p:spPr bwMode="auto">
          <a:xfrm>
            <a:off x="9910487" y="1689637"/>
            <a:ext cx="2041851" cy="922209"/>
          </a:xfrm>
          <a:prstGeom prst="ellipse">
            <a:avLst/>
          </a:prstGeom>
          <a:solidFill>
            <a:srgbClr val="00B0F0"/>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sz="1200" b="1" dirty="0" smtClean="0">
                <a:solidFill>
                  <a:srgbClr val="2D2D2C"/>
                </a:solidFill>
                <a:latin typeface="Calibri"/>
              </a:rPr>
              <a:t>Comprehensive Addiction and Recovery Act (CARA)</a:t>
            </a:r>
            <a:endParaRPr lang="en-PH" sz="1200" b="1" dirty="0">
              <a:solidFill>
                <a:srgbClr val="2D2D2C"/>
              </a:solidFill>
              <a:latin typeface="Calibri"/>
            </a:endParaRPr>
          </a:p>
        </p:txBody>
      </p:sp>
      <p:sp>
        <p:nvSpPr>
          <p:cNvPr id="211" name="Rounded Rectangle 210"/>
          <p:cNvSpPr/>
          <p:nvPr/>
        </p:nvSpPr>
        <p:spPr>
          <a:xfrm>
            <a:off x="3304342" y="3823433"/>
            <a:ext cx="1950059" cy="274610"/>
          </a:xfrm>
          <a:prstGeom prst="roundRect">
            <a:avLst/>
          </a:prstGeom>
          <a:solidFill>
            <a:srgbClr val="506C8A"/>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dirty="0">
                <a:solidFill>
                  <a:srgbClr val="FFFFFF"/>
                </a:solidFill>
                <a:latin typeface="Calibri"/>
              </a:rPr>
              <a:t>DoD </a:t>
            </a:r>
            <a:r>
              <a:rPr lang="en-US" sz="1050" dirty="0" smtClean="0">
                <a:solidFill>
                  <a:srgbClr val="FFFFFF"/>
                </a:solidFill>
                <a:latin typeface="Calibri"/>
              </a:rPr>
              <a:t>Battlefield </a:t>
            </a:r>
            <a:r>
              <a:rPr lang="en-US" sz="1050" dirty="0">
                <a:solidFill>
                  <a:srgbClr val="FFFFFF"/>
                </a:solidFill>
                <a:latin typeface="Calibri"/>
              </a:rPr>
              <a:t>Pain </a:t>
            </a:r>
            <a:r>
              <a:rPr lang="en-US" sz="1050" dirty="0" err="1">
                <a:solidFill>
                  <a:srgbClr val="FFFFFF"/>
                </a:solidFill>
                <a:latin typeface="Calibri"/>
              </a:rPr>
              <a:t>Mgt</a:t>
            </a:r>
            <a:r>
              <a:rPr lang="en-US" sz="1050" dirty="0">
                <a:solidFill>
                  <a:srgbClr val="FFFFFF"/>
                </a:solidFill>
                <a:latin typeface="Calibri"/>
              </a:rPr>
              <a:t> CPG</a:t>
            </a:r>
          </a:p>
        </p:txBody>
      </p:sp>
      <p:sp>
        <p:nvSpPr>
          <p:cNvPr id="48" name="Oval 47"/>
          <p:cNvSpPr/>
          <p:nvPr/>
        </p:nvSpPr>
        <p:spPr bwMode="auto">
          <a:xfrm>
            <a:off x="6121430" y="2268135"/>
            <a:ext cx="2617423" cy="714107"/>
          </a:xfrm>
          <a:prstGeom prst="ellipse">
            <a:avLst/>
          </a:prstGeom>
          <a:solidFill>
            <a:srgbClr val="7030A0"/>
          </a:solidFill>
          <a:ln w="47625">
            <a:solidFill>
              <a:schemeClr val="tx1"/>
            </a:solidFill>
          </a:ln>
          <a:effectLst>
            <a:outerShdw blurRad="50800" dist="38100" dir="2700000" algn="tl" rotWithShape="0">
              <a:prstClr val="black">
                <a:alpha val="40000"/>
              </a:prstClr>
            </a:outerShdw>
          </a:effectLst>
          <a:scene3d>
            <a:camera prst="orthographicFront"/>
            <a:lightRig rig="threePt" dir="t"/>
          </a:scene3d>
          <a:sp3d>
            <a:bevelT w="196850" h="107950"/>
            <a:bevelB w="6350"/>
          </a:sp3d>
        </p:spPr>
        <p:txBody>
          <a:bodyPr wrap="square" lIns="91440" tIns="0" rIns="0" bIns="0">
            <a:spAutoFit/>
          </a:bodyPr>
          <a:lstStyle/>
          <a:p>
            <a:r>
              <a:rPr lang="en-US" sz="1100" b="1" dirty="0" smtClean="0">
                <a:solidFill>
                  <a:srgbClr val="FFFFFF"/>
                </a:solidFill>
                <a:latin typeface="Calibri"/>
                <a:cs typeface="Arial" charset="0"/>
              </a:rPr>
              <a:t>Presidential Memorandum:    Prescription Med and Heroin Abuse</a:t>
            </a:r>
            <a:endParaRPr lang="en-PH" sz="1100" b="1" dirty="0">
              <a:solidFill>
                <a:srgbClr val="FFFFFF"/>
              </a:solidFill>
              <a:latin typeface="Calibri"/>
              <a:cs typeface="Arial" charset="0"/>
            </a:endParaRPr>
          </a:p>
        </p:txBody>
      </p:sp>
      <p:cxnSp>
        <p:nvCxnSpPr>
          <p:cNvPr id="86" name="Straight Connector 85"/>
          <p:cNvCxnSpPr/>
          <p:nvPr/>
        </p:nvCxnSpPr>
        <p:spPr>
          <a:xfrm>
            <a:off x="6871798" y="5932334"/>
            <a:ext cx="1023618" cy="457007"/>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381366" y="6013506"/>
            <a:ext cx="479088" cy="308859"/>
          </a:xfrm>
          <a:prstGeom prst="line">
            <a:avLst/>
          </a:prstGeom>
          <a:ln w="38100" cmpd="sng">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776385" y="3709848"/>
            <a:ext cx="155195" cy="230969"/>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7-Point Star 16"/>
          <p:cNvSpPr/>
          <p:nvPr/>
        </p:nvSpPr>
        <p:spPr>
          <a:xfrm>
            <a:off x="7921205" y="897029"/>
            <a:ext cx="1619250" cy="1382310"/>
          </a:xfrm>
          <a:prstGeom prst="star7">
            <a:avLst/>
          </a:prstGeom>
          <a:solidFill>
            <a:srgbClr val="00B0F0"/>
          </a:solidFill>
          <a:ln w="50800">
            <a:solidFill>
              <a:schemeClr val="tx1">
                <a:lumMod val="50000"/>
              </a:schemeClr>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en-US" sz="1050" b="1" dirty="0" smtClean="0">
              <a:solidFill>
                <a:srgbClr val="2D2D2C"/>
              </a:solidFill>
              <a:latin typeface="Calibri"/>
            </a:endParaRPr>
          </a:p>
          <a:p>
            <a:pPr algn="ctr"/>
            <a:r>
              <a:rPr lang="en-US" sz="1050" b="1" dirty="0" smtClean="0">
                <a:solidFill>
                  <a:srgbClr val="2D2D2C"/>
                </a:solidFill>
                <a:latin typeface="Calibri"/>
              </a:rPr>
              <a:t>DVCIPM </a:t>
            </a:r>
            <a:r>
              <a:rPr lang="en-US" sz="1050" b="1" dirty="0">
                <a:solidFill>
                  <a:srgbClr val="2D2D2C"/>
                </a:solidFill>
                <a:latin typeface="Calibri"/>
              </a:rPr>
              <a:t>designated as </a:t>
            </a:r>
          </a:p>
          <a:p>
            <a:pPr algn="ctr"/>
            <a:r>
              <a:rPr lang="en-US" sz="1050" b="1" dirty="0">
                <a:solidFill>
                  <a:srgbClr val="2D2D2C"/>
                </a:solidFill>
                <a:latin typeface="Calibri"/>
              </a:rPr>
              <a:t>DoD </a:t>
            </a:r>
            <a:r>
              <a:rPr lang="en-US" sz="1050" b="1" dirty="0" err="1">
                <a:solidFill>
                  <a:srgbClr val="2D2D2C"/>
                </a:solidFill>
                <a:latin typeface="Calibri"/>
              </a:rPr>
              <a:t>CoE</a:t>
            </a:r>
            <a:r>
              <a:rPr lang="en-US" sz="1050" b="1" dirty="0">
                <a:solidFill>
                  <a:srgbClr val="2D2D2C"/>
                </a:solidFill>
                <a:latin typeface="Calibri"/>
              </a:rPr>
              <a:t> for Pain </a:t>
            </a:r>
            <a:r>
              <a:rPr lang="en-US" sz="1050" b="1" dirty="0" err="1">
                <a:solidFill>
                  <a:srgbClr val="2D2D2C"/>
                </a:solidFill>
                <a:latin typeface="Calibri"/>
              </a:rPr>
              <a:t>Mgt</a:t>
            </a:r>
            <a:r>
              <a:rPr lang="en-US" sz="1050" b="1" dirty="0">
                <a:solidFill>
                  <a:srgbClr val="2D2D2C"/>
                </a:solidFill>
                <a:latin typeface="Calibri"/>
              </a:rPr>
              <a:t> </a:t>
            </a:r>
          </a:p>
          <a:p>
            <a:pPr algn="ctr"/>
            <a:r>
              <a:rPr lang="en-US" sz="1050" b="1" dirty="0">
                <a:solidFill>
                  <a:srgbClr val="2D2D2C"/>
                </a:solidFill>
                <a:latin typeface="Calibri"/>
              </a:rPr>
              <a:t>FEB 2016</a:t>
            </a:r>
          </a:p>
        </p:txBody>
      </p:sp>
      <p:sp>
        <p:nvSpPr>
          <p:cNvPr id="62" name="Oval 61"/>
          <p:cNvSpPr/>
          <p:nvPr/>
        </p:nvSpPr>
        <p:spPr bwMode="auto">
          <a:xfrm>
            <a:off x="2923765" y="2588406"/>
            <a:ext cx="1565409" cy="603207"/>
          </a:xfrm>
          <a:prstGeom prst="ellipse">
            <a:avLst/>
          </a:prstGeom>
          <a:solidFill>
            <a:schemeClr val="tx1">
              <a:lumMod val="65000"/>
              <a:lumOff val="35000"/>
            </a:schemeClr>
          </a:solidFill>
          <a:ln w="50800">
            <a:solidFill>
              <a:schemeClr val="bg2"/>
            </a:solidFill>
            <a:prstDash val="sysDash"/>
          </a:ln>
          <a:scene3d>
            <a:camera prst="orthographicFront"/>
            <a:lightRig rig="threePt" dir="t"/>
          </a:scene3d>
          <a:sp3d>
            <a:bevelT w="165100" h="1143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sz="1100" b="1" dirty="0">
                <a:solidFill>
                  <a:srgbClr val="545454"/>
                </a:solidFill>
                <a:latin typeface="Calibri"/>
              </a:rPr>
              <a:t>DoD PMWG Chartered</a:t>
            </a:r>
          </a:p>
        </p:txBody>
      </p:sp>
      <p:sp>
        <p:nvSpPr>
          <p:cNvPr id="19" name="Slide Number Placeholder 18"/>
          <p:cNvSpPr>
            <a:spLocks noGrp="1"/>
          </p:cNvSpPr>
          <p:nvPr>
            <p:ph type="sldNum" sz="quarter" idx="10"/>
          </p:nvPr>
        </p:nvSpPr>
        <p:spPr/>
        <p:txBody>
          <a:bodyPr/>
          <a:lstStyle/>
          <a:p>
            <a:pPr>
              <a:defRPr/>
            </a:pPr>
            <a:fld id="{038C6343-1E2D-4B27-B343-31D54F4088C2}" type="slidenum">
              <a:rPr lang="en-US" smtClean="0">
                <a:solidFill>
                  <a:srgbClr val="2D2D2C"/>
                </a:solidFill>
                <a:latin typeface="Calibri"/>
              </a:rPr>
              <a:pPr>
                <a:defRPr/>
              </a:pPr>
              <a:t>20</a:t>
            </a:fld>
            <a:endParaRPr lang="en-US">
              <a:solidFill>
                <a:srgbClr val="2D2D2C"/>
              </a:solidFill>
              <a:latin typeface="Calibri"/>
            </a:endParaRPr>
          </a:p>
        </p:txBody>
      </p:sp>
      <p:sp>
        <p:nvSpPr>
          <p:cNvPr id="2" name="Footer Placeholder 1"/>
          <p:cNvSpPr>
            <a:spLocks noGrp="1"/>
          </p:cNvSpPr>
          <p:nvPr>
            <p:ph type="ftr" sz="quarter" idx="4294967295"/>
          </p:nvPr>
        </p:nvSpPr>
        <p:spPr>
          <a:xfrm>
            <a:off x="0" y="6356350"/>
            <a:ext cx="3860800" cy="365125"/>
          </a:xfrm>
          <a:prstGeom prst="rect">
            <a:avLst/>
          </a:prstGeom>
        </p:spPr>
        <p:txBody>
          <a:bodyPr/>
          <a:lstStyle/>
          <a:p>
            <a:pPr>
              <a:defRPr/>
            </a:pPr>
            <a:r>
              <a:rPr lang="en-US" dirty="0" smtClean="0">
                <a:solidFill>
                  <a:srgbClr val="545454"/>
                </a:solidFill>
                <a:latin typeface="Calibri"/>
              </a:rPr>
              <a:t>(</a:t>
            </a:r>
            <a:r>
              <a:rPr lang="en-US" dirty="0" err="1" smtClean="0">
                <a:solidFill>
                  <a:srgbClr val="545454"/>
                </a:solidFill>
                <a:latin typeface="Calibri"/>
              </a:rPr>
              <a:t>kevin.galloway.ctr@usuhs.edu</a:t>
            </a:r>
            <a:r>
              <a:rPr lang="en-US" dirty="0" smtClean="0">
                <a:solidFill>
                  <a:srgbClr val="545454"/>
                </a:solidFill>
                <a:latin typeface="Calibri"/>
              </a:rPr>
              <a:t>)</a:t>
            </a:r>
            <a:endParaRPr lang="en-US" dirty="0">
              <a:solidFill>
                <a:srgbClr val="545454"/>
              </a:solidFill>
              <a:latin typeface="Calibri"/>
            </a:endParaRPr>
          </a:p>
        </p:txBody>
      </p:sp>
    </p:spTree>
    <p:extLst>
      <p:ext uri="{BB962C8B-B14F-4D97-AF65-F5344CB8AC3E}">
        <p14:creationId xmlns:p14="http://schemas.microsoft.com/office/powerpoint/2010/main" val="6470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9"/>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3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3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3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8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4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4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53"/>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5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9"/>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20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animBg="1"/>
      <p:bldP spid="12" grpId="0" animBg="1"/>
      <p:bldP spid="13" grpId="0" animBg="1"/>
      <p:bldP spid="14" grpId="0" animBg="1"/>
      <p:bldP spid="15" grpId="0" animBg="1"/>
      <p:bldP spid="16" grpId="0" animBg="1"/>
      <p:bldP spid="7" grpId="0"/>
      <p:bldP spid="8" grpId="0"/>
      <p:bldP spid="9" grpId="0"/>
      <p:bldP spid="10" grpId="0"/>
      <p:bldP spid="11" grpId="0"/>
      <p:bldP spid="23" grpId="0" animBg="1"/>
      <p:bldP spid="24" grpId="0" animBg="1"/>
      <p:bldP spid="32" grpId="0" animBg="1"/>
      <p:bldP spid="34" grpId="0" animBg="1"/>
      <p:bldP spid="26" grpId="0" animBg="1"/>
      <p:bldP spid="44" grpId="0" animBg="1"/>
      <p:bldP spid="50" grpId="0" animBg="1"/>
      <p:bldP spid="53" grpId="0" animBg="1"/>
      <p:bldP spid="55" grpId="0" animBg="1"/>
      <p:bldP spid="56" grpId="0" animBg="1"/>
      <p:bldP spid="59" grpId="0" animBg="1"/>
      <p:bldP spid="61" grpId="0" animBg="1"/>
      <p:bldP spid="63" grpId="0" animBg="1"/>
      <p:bldP spid="63" grpId="1" animBg="1"/>
      <p:bldP spid="65" grpId="0" animBg="1"/>
      <p:bldP spid="67" grpId="0" animBg="1"/>
      <p:bldP spid="68" grpId="0" animBg="1"/>
      <p:bldP spid="29" grpId="0" animBg="1"/>
      <p:bldP spid="52" grpId="0" animBg="1"/>
      <p:bldP spid="57" grpId="0" animBg="1"/>
      <p:bldP spid="186" grpId="0" animBg="1"/>
      <p:bldP spid="203" grpId="0" animBg="1"/>
      <p:bldP spid="211" grpId="0" animBg="1"/>
      <p:bldP spid="48" grpId="0" animBg="1"/>
      <p:bldP spid="17" grpId="0" animBg="1"/>
      <p:bldP spid="6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l="29071" t="9279" r="30338" b="6825"/>
          <a:stretch>
            <a:fillRect/>
          </a:stretch>
        </p:blipFill>
        <p:spPr bwMode="auto">
          <a:xfrm>
            <a:off x="239775" y="4255087"/>
            <a:ext cx="1616630" cy="2036701"/>
          </a:xfrm>
          <a:prstGeom prst="rect">
            <a:avLst/>
          </a:prstGeom>
          <a:noFill/>
          <a:ln w="28575">
            <a:solidFill>
              <a:schemeClr val="tx2"/>
            </a:solidFill>
            <a:miter lim="800000"/>
            <a:headEnd/>
            <a:tailEnd/>
          </a:ln>
        </p:spPr>
      </p:pic>
      <p:pic>
        <p:nvPicPr>
          <p:cNvPr id="3077" name="Picture 3" descr="pain_cover2.jpg"/>
          <p:cNvPicPr>
            <a:picLocks noChangeAspect="1"/>
          </p:cNvPicPr>
          <p:nvPr/>
        </p:nvPicPr>
        <p:blipFill>
          <a:blip r:embed="rId4" cstate="print"/>
          <a:srcRect/>
          <a:stretch>
            <a:fillRect/>
          </a:stretch>
        </p:blipFill>
        <p:spPr bwMode="auto">
          <a:xfrm>
            <a:off x="536155" y="1503946"/>
            <a:ext cx="1472651" cy="1989475"/>
          </a:xfrm>
          <a:prstGeom prst="rect">
            <a:avLst/>
          </a:prstGeom>
          <a:noFill/>
          <a:ln w="41275">
            <a:solidFill>
              <a:schemeClr val="tx2"/>
            </a:solidFill>
            <a:miter lim="800000"/>
            <a:headEnd/>
            <a:tailEnd/>
          </a:ln>
        </p:spPr>
      </p:pic>
      <p:grpSp>
        <p:nvGrpSpPr>
          <p:cNvPr id="3" name="Group 18"/>
          <p:cNvGrpSpPr>
            <a:grpSpLocks/>
          </p:cNvGrpSpPr>
          <p:nvPr/>
        </p:nvGrpSpPr>
        <p:grpSpPr bwMode="auto">
          <a:xfrm>
            <a:off x="4373439" y="391858"/>
            <a:ext cx="1530540" cy="2006538"/>
            <a:chOff x="2385236" y="896794"/>
            <a:chExt cx="1600200" cy="2645849"/>
          </a:xfrm>
        </p:grpSpPr>
        <p:sp>
          <p:nvSpPr>
            <p:cNvPr id="3096" name="Rectangle 8"/>
            <p:cNvSpPr>
              <a:spLocks noChangeArrowheads="1"/>
            </p:cNvSpPr>
            <p:nvPr/>
          </p:nvSpPr>
          <p:spPr bwMode="auto">
            <a:xfrm>
              <a:off x="2385236" y="896794"/>
              <a:ext cx="1600200" cy="2645849"/>
            </a:xfrm>
            <a:prstGeom prst="rect">
              <a:avLst/>
            </a:prstGeom>
            <a:solidFill>
              <a:srgbClr val="FFC000"/>
            </a:solidFill>
            <a:ln w="31750" algn="ctr">
              <a:solidFill>
                <a:schemeClr val="tx2"/>
              </a:solidFill>
              <a:round/>
              <a:headEnd/>
              <a:tailEnd/>
            </a:ln>
          </p:spPr>
          <p:txBody>
            <a:bodyPr anchor="ctr"/>
            <a:lstStyle/>
            <a:p>
              <a:endParaRPr lang="en-US">
                <a:solidFill>
                  <a:prstClr val="black"/>
                </a:solidFill>
                <a:latin typeface="Calibri"/>
              </a:endParaRPr>
            </a:p>
          </p:txBody>
        </p:sp>
        <p:pic>
          <p:nvPicPr>
            <p:cNvPr id="3097" name="Picture 5" descr="NPSpubliccomment.jpg"/>
            <p:cNvPicPr>
              <a:picLocks noChangeAspect="1"/>
            </p:cNvPicPr>
            <p:nvPr/>
          </p:nvPicPr>
          <p:blipFill>
            <a:blip r:embed="rId5" cstate="print"/>
            <a:srcRect/>
            <a:stretch>
              <a:fillRect/>
            </a:stretch>
          </p:blipFill>
          <p:spPr bwMode="auto">
            <a:xfrm>
              <a:off x="2437741" y="1198485"/>
              <a:ext cx="1516968" cy="662215"/>
            </a:xfrm>
            <a:prstGeom prst="rect">
              <a:avLst/>
            </a:prstGeom>
            <a:noFill/>
            <a:ln w="9525">
              <a:noFill/>
              <a:miter lim="800000"/>
              <a:headEnd/>
              <a:tailEnd/>
            </a:ln>
          </p:spPr>
        </p:pic>
        <p:pic>
          <p:nvPicPr>
            <p:cNvPr id="3098" name="Picture 10" descr="nihlogo.jpg"/>
            <p:cNvPicPr>
              <a:picLocks noChangeAspect="1"/>
            </p:cNvPicPr>
            <p:nvPr/>
          </p:nvPicPr>
          <p:blipFill>
            <a:blip r:embed="rId6" cstate="print"/>
            <a:srcRect/>
            <a:stretch>
              <a:fillRect/>
            </a:stretch>
          </p:blipFill>
          <p:spPr bwMode="auto">
            <a:xfrm>
              <a:off x="2677751" y="2107419"/>
              <a:ext cx="1029778" cy="934396"/>
            </a:xfrm>
            <a:prstGeom prst="rect">
              <a:avLst/>
            </a:prstGeom>
            <a:noFill/>
            <a:ln w="9525">
              <a:noFill/>
              <a:miter lim="800000"/>
              <a:headEnd/>
              <a:tailEnd/>
            </a:ln>
          </p:spPr>
        </p:pic>
      </p:grpSp>
      <p:sp>
        <p:nvSpPr>
          <p:cNvPr id="3079" name="TextBox 12"/>
          <p:cNvSpPr txBox="1">
            <a:spLocks noChangeArrowheads="1"/>
          </p:cNvSpPr>
          <p:nvPr/>
        </p:nvSpPr>
        <p:spPr bwMode="auto">
          <a:xfrm>
            <a:off x="-480635" y="6280230"/>
            <a:ext cx="3040701" cy="523178"/>
          </a:xfrm>
          <a:prstGeom prst="rect">
            <a:avLst/>
          </a:prstGeom>
          <a:noFill/>
          <a:ln w="9525">
            <a:noFill/>
            <a:miter lim="800000"/>
            <a:headEnd/>
            <a:tailEnd/>
          </a:ln>
        </p:spPr>
        <p:txBody>
          <a:bodyPr>
            <a:spAutoFit/>
          </a:bodyPr>
          <a:lstStyle/>
          <a:p>
            <a:pPr algn="ctr"/>
            <a:r>
              <a:rPr lang="en-US" sz="1400" b="1" dirty="0">
                <a:solidFill>
                  <a:srgbClr val="44546A"/>
                </a:solidFill>
                <a:latin typeface="Calibri"/>
              </a:rPr>
              <a:t>DoD: PMTF Report</a:t>
            </a:r>
          </a:p>
          <a:p>
            <a:pPr algn="ctr"/>
            <a:r>
              <a:rPr lang="en-US" sz="1400" b="1" dirty="0">
                <a:solidFill>
                  <a:srgbClr val="44546A"/>
                </a:solidFill>
                <a:latin typeface="Calibri"/>
              </a:rPr>
              <a:t> (2010)</a:t>
            </a:r>
          </a:p>
        </p:txBody>
      </p:sp>
      <p:pic>
        <p:nvPicPr>
          <p:cNvPr id="3080" name="Picture 3"/>
          <p:cNvPicPr>
            <a:picLocks noChangeAspect="1" noChangeArrowheads="1"/>
          </p:cNvPicPr>
          <p:nvPr/>
        </p:nvPicPr>
        <p:blipFill>
          <a:blip r:embed="rId7" cstate="print"/>
          <a:srcRect l="1450" t="11642" r="65225" b="15880"/>
          <a:stretch>
            <a:fillRect/>
          </a:stretch>
        </p:blipFill>
        <p:spPr bwMode="auto">
          <a:xfrm>
            <a:off x="8154367" y="723012"/>
            <a:ext cx="1580549" cy="2033836"/>
          </a:xfrm>
          <a:prstGeom prst="rect">
            <a:avLst/>
          </a:prstGeom>
          <a:noFill/>
          <a:ln w="25400">
            <a:solidFill>
              <a:schemeClr val="tx2"/>
            </a:solidFill>
            <a:miter lim="800000"/>
            <a:headEnd/>
            <a:tailEnd/>
          </a:ln>
        </p:spPr>
      </p:pic>
      <p:grpSp>
        <p:nvGrpSpPr>
          <p:cNvPr id="4" name="Group 26"/>
          <p:cNvGrpSpPr>
            <a:grpSpLocks/>
          </p:cNvGrpSpPr>
          <p:nvPr/>
        </p:nvGrpSpPr>
        <p:grpSpPr bwMode="auto">
          <a:xfrm>
            <a:off x="6309954" y="392453"/>
            <a:ext cx="1517548" cy="2050490"/>
            <a:chOff x="5423411" y="-230556"/>
            <a:chExt cx="1394485" cy="2669371"/>
          </a:xfrm>
        </p:grpSpPr>
        <p:pic>
          <p:nvPicPr>
            <p:cNvPr id="3094" name="Picture 22" descr="wh-logo-obama-.jpg"/>
            <p:cNvPicPr>
              <a:picLocks noChangeAspect="1"/>
            </p:cNvPicPr>
            <p:nvPr/>
          </p:nvPicPr>
          <p:blipFill>
            <a:blip r:embed="rId8" cstate="print"/>
            <a:srcRect/>
            <a:stretch>
              <a:fillRect/>
            </a:stretch>
          </p:blipFill>
          <p:spPr bwMode="auto">
            <a:xfrm>
              <a:off x="5486331" y="276846"/>
              <a:ext cx="1286386" cy="952852"/>
            </a:xfrm>
            <a:prstGeom prst="rect">
              <a:avLst/>
            </a:prstGeom>
            <a:noFill/>
            <a:ln w="12700">
              <a:noFill/>
              <a:miter lim="800000"/>
              <a:headEnd/>
              <a:tailEnd/>
            </a:ln>
          </p:spPr>
        </p:pic>
        <p:sp>
          <p:nvSpPr>
            <p:cNvPr id="3095" name="Rectangle 23"/>
            <p:cNvSpPr>
              <a:spLocks noChangeArrowheads="1"/>
            </p:cNvSpPr>
            <p:nvPr/>
          </p:nvSpPr>
          <p:spPr bwMode="auto">
            <a:xfrm>
              <a:off x="5423411" y="-230556"/>
              <a:ext cx="1394485" cy="2669371"/>
            </a:xfrm>
            <a:prstGeom prst="rect">
              <a:avLst/>
            </a:prstGeom>
            <a:noFill/>
            <a:ln w="34925" algn="ctr">
              <a:solidFill>
                <a:schemeClr val="tx2"/>
              </a:solidFill>
              <a:round/>
              <a:headEnd/>
              <a:tailEnd/>
            </a:ln>
          </p:spPr>
          <p:txBody>
            <a:bodyPr anchor="ctr"/>
            <a:lstStyle/>
            <a:p>
              <a:endParaRPr lang="en-US">
                <a:solidFill>
                  <a:prstClr val="black"/>
                </a:solidFill>
                <a:latin typeface="Calibri"/>
              </a:endParaRPr>
            </a:p>
          </p:txBody>
        </p:sp>
      </p:grpSp>
      <p:pic>
        <p:nvPicPr>
          <p:cNvPr id="3083" name="Picture 16"/>
          <p:cNvPicPr>
            <a:picLocks noChangeAspect="1" noChangeArrowheads="1"/>
          </p:cNvPicPr>
          <p:nvPr/>
        </p:nvPicPr>
        <p:blipFill>
          <a:blip r:embed="rId9" cstate="print"/>
          <a:srcRect l="1450" t="16524" r="66339" b="11749"/>
          <a:stretch>
            <a:fillRect/>
          </a:stretch>
        </p:blipFill>
        <p:spPr bwMode="auto">
          <a:xfrm>
            <a:off x="2421736" y="712378"/>
            <a:ext cx="1522216" cy="2009143"/>
          </a:xfrm>
          <a:prstGeom prst="rect">
            <a:avLst/>
          </a:prstGeom>
          <a:noFill/>
          <a:ln w="9525">
            <a:solidFill>
              <a:schemeClr val="tx2"/>
            </a:solidFill>
            <a:miter lim="800000"/>
            <a:headEnd/>
            <a:tailEnd/>
          </a:ln>
        </p:spPr>
      </p:pic>
      <p:sp>
        <p:nvSpPr>
          <p:cNvPr id="3084" name="TextBox 12"/>
          <p:cNvSpPr txBox="1">
            <a:spLocks noChangeArrowheads="1"/>
          </p:cNvSpPr>
          <p:nvPr/>
        </p:nvSpPr>
        <p:spPr bwMode="auto">
          <a:xfrm>
            <a:off x="-188579" y="3621401"/>
            <a:ext cx="3040701" cy="523177"/>
          </a:xfrm>
          <a:prstGeom prst="rect">
            <a:avLst/>
          </a:prstGeom>
          <a:noFill/>
          <a:ln w="9525">
            <a:noFill/>
            <a:miter lim="800000"/>
            <a:headEnd/>
            <a:tailEnd/>
          </a:ln>
        </p:spPr>
        <p:txBody>
          <a:bodyPr>
            <a:spAutoFit/>
          </a:bodyPr>
          <a:lstStyle/>
          <a:p>
            <a:pPr algn="ctr"/>
            <a:r>
              <a:rPr lang="en-US" sz="1400" b="1" dirty="0">
                <a:solidFill>
                  <a:srgbClr val="44546A"/>
                </a:solidFill>
                <a:latin typeface="Calibri"/>
              </a:rPr>
              <a:t>IOM: Pain Report</a:t>
            </a:r>
          </a:p>
          <a:p>
            <a:pPr algn="ctr"/>
            <a:r>
              <a:rPr lang="en-US" sz="1400" b="1" dirty="0">
                <a:solidFill>
                  <a:srgbClr val="44546A"/>
                </a:solidFill>
                <a:latin typeface="Calibri"/>
              </a:rPr>
              <a:t> (2011)</a:t>
            </a:r>
          </a:p>
        </p:txBody>
      </p:sp>
      <p:sp>
        <p:nvSpPr>
          <p:cNvPr id="3085" name="TextBox 12"/>
          <p:cNvSpPr txBox="1">
            <a:spLocks noChangeArrowheads="1"/>
          </p:cNvSpPr>
          <p:nvPr/>
        </p:nvSpPr>
        <p:spPr bwMode="auto">
          <a:xfrm>
            <a:off x="1812713" y="2806344"/>
            <a:ext cx="3040701" cy="954107"/>
          </a:xfrm>
          <a:prstGeom prst="rect">
            <a:avLst/>
          </a:prstGeom>
          <a:noFill/>
          <a:ln w="9525">
            <a:noFill/>
            <a:miter lim="800000"/>
            <a:headEnd/>
            <a:tailEnd/>
          </a:ln>
        </p:spPr>
        <p:txBody>
          <a:bodyPr>
            <a:spAutoFit/>
          </a:bodyPr>
          <a:lstStyle/>
          <a:p>
            <a:pPr algn="ctr"/>
            <a:r>
              <a:rPr lang="en-US" sz="1400" b="1" dirty="0">
                <a:solidFill>
                  <a:srgbClr val="44546A"/>
                </a:solidFill>
                <a:latin typeface="Calibri"/>
              </a:rPr>
              <a:t>NCCIH: DoD and VA Effectiveness Research on Complementary Integrative Medicine Interventions(2014)</a:t>
            </a:r>
          </a:p>
        </p:txBody>
      </p:sp>
      <p:sp>
        <p:nvSpPr>
          <p:cNvPr id="3086" name="TextBox 12"/>
          <p:cNvSpPr txBox="1">
            <a:spLocks noChangeArrowheads="1"/>
          </p:cNvSpPr>
          <p:nvPr/>
        </p:nvSpPr>
        <p:spPr bwMode="auto">
          <a:xfrm>
            <a:off x="3561675" y="2464094"/>
            <a:ext cx="3040701" cy="738604"/>
          </a:xfrm>
          <a:prstGeom prst="rect">
            <a:avLst/>
          </a:prstGeom>
          <a:noFill/>
          <a:ln w="9525">
            <a:noFill/>
            <a:miter lim="800000"/>
            <a:headEnd/>
            <a:tailEnd/>
          </a:ln>
        </p:spPr>
        <p:txBody>
          <a:bodyPr>
            <a:spAutoFit/>
          </a:bodyPr>
          <a:lstStyle/>
          <a:p>
            <a:pPr algn="ctr"/>
            <a:r>
              <a:rPr lang="en-US" sz="1400" b="1" dirty="0">
                <a:solidFill>
                  <a:srgbClr val="44546A"/>
                </a:solidFill>
                <a:latin typeface="Calibri"/>
              </a:rPr>
              <a:t>HHS: National </a:t>
            </a:r>
          </a:p>
          <a:p>
            <a:pPr algn="ctr"/>
            <a:r>
              <a:rPr lang="en-US" sz="1400" b="1" dirty="0">
                <a:solidFill>
                  <a:srgbClr val="44546A"/>
                </a:solidFill>
                <a:latin typeface="Calibri"/>
              </a:rPr>
              <a:t>Pain Strategy</a:t>
            </a:r>
          </a:p>
          <a:p>
            <a:pPr algn="ctr"/>
            <a:r>
              <a:rPr lang="en-US" sz="1400" b="1" dirty="0">
                <a:solidFill>
                  <a:srgbClr val="44546A"/>
                </a:solidFill>
                <a:latin typeface="Calibri"/>
              </a:rPr>
              <a:t> (2014)</a:t>
            </a:r>
          </a:p>
        </p:txBody>
      </p:sp>
      <p:sp>
        <p:nvSpPr>
          <p:cNvPr id="3087" name="TextBox 12"/>
          <p:cNvSpPr txBox="1">
            <a:spLocks noChangeArrowheads="1"/>
          </p:cNvSpPr>
          <p:nvPr/>
        </p:nvSpPr>
        <p:spPr bwMode="auto">
          <a:xfrm>
            <a:off x="7374876" y="2820416"/>
            <a:ext cx="3040701" cy="738605"/>
          </a:xfrm>
          <a:prstGeom prst="rect">
            <a:avLst/>
          </a:prstGeom>
          <a:noFill/>
          <a:ln w="9525">
            <a:noFill/>
            <a:miter lim="800000"/>
            <a:headEnd/>
            <a:tailEnd/>
          </a:ln>
        </p:spPr>
        <p:txBody>
          <a:bodyPr>
            <a:spAutoFit/>
          </a:bodyPr>
          <a:lstStyle/>
          <a:p>
            <a:pPr algn="ctr"/>
            <a:r>
              <a:rPr lang="en-US" sz="1400" b="1" dirty="0">
                <a:solidFill>
                  <a:srgbClr val="44546A"/>
                </a:solidFill>
                <a:latin typeface="Calibri"/>
              </a:rPr>
              <a:t>CDC Opioid </a:t>
            </a:r>
          </a:p>
          <a:p>
            <a:pPr algn="ctr"/>
            <a:r>
              <a:rPr lang="en-US" sz="1400" b="1" dirty="0">
                <a:solidFill>
                  <a:srgbClr val="44546A"/>
                </a:solidFill>
                <a:latin typeface="Calibri"/>
              </a:rPr>
              <a:t>Prescribing Guidelines</a:t>
            </a:r>
          </a:p>
          <a:p>
            <a:pPr algn="ctr"/>
            <a:r>
              <a:rPr lang="en-US" sz="1400" b="1" dirty="0">
                <a:solidFill>
                  <a:srgbClr val="44546A"/>
                </a:solidFill>
                <a:latin typeface="Calibri"/>
              </a:rPr>
              <a:t> (2016)</a:t>
            </a:r>
          </a:p>
        </p:txBody>
      </p:sp>
      <p:sp>
        <p:nvSpPr>
          <p:cNvPr id="3088" name="TextBox 12"/>
          <p:cNvSpPr txBox="1">
            <a:spLocks noChangeArrowheads="1"/>
          </p:cNvSpPr>
          <p:nvPr/>
        </p:nvSpPr>
        <p:spPr bwMode="auto">
          <a:xfrm>
            <a:off x="5399154" y="2530914"/>
            <a:ext cx="3040701" cy="954107"/>
          </a:xfrm>
          <a:prstGeom prst="rect">
            <a:avLst/>
          </a:prstGeom>
          <a:noFill/>
          <a:ln w="9525">
            <a:noFill/>
            <a:miter lim="800000"/>
            <a:headEnd/>
            <a:tailEnd/>
          </a:ln>
        </p:spPr>
        <p:txBody>
          <a:bodyPr>
            <a:spAutoFit/>
          </a:bodyPr>
          <a:lstStyle/>
          <a:p>
            <a:pPr algn="ctr"/>
            <a:r>
              <a:rPr lang="en-US" sz="1400" b="1" dirty="0">
                <a:solidFill>
                  <a:srgbClr val="44546A"/>
                </a:solidFill>
                <a:latin typeface="Calibri"/>
              </a:rPr>
              <a:t>Presidential Memo:</a:t>
            </a:r>
          </a:p>
          <a:p>
            <a:pPr algn="ctr"/>
            <a:r>
              <a:rPr lang="en-US" sz="1400" b="1" dirty="0">
                <a:solidFill>
                  <a:srgbClr val="44546A"/>
                </a:solidFill>
                <a:latin typeface="Calibri"/>
              </a:rPr>
              <a:t> Rx Medication and </a:t>
            </a:r>
            <a:endParaRPr lang="en-US" sz="1400" b="1" dirty="0" smtClean="0">
              <a:solidFill>
                <a:srgbClr val="44546A"/>
              </a:solidFill>
              <a:latin typeface="Calibri"/>
            </a:endParaRPr>
          </a:p>
          <a:p>
            <a:pPr algn="ctr"/>
            <a:r>
              <a:rPr lang="en-US" sz="1400" b="1" dirty="0" smtClean="0">
                <a:solidFill>
                  <a:srgbClr val="44546A"/>
                </a:solidFill>
                <a:latin typeface="Calibri"/>
              </a:rPr>
              <a:t>Heroin </a:t>
            </a:r>
            <a:r>
              <a:rPr lang="en-US" sz="1400" b="1" dirty="0">
                <a:solidFill>
                  <a:srgbClr val="44546A"/>
                </a:solidFill>
                <a:latin typeface="Calibri"/>
              </a:rPr>
              <a:t>Abuse</a:t>
            </a:r>
          </a:p>
          <a:p>
            <a:pPr algn="ctr"/>
            <a:r>
              <a:rPr lang="en-US" sz="1400" b="1" dirty="0">
                <a:solidFill>
                  <a:srgbClr val="44546A"/>
                </a:solidFill>
                <a:latin typeface="Calibri"/>
              </a:rPr>
              <a:t> (2015)</a:t>
            </a:r>
          </a:p>
        </p:txBody>
      </p:sp>
      <p:sp>
        <p:nvSpPr>
          <p:cNvPr id="3089" name="TextBox 12"/>
          <p:cNvSpPr txBox="1">
            <a:spLocks noChangeArrowheads="1"/>
          </p:cNvSpPr>
          <p:nvPr/>
        </p:nvSpPr>
        <p:spPr bwMode="auto">
          <a:xfrm>
            <a:off x="9352523" y="3546313"/>
            <a:ext cx="3040701" cy="523221"/>
          </a:xfrm>
          <a:prstGeom prst="rect">
            <a:avLst/>
          </a:prstGeom>
          <a:noFill/>
          <a:ln w="9525">
            <a:noFill/>
            <a:miter lim="800000"/>
            <a:headEnd/>
            <a:tailEnd/>
          </a:ln>
        </p:spPr>
        <p:txBody>
          <a:bodyPr>
            <a:spAutoFit/>
          </a:bodyPr>
          <a:lstStyle/>
          <a:p>
            <a:pPr algn="ctr"/>
            <a:r>
              <a:rPr lang="en-US" sz="1400" b="1" dirty="0">
                <a:solidFill>
                  <a:srgbClr val="44546A"/>
                </a:solidFill>
                <a:latin typeface="Calibri"/>
              </a:rPr>
              <a:t>Comprehensive Addiction and Recovery Act  (2016)</a:t>
            </a:r>
          </a:p>
        </p:txBody>
      </p:sp>
      <p:sp>
        <p:nvSpPr>
          <p:cNvPr id="3090" name="Rectangle 23"/>
          <p:cNvSpPr>
            <a:spLocks noChangeArrowheads="1"/>
          </p:cNvSpPr>
          <p:nvPr/>
        </p:nvSpPr>
        <p:spPr bwMode="auto">
          <a:xfrm>
            <a:off x="10125276" y="1488780"/>
            <a:ext cx="1583931" cy="1956199"/>
          </a:xfrm>
          <a:prstGeom prst="rect">
            <a:avLst/>
          </a:prstGeom>
          <a:noFill/>
          <a:ln w="34925" algn="ctr">
            <a:solidFill>
              <a:schemeClr val="tx2"/>
            </a:solidFill>
            <a:round/>
            <a:headEnd/>
            <a:tailEnd/>
          </a:ln>
        </p:spPr>
        <p:txBody>
          <a:bodyPr anchor="ctr"/>
          <a:lstStyle/>
          <a:p>
            <a:endParaRPr lang="en-US">
              <a:solidFill>
                <a:prstClr val="black"/>
              </a:solidFill>
              <a:latin typeface="Calibri"/>
            </a:endParaRPr>
          </a:p>
        </p:txBody>
      </p:sp>
      <p:pic>
        <p:nvPicPr>
          <p:cNvPr id="3091" name="Picture 31" descr="Congress.svg.png"/>
          <p:cNvPicPr>
            <a:picLocks noChangeAspect="1"/>
          </p:cNvPicPr>
          <p:nvPr/>
        </p:nvPicPr>
        <p:blipFill>
          <a:blip r:embed="rId10" cstate="print"/>
          <a:srcRect/>
          <a:stretch>
            <a:fillRect/>
          </a:stretch>
        </p:blipFill>
        <p:spPr bwMode="auto">
          <a:xfrm>
            <a:off x="10298815" y="1983171"/>
            <a:ext cx="1273116" cy="953808"/>
          </a:xfrm>
          <a:prstGeom prst="rect">
            <a:avLst/>
          </a:prstGeom>
          <a:noFill/>
          <a:ln w="9525">
            <a:noFill/>
            <a:miter lim="800000"/>
            <a:headEnd/>
            <a:tailEnd/>
          </a:ln>
        </p:spPr>
      </p:pic>
      <p:sp>
        <p:nvSpPr>
          <p:cNvPr id="33" name="TextBox 32"/>
          <p:cNvSpPr txBox="1"/>
          <p:nvPr/>
        </p:nvSpPr>
        <p:spPr bwMode="auto">
          <a:xfrm>
            <a:off x="3106629" y="5050095"/>
            <a:ext cx="6805082" cy="584775"/>
          </a:xfrm>
          <a:prstGeom prst="rect">
            <a:avLst/>
          </a:prstGeom>
          <a:noFill/>
        </p:spPr>
        <p:txBody>
          <a:bodyPr>
            <a:spAutoFit/>
          </a:bodyPr>
          <a:lstStyle/>
          <a:p>
            <a:pPr>
              <a:defRPr/>
            </a:pPr>
            <a:endParaRPr lang="en-US" sz="1600" dirty="0">
              <a:solidFill>
                <a:srgbClr val="44546A"/>
              </a:solidFill>
              <a:latin typeface="Arial" pitchFamily="34" charset="0"/>
            </a:endParaRPr>
          </a:p>
          <a:p>
            <a:pPr>
              <a:defRPr/>
            </a:pPr>
            <a:r>
              <a:rPr lang="en-US" sz="1600" dirty="0">
                <a:solidFill>
                  <a:srgbClr val="ED7D31">
                    <a:lumMod val="75000"/>
                  </a:srgbClr>
                </a:solidFill>
                <a:latin typeface="Arial" pitchFamily="34" charset="0"/>
              </a:rPr>
              <a:t>		</a:t>
            </a:r>
          </a:p>
        </p:txBody>
      </p:sp>
      <p:sp>
        <p:nvSpPr>
          <p:cNvPr id="28" name="TextBox 12"/>
          <p:cNvSpPr txBox="1">
            <a:spLocks noChangeArrowheads="1"/>
          </p:cNvSpPr>
          <p:nvPr/>
        </p:nvSpPr>
        <p:spPr bwMode="auto">
          <a:xfrm>
            <a:off x="9480177" y="6261006"/>
            <a:ext cx="2881952" cy="523220"/>
          </a:xfrm>
          <a:prstGeom prst="rect">
            <a:avLst/>
          </a:prstGeom>
          <a:noFill/>
          <a:ln w="9525">
            <a:noFill/>
            <a:miter lim="800000"/>
            <a:headEnd/>
            <a:tailEnd/>
          </a:ln>
        </p:spPr>
        <p:txBody>
          <a:bodyPr wrap="square">
            <a:spAutoFit/>
          </a:bodyPr>
          <a:lstStyle/>
          <a:p>
            <a:pPr algn="ctr"/>
            <a:r>
              <a:rPr lang="en-US" sz="1400" b="1" dirty="0" smtClean="0">
                <a:solidFill>
                  <a:srgbClr val="44546A"/>
                </a:solidFill>
                <a:latin typeface="Calibri"/>
              </a:rPr>
              <a:t>US Surgeon General’s Report: </a:t>
            </a:r>
          </a:p>
          <a:p>
            <a:pPr algn="ctr"/>
            <a:r>
              <a:rPr lang="en-US" sz="1400" b="1" dirty="0" smtClean="0">
                <a:solidFill>
                  <a:srgbClr val="44546A"/>
                </a:solidFill>
                <a:latin typeface="Calibri"/>
              </a:rPr>
              <a:t>Facing Addiction in America(2016</a:t>
            </a:r>
            <a:r>
              <a:rPr lang="en-US" sz="1400" b="1" dirty="0">
                <a:solidFill>
                  <a:srgbClr val="44546A"/>
                </a:solidFill>
                <a:latin typeface="Calibri"/>
              </a:rPr>
              <a:t>)</a:t>
            </a:r>
          </a:p>
        </p:txBody>
      </p:sp>
      <p:pic>
        <p:nvPicPr>
          <p:cNvPr id="1026" name="Picture 2"/>
          <p:cNvPicPr>
            <a:picLocks noChangeAspect="1" noChangeArrowheads="1"/>
          </p:cNvPicPr>
          <p:nvPr/>
        </p:nvPicPr>
        <p:blipFill>
          <a:blip r:embed="rId11" cstate="print"/>
          <a:srcRect l="725" t="12393" r="65782" b="14941"/>
          <a:stretch>
            <a:fillRect/>
          </a:stretch>
        </p:blipFill>
        <p:spPr bwMode="auto">
          <a:xfrm>
            <a:off x="10330922" y="4180921"/>
            <a:ext cx="1628147" cy="2096815"/>
          </a:xfrm>
          <a:prstGeom prst="rect">
            <a:avLst/>
          </a:prstGeom>
          <a:noFill/>
          <a:ln w="9525">
            <a:noFill/>
            <a:miter lim="800000"/>
            <a:headEnd/>
            <a:tailEnd/>
          </a:ln>
        </p:spPr>
      </p:pic>
      <p:pic>
        <p:nvPicPr>
          <p:cNvPr id="36" name="Picture 35" descr="DODc.jpg"/>
          <p:cNvPicPr>
            <a:picLocks noChangeAspect="1"/>
          </p:cNvPicPr>
          <p:nvPr/>
        </p:nvPicPr>
        <p:blipFill>
          <a:blip r:embed="rId12" cstate="print"/>
          <a:stretch>
            <a:fillRect/>
          </a:stretch>
        </p:blipFill>
        <p:spPr>
          <a:xfrm>
            <a:off x="5479210" y="3991906"/>
            <a:ext cx="1395247" cy="1395247"/>
          </a:xfrm>
          <a:prstGeom prst="rect">
            <a:avLst/>
          </a:prstGeom>
        </p:spPr>
      </p:pic>
      <p:pic>
        <p:nvPicPr>
          <p:cNvPr id="37" name="Picture 36" descr="va_seal.jpg"/>
          <p:cNvPicPr>
            <a:picLocks noChangeAspect="1"/>
          </p:cNvPicPr>
          <p:nvPr/>
        </p:nvPicPr>
        <p:blipFill>
          <a:blip r:embed="rId13" cstate="print"/>
          <a:stretch>
            <a:fillRect/>
          </a:stretch>
        </p:blipFill>
        <p:spPr>
          <a:xfrm>
            <a:off x="3792832" y="4008404"/>
            <a:ext cx="1395978" cy="1395978"/>
          </a:xfrm>
          <a:prstGeom prst="rect">
            <a:avLst/>
          </a:prstGeom>
        </p:spPr>
      </p:pic>
      <p:sp>
        <p:nvSpPr>
          <p:cNvPr id="39" name="TextBox 38"/>
          <p:cNvSpPr txBox="1"/>
          <p:nvPr/>
        </p:nvSpPr>
        <p:spPr>
          <a:xfrm>
            <a:off x="3774559" y="5380075"/>
            <a:ext cx="4859079" cy="769441"/>
          </a:xfrm>
          <a:prstGeom prst="rect">
            <a:avLst/>
          </a:prstGeom>
          <a:noFill/>
        </p:spPr>
        <p:txBody>
          <a:bodyPr wrap="square" rtlCol="0">
            <a:spAutoFit/>
          </a:bodyPr>
          <a:lstStyle/>
          <a:p>
            <a:pPr algn="ctr"/>
            <a:r>
              <a:rPr lang="en-US" sz="4400" dirty="0" smtClean="0">
                <a:solidFill>
                  <a:prstClr val="black"/>
                </a:solidFill>
                <a:latin typeface="Gill Sans MT" pitchFamily="34" charset="0"/>
              </a:rPr>
              <a:t>Working Together</a:t>
            </a:r>
            <a:endParaRPr lang="en-US" sz="4400" dirty="0">
              <a:solidFill>
                <a:prstClr val="black"/>
              </a:solidFill>
              <a:latin typeface="Gill Sans MT" pitchFamily="34" charset="0"/>
            </a:endParaRPr>
          </a:p>
        </p:txBody>
      </p:sp>
      <p:pic>
        <p:nvPicPr>
          <p:cNvPr id="2" name="Picture 1"/>
          <p:cNvPicPr>
            <a:picLocks noChangeAspect="1"/>
          </p:cNvPicPr>
          <p:nvPr/>
        </p:nvPicPr>
        <p:blipFill>
          <a:blip r:embed="rId14"/>
          <a:stretch>
            <a:fillRect/>
          </a:stretch>
        </p:blipFill>
        <p:spPr>
          <a:xfrm>
            <a:off x="7170253" y="3975414"/>
            <a:ext cx="1381539" cy="1381539"/>
          </a:xfrm>
          <a:prstGeom prst="rect">
            <a:avLst/>
          </a:prstGeom>
        </p:spPr>
      </p:pic>
    </p:spTree>
    <p:extLst>
      <p:ext uri="{BB962C8B-B14F-4D97-AF65-F5344CB8AC3E}">
        <p14:creationId xmlns:p14="http://schemas.microsoft.com/office/powerpoint/2010/main" val="130165710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580619">
            <a:off x="903216" y="1485997"/>
            <a:ext cx="4467569" cy="4378406"/>
          </a:xfrm>
          <a:prstGeom prst="rect">
            <a:avLst/>
          </a:prstGeom>
        </p:spPr>
      </p:pic>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7001" y="1177498"/>
            <a:ext cx="4813300" cy="46997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rot="567063">
            <a:off x="6027197" y="1519551"/>
            <a:ext cx="5543868" cy="4760875"/>
          </a:xfrm>
          <a:prstGeom prst="rect">
            <a:avLst/>
          </a:prstGeom>
        </p:spPr>
      </p:pic>
      <p:sp>
        <p:nvSpPr>
          <p:cNvPr id="4" name="TextBox 3"/>
          <p:cNvSpPr txBox="1"/>
          <p:nvPr/>
        </p:nvSpPr>
        <p:spPr>
          <a:xfrm>
            <a:off x="1104990" y="-98970"/>
            <a:ext cx="9961404" cy="1077218"/>
          </a:xfrm>
          <a:prstGeom prst="rect">
            <a:avLst/>
          </a:prstGeom>
          <a:noFill/>
        </p:spPr>
        <p:txBody>
          <a:bodyPr wrap="square" rtlCol="0">
            <a:spAutoFit/>
          </a:bodyPr>
          <a:lstStyle/>
          <a:p>
            <a:pPr algn="ctr"/>
            <a:r>
              <a:rPr lang="en-US" sz="3200" b="1" dirty="0" smtClean="0">
                <a:solidFill>
                  <a:srgbClr val="002060"/>
                </a:solidFill>
                <a:latin typeface="Arial"/>
                <a:cs typeface="Arial"/>
              </a:rPr>
              <a:t>Advancing Evidence-Based Complementary &amp; Integrative Practices and Consensus Guidelines</a:t>
            </a:r>
            <a:endParaRPr lang="en-US" sz="3200" b="1" dirty="0">
              <a:solidFill>
                <a:srgbClr val="002060"/>
              </a:solidFill>
              <a:latin typeface="Arial"/>
              <a:cs typeface="Arial"/>
            </a:endParaRPr>
          </a:p>
        </p:txBody>
      </p:sp>
    </p:spTree>
    <p:extLst>
      <p:ext uri="{BB962C8B-B14F-4D97-AF65-F5344CB8AC3E}">
        <p14:creationId xmlns:p14="http://schemas.microsoft.com/office/powerpoint/2010/main" val="3699209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1763491" y="6436824"/>
            <a:ext cx="7501669"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500" b="1" dirty="0"/>
              <a:t>Download DVPRS at: http://www.dvcipm.org/clinical-resources/pain-rating-scale</a:t>
            </a:r>
          </a:p>
        </p:txBody>
      </p:sp>
      <p:grpSp>
        <p:nvGrpSpPr>
          <p:cNvPr id="8196" name="Group 7"/>
          <p:cNvGrpSpPr>
            <a:grpSpLocks/>
          </p:cNvGrpSpPr>
          <p:nvPr/>
        </p:nvGrpSpPr>
        <p:grpSpPr bwMode="auto">
          <a:xfrm>
            <a:off x="213360" y="873760"/>
            <a:ext cx="3825835" cy="4939467"/>
            <a:chOff x="258184" y="1593863"/>
            <a:chExt cx="2381061" cy="3569808"/>
          </a:xfrm>
        </p:grpSpPr>
        <p:pic>
          <p:nvPicPr>
            <p:cNvPr id="8200" name="Picture 1" descr="DVPRS 2.0 Jul 20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184" y="1593863"/>
              <a:ext cx="2377440" cy="1848220"/>
            </a:xfrm>
            <a:prstGeom prst="rect">
              <a:avLst/>
            </a:prstGeom>
            <a:noFill/>
            <a:ln w="158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8201" name="Picture 4" descr="DVPRS 2.0 Back Jul 201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941" y="3463962"/>
              <a:ext cx="2370304" cy="1699709"/>
            </a:xfrm>
            <a:prstGeom prst="rect">
              <a:avLst/>
            </a:prstGeom>
            <a:noFill/>
            <a:ln w="158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6" name="Rectangle 7"/>
          <p:cNvSpPr txBox="1">
            <a:spLocks noChangeArrowheads="1"/>
          </p:cNvSpPr>
          <p:nvPr/>
        </p:nvSpPr>
        <p:spPr bwMode="auto">
          <a:xfrm>
            <a:off x="2027172" y="-60410"/>
            <a:ext cx="10616672" cy="1022721"/>
          </a:xfrm>
          <a:prstGeom prst="rect">
            <a:avLst/>
          </a:prstGeom>
          <a:noFill/>
          <a:ln w="9525">
            <a:noFill/>
            <a:miter lim="800000"/>
            <a:headEnd/>
            <a:tailEnd/>
          </a:ln>
        </p:spPr>
        <p:txBody>
          <a:bodyPr anchor="ctr"/>
          <a:lstStyle/>
          <a:p>
            <a:pPr algn="ctr" defTabSz="906364" eaLnBrk="0" hangingPunct="0">
              <a:defRPr/>
            </a:pPr>
            <a:r>
              <a:rPr lang="en-US" sz="3200" b="1" kern="0" dirty="0">
                <a:solidFill>
                  <a:srgbClr val="1F497D"/>
                </a:solidFill>
                <a:latin typeface="Arial"/>
                <a:ea typeface="+mj-ea"/>
                <a:cs typeface="Arial"/>
              </a:rPr>
              <a:t>Defense and Veterans Pain Rating </a:t>
            </a:r>
            <a:r>
              <a:rPr lang="en-US" sz="3200" b="1" kern="0" dirty="0" smtClean="0">
                <a:solidFill>
                  <a:srgbClr val="1F497D"/>
                </a:solidFill>
                <a:latin typeface="Arial"/>
                <a:ea typeface="+mj-ea"/>
                <a:cs typeface="Arial"/>
              </a:rPr>
              <a:t>Scale (DVPRS): </a:t>
            </a:r>
            <a:r>
              <a:rPr lang="en-US" sz="3200" b="1" dirty="0">
                <a:solidFill>
                  <a:schemeClr val="tx2"/>
                </a:solidFill>
                <a:latin typeface="Arial"/>
                <a:cs typeface="Arial"/>
              </a:rPr>
              <a:t>Changing the Culture of Pain Care</a:t>
            </a:r>
            <a:endParaRPr lang="en-US" sz="3200" b="1" kern="0" dirty="0">
              <a:solidFill>
                <a:schemeClr val="tx2"/>
              </a:solidFill>
              <a:latin typeface="Arial"/>
              <a:ea typeface="+mj-ea"/>
              <a:cs typeface="Arial"/>
            </a:endParaRPr>
          </a:p>
        </p:txBody>
      </p:sp>
      <p:sp>
        <p:nvSpPr>
          <p:cNvPr id="7" name="Rectangle 6"/>
          <p:cNvSpPr/>
          <p:nvPr/>
        </p:nvSpPr>
        <p:spPr>
          <a:xfrm>
            <a:off x="4143374" y="1160364"/>
            <a:ext cx="7784465" cy="5892075"/>
          </a:xfrm>
          <a:prstGeom prst="rect">
            <a:avLst/>
          </a:prstGeom>
        </p:spPr>
        <p:txBody>
          <a:bodyPr wrap="square">
            <a:spAutoFit/>
          </a:bodyPr>
          <a:lstStyle/>
          <a:p>
            <a:pPr marL="342900" indent="-342900">
              <a:buFont typeface="Arial"/>
              <a:buChar char="•"/>
              <a:defRPr/>
            </a:pPr>
            <a:r>
              <a:rPr lang="en-US" dirty="0">
                <a:latin typeface="Arial"/>
                <a:cs typeface="Arial"/>
              </a:rPr>
              <a:t> </a:t>
            </a:r>
            <a:r>
              <a:rPr lang="en-US" b="1" dirty="0">
                <a:latin typeface="Arial"/>
                <a:cs typeface="Arial"/>
              </a:rPr>
              <a:t>Validated</a:t>
            </a:r>
            <a:r>
              <a:rPr lang="en-US" dirty="0">
                <a:latin typeface="Arial"/>
                <a:cs typeface="Arial"/>
              </a:rPr>
              <a:t>: Measures pain intensity AND </a:t>
            </a:r>
            <a:r>
              <a:rPr lang="en-US" dirty="0" err="1">
                <a:latin typeface="Arial"/>
                <a:cs typeface="Arial"/>
              </a:rPr>
              <a:t>biopsychosocial</a:t>
            </a:r>
            <a:r>
              <a:rPr lang="en-US" dirty="0">
                <a:latin typeface="Arial"/>
                <a:cs typeface="Arial"/>
              </a:rPr>
              <a:t> and functional impact of pain </a:t>
            </a:r>
            <a:r>
              <a:rPr lang="en-US" i="1" dirty="0">
                <a:latin typeface="Arial"/>
                <a:cs typeface="Arial"/>
              </a:rPr>
              <a:t>(sleep/stress/mood/activity</a:t>
            </a:r>
            <a:r>
              <a:rPr lang="en-US" i="1" dirty="0" smtClean="0">
                <a:latin typeface="Arial"/>
                <a:cs typeface="Arial"/>
              </a:rPr>
              <a:t>) </a:t>
            </a:r>
            <a:r>
              <a:rPr lang="en-US" b="1" i="1" dirty="0" smtClean="0">
                <a:latin typeface="Arial"/>
                <a:cs typeface="Arial"/>
              </a:rPr>
              <a:t>Pain </a:t>
            </a:r>
            <a:r>
              <a:rPr lang="en-US" b="1" i="1" dirty="0">
                <a:latin typeface="Arial"/>
                <a:cs typeface="Arial"/>
              </a:rPr>
              <a:t>Medicine</a:t>
            </a:r>
            <a:r>
              <a:rPr lang="en-US" i="1" dirty="0">
                <a:latin typeface="Arial"/>
                <a:cs typeface="Arial"/>
              </a:rPr>
              <a:t>. 2012:14;110-123 </a:t>
            </a:r>
          </a:p>
          <a:p>
            <a:pPr marL="285750" indent="-285750">
              <a:buFont typeface="Arial"/>
              <a:buChar char="•"/>
              <a:defRPr/>
            </a:pPr>
            <a:endParaRPr lang="en-US" dirty="0">
              <a:latin typeface="Arial"/>
              <a:cs typeface="Arial"/>
            </a:endParaRPr>
          </a:p>
          <a:p>
            <a:pPr marL="321469" indent="-321469">
              <a:buFont typeface="Arial"/>
              <a:buChar char="•"/>
              <a:defRPr/>
            </a:pPr>
            <a:r>
              <a:rPr lang="en-US" dirty="0">
                <a:latin typeface="Arial"/>
                <a:cs typeface="Arial"/>
              </a:rPr>
              <a:t> </a:t>
            </a:r>
            <a:r>
              <a:rPr lang="en-US" b="1" dirty="0">
                <a:latin typeface="Arial"/>
                <a:cs typeface="Arial"/>
              </a:rPr>
              <a:t>Improved objective components </a:t>
            </a:r>
            <a:r>
              <a:rPr lang="en-US" dirty="0">
                <a:latin typeface="Arial"/>
                <a:cs typeface="Arial"/>
              </a:rPr>
              <a:t>to evaluate treatment effectiveness</a:t>
            </a:r>
          </a:p>
          <a:p>
            <a:pPr marL="750094" lvl="1" indent="-321469">
              <a:buFont typeface="Arial" pitchFamily="34" charset="0"/>
              <a:buChar char="•"/>
              <a:defRPr/>
            </a:pPr>
            <a:r>
              <a:rPr lang="en-US" i="1" dirty="0">
                <a:latin typeface="Arial"/>
                <a:cs typeface="Arial"/>
              </a:rPr>
              <a:t>Provides greater insight on treatment progress and </a:t>
            </a:r>
            <a:r>
              <a:rPr lang="en-US" i="1" dirty="0" smtClean="0">
                <a:latin typeface="Arial"/>
                <a:cs typeface="Arial"/>
              </a:rPr>
              <a:t>improvements in </a:t>
            </a:r>
            <a:r>
              <a:rPr lang="en-US" b="1" i="1" dirty="0" smtClean="0">
                <a:latin typeface="Arial"/>
                <a:cs typeface="Arial"/>
              </a:rPr>
              <a:t>function and quality of life</a:t>
            </a:r>
            <a:endParaRPr lang="en-US" b="1" i="1" dirty="0">
              <a:latin typeface="Arial"/>
              <a:cs typeface="Arial"/>
            </a:endParaRPr>
          </a:p>
          <a:p>
            <a:pPr marL="321469" indent="-321469">
              <a:buFont typeface="Arial"/>
              <a:buChar char="•"/>
              <a:defRPr/>
            </a:pPr>
            <a:endParaRPr lang="en-US" dirty="0">
              <a:latin typeface="Arial"/>
              <a:cs typeface="Arial"/>
            </a:endParaRPr>
          </a:p>
          <a:p>
            <a:pPr marL="321469" indent="-321469">
              <a:buFont typeface="Arial"/>
              <a:buChar char="•"/>
              <a:defRPr/>
            </a:pPr>
            <a:r>
              <a:rPr lang="en-US" b="1" dirty="0">
                <a:latin typeface="Arial"/>
                <a:cs typeface="Arial"/>
              </a:rPr>
              <a:t>Adaptable</a:t>
            </a:r>
            <a:r>
              <a:rPr lang="en-US" dirty="0">
                <a:latin typeface="Arial"/>
                <a:cs typeface="Arial"/>
              </a:rPr>
              <a:t> to multiple clinical settings and scenarios </a:t>
            </a:r>
            <a:r>
              <a:rPr lang="en-US" dirty="0" smtClean="0">
                <a:latin typeface="Arial"/>
                <a:cs typeface="Arial"/>
              </a:rPr>
              <a:t>throughout </a:t>
            </a:r>
            <a:r>
              <a:rPr lang="en-US" dirty="0">
                <a:latin typeface="Arial"/>
                <a:cs typeface="Arial"/>
              </a:rPr>
              <a:t>the continuum of care and research</a:t>
            </a:r>
          </a:p>
          <a:p>
            <a:pPr marL="750094" lvl="1" indent="-321469">
              <a:buFont typeface="Arial"/>
              <a:buChar char="•"/>
              <a:defRPr/>
            </a:pPr>
            <a:r>
              <a:rPr lang="en-US" dirty="0">
                <a:latin typeface="Arial"/>
                <a:cs typeface="Arial"/>
              </a:rPr>
              <a:t> </a:t>
            </a:r>
            <a:r>
              <a:rPr lang="en-US" i="1" dirty="0">
                <a:latin typeface="Arial"/>
                <a:cs typeface="Arial"/>
              </a:rPr>
              <a:t>(e.g. battlefield, transport, Primary Care, specialty services)</a:t>
            </a:r>
          </a:p>
          <a:p>
            <a:pPr marL="750094" lvl="1" indent="-321469">
              <a:buFont typeface="Arial"/>
              <a:buChar char="•"/>
              <a:defRPr/>
            </a:pPr>
            <a:endParaRPr lang="en-US" i="1" dirty="0">
              <a:latin typeface="Arial"/>
              <a:cs typeface="Arial"/>
            </a:endParaRPr>
          </a:p>
          <a:p>
            <a:pPr marL="321469" indent="-321469">
              <a:buFont typeface="Arial"/>
              <a:buChar char="•"/>
              <a:defRPr/>
            </a:pPr>
            <a:r>
              <a:rPr lang="en-US" dirty="0" smtClean="0">
                <a:latin typeface="Arial"/>
                <a:cs typeface="Arial"/>
              </a:rPr>
              <a:t>Since its initial validation in 2012, the DVPRS has been </a:t>
            </a:r>
            <a:r>
              <a:rPr lang="en-US" b="1" dirty="0" smtClean="0">
                <a:latin typeface="Arial"/>
                <a:cs typeface="Arial"/>
              </a:rPr>
              <a:t>integrated into clinical practice</a:t>
            </a:r>
            <a:r>
              <a:rPr lang="en-US" dirty="0" smtClean="0">
                <a:latin typeface="Arial"/>
                <a:cs typeface="Arial"/>
              </a:rPr>
              <a:t> in a variety of clinical settings across the MHS and in growing number of clinicians/organizations in civilian practice.</a:t>
            </a:r>
          </a:p>
          <a:p>
            <a:pPr>
              <a:defRPr/>
            </a:pPr>
            <a:r>
              <a:rPr lang="en-US" dirty="0" smtClean="0">
                <a:latin typeface="Arial"/>
                <a:cs typeface="Arial"/>
              </a:rPr>
              <a:t> </a:t>
            </a:r>
          </a:p>
          <a:p>
            <a:pPr marL="342900" indent="-342900">
              <a:buFont typeface="Arial"/>
              <a:buChar char="•"/>
              <a:defRPr/>
            </a:pPr>
            <a:r>
              <a:rPr lang="en-US" dirty="0" smtClean="0">
                <a:latin typeface="Arial"/>
                <a:cs typeface="Arial"/>
              </a:rPr>
              <a:t>Formerly designated as the </a:t>
            </a:r>
            <a:r>
              <a:rPr lang="en-US" b="1" dirty="0" smtClean="0">
                <a:latin typeface="Arial"/>
                <a:cs typeface="Arial"/>
              </a:rPr>
              <a:t>MHS pain </a:t>
            </a:r>
            <a:r>
              <a:rPr lang="en-US" b="1" dirty="0">
                <a:latin typeface="Arial"/>
                <a:cs typeface="Arial"/>
              </a:rPr>
              <a:t>scale for </a:t>
            </a:r>
            <a:r>
              <a:rPr lang="en-US" b="1" dirty="0" smtClean="0">
                <a:latin typeface="Arial"/>
                <a:cs typeface="Arial"/>
              </a:rPr>
              <a:t>adolescents </a:t>
            </a:r>
            <a:r>
              <a:rPr lang="en-US" b="1" dirty="0">
                <a:latin typeface="Arial"/>
                <a:cs typeface="Arial"/>
              </a:rPr>
              <a:t>and adults </a:t>
            </a:r>
            <a:r>
              <a:rPr lang="en-US" dirty="0" smtClean="0">
                <a:latin typeface="Arial"/>
                <a:cs typeface="Arial"/>
              </a:rPr>
              <a:t>per the DHA PI for Pain Management and Opioid Safety (April 2018)</a:t>
            </a:r>
          </a:p>
          <a:p>
            <a:pPr>
              <a:defRPr/>
            </a:pPr>
            <a:endParaRPr lang="en-US" dirty="0">
              <a:latin typeface="Arial"/>
              <a:cs typeface="Arial"/>
            </a:endParaRPr>
          </a:p>
          <a:p>
            <a:pPr marL="321469" indent="-321469">
              <a:buFont typeface="+mj-lt"/>
              <a:buAutoNum type="arabicPeriod" startAt="5"/>
              <a:defRPr/>
            </a:pPr>
            <a:endParaRPr lang="en-US" sz="1688" dirty="0">
              <a:latin typeface="Arial" charset="0"/>
            </a:endParaRPr>
          </a:p>
        </p:txBody>
      </p:sp>
      <p:sp>
        <p:nvSpPr>
          <p:cNvPr id="9" name="TextBox 8"/>
          <p:cNvSpPr txBox="1"/>
          <p:nvPr/>
        </p:nvSpPr>
        <p:spPr>
          <a:xfrm>
            <a:off x="-674729" y="5801309"/>
            <a:ext cx="5246729" cy="250966"/>
          </a:xfrm>
          <a:prstGeom prst="rect">
            <a:avLst/>
          </a:prstGeom>
          <a:noFill/>
        </p:spPr>
        <p:txBody>
          <a:bodyPr wrap="square">
            <a:spAutoFit/>
          </a:bodyPr>
          <a:lstStyle/>
          <a:p>
            <a:pPr algn="ctr" defTabSz="906364" eaLnBrk="0" hangingPunct="0">
              <a:defRPr/>
            </a:pPr>
            <a:r>
              <a:rPr lang="en-US" sz="1031" b="1" i="1" kern="0" dirty="0">
                <a:latin typeface="Arial" charset="0"/>
              </a:rPr>
              <a:t>Defense and Veterans </a:t>
            </a:r>
            <a:r>
              <a:rPr lang="en-US" sz="1031" b="1" i="1" kern="0" dirty="0" smtClean="0">
                <a:latin typeface="Arial" charset="0"/>
              </a:rPr>
              <a:t>Pain Rating </a:t>
            </a:r>
            <a:r>
              <a:rPr lang="en-US" sz="1031" b="1" i="1" kern="0" dirty="0">
                <a:latin typeface="Arial" charset="0"/>
              </a:rPr>
              <a:t>Scale (DVPRS)</a:t>
            </a:r>
          </a:p>
        </p:txBody>
      </p:sp>
    </p:spTree>
    <p:extLst>
      <p:ext uri="{BB962C8B-B14F-4D97-AF65-F5344CB8AC3E}">
        <p14:creationId xmlns:p14="http://schemas.microsoft.com/office/powerpoint/2010/main" val="776754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75620" y="2121333"/>
            <a:ext cx="10769600" cy="1278610"/>
          </a:xfrm>
        </p:spPr>
        <p:txBody>
          <a:bodyPr>
            <a:noAutofit/>
          </a:bodyPr>
          <a:lstStyle/>
          <a:p>
            <a:r>
              <a:rPr lang="en-US" sz="2400" dirty="0"/>
              <a:t>RESEARCH l OUTCOMES REGISTRY l CLINICAL DECISION  TOOL</a:t>
            </a:r>
            <a:br>
              <a:rPr lang="en-US" sz="2400" dirty="0"/>
            </a:br>
            <a:endParaRPr lang="en-US" sz="2400" dirty="0">
              <a:solidFill>
                <a:schemeClr val="bg2"/>
              </a:solidFill>
            </a:endParaRPr>
          </a:p>
        </p:txBody>
      </p:sp>
      <p:sp>
        <p:nvSpPr>
          <p:cNvPr id="9" name="Content Placeholder 8"/>
          <p:cNvSpPr>
            <a:spLocks noGrp="1"/>
          </p:cNvSpPr>
          <p:nvPr>
            <p:ph idx="1"/>
          </p:nvPr>
        </p:nvSpPr>
        <p:spPr>
          <a:xfrm>
            <a:off x="186717" y="3138407"/>
            <a:ext cx="11176000" cy="2905932"/>
          </a:xfrm>
          <a:noFill/>
        </p:spPr>
        <p:txBody>
          <a:bodyPr>
            <a:normAutofit lnSpcReduction="10000"/>
          </a:bodyPr>
          <a:lstStyle/>
          <a:p>
            <a:r>
              <a:rPr lang="en-US" dirty="0" smtClean="0">
                <a:solidFill>
                  <a:schemeClr val="tx1"/>
                </a:solidFill>
              </a:rPr>
              <a:t>Web application served from MAMC</a:t>
            </a:r>
          </a:p>
          <a:p>
            <a:pPr lvl="1"/>
            <a:r>
              <a:rPr lang="en-US" dirty="0" smtClean="0">
                <a:solidFill>
                  <a:schemeClr val="tx1"/>
                </a:solidFill>
              </a:rPr>
              <a:t>Clinical Assessment </a:t>
            </a:r>
          </a:p>
          <a:p>
            <a:pPr lvl="2"/>
            <a:r>
              <a:rPr lang="en-US" dirty="0" smtClean="0">
                <a:solidFill>
                  <a:schemeClr val="tx1"/>
                </a:solidFill>
              </a:rPr>
              <a:t>Using validated computer adaptive testing (CAT) PROMIS instruments</a:t>
            </a:r>
          </a:p>
          <a:p>
            <a:pPr lvl="1"/>
            <a:r>
              <a:rPr lang="en-US" dirty="0" smtClean="0">
                <a:solidFill>
                  <a:schemeClr val="tx1"/>
                </a:solidFill>
              </a:rPr>
              <a:t>Clinical Report/Decision Tool</a:t>
            </a:r>
          </a:p>
          <a:p>
            <a:pPr lvl="2"/>
            <a:r>
              <a:rPr lang="en-US" dirty="0" smtClean="0">
                <a:solidFill>
                  <a:schemeClr val="tx1"/>
                </a:solidFill>
              </a:rPr>
              <a:t>Longitudinal pt pain/function/alert data in concise format</a:t>
            </a:r>
          </a:p>
          <a:p>
            <a:pPr lvl="1"/>
            <a:r>
              <a:rPr lang="en-US" dirty="0" smtClean="0">
                <a:solidFill>
                  <a:schemeClr val="tx1"/>
                </a:solidFill>
              </a:rPr>
              <a:t>Patients Enter Information Prior to Appointments</a:t>
            </a:r>
          </a:p>
          <a:p>
            <a:pPr lvl="2"/>
            <a:r>
              <a:rPr lang="en-US" dirty="0" smtClean="0">
                <a:solidFill>
                  <a:schemeClr val="tx1"/>
                </a:solidFill>
              </a:rPr>
              <a:t>Using the web capable device of their choice </a:t>
            </a:r>
            <a:endParaRPr lang="en-US" dirty="0">
              <a:solidFill>
                <a:schemeClr val="tx1"/>
              </a:solidFill>
            </a:endParaRPr>
          </a:p>
          <a:p>
            <a:pPr lvl="2"/>
            <a:endParaRPr lang="en-US" dirty="0"/>
          </a:p>
          <a:p>
            <a:pPr lvl="2"/>
            <a:endParaRPr lang="en-US" dirty="0"/>
          </a:p>
        </p:txBody>
      </p:sp>
      <p:pic>
        <p:nvPicPr>
          <p:cNvPr id="10" name="Content Placeholder 9" descr="PASTOR_RGB.png"/>
          <p:cNvPicPr>
            <a:picLocks noGrp="1" noChangeAspect="1"/>
          </p:cNvPicPr>
          <p:nvPr>
            <p:ph idx="1"/>
          </p:nvPr>
        </p:nvPicPr>
        <p:blipFill>
          <a:blip r:embed="rId2" cstate="print"/>
          <a:stretch>
            <a:fillRect/>
          </a:stretch>
        </p:blipFill>
        <p:spPr>
          <a:xfrm>
            <a:off x="2883333" y="346405"/>
            <a:ext cx="6187329" cy="1863991"/>
          </a:xfrm>
          <a:prstGeom prst="rect">
            <a:avLst/>
          </a:prstGeom>
        </p:spPr>
      </p:pic>
    </p:spTree>
    <p:extLst>
      <p:ext uri="{BB962C8B-B14F-4D97-AF65-F5344CB8AC3E}">
        <p14:creationId xmlns:p14="http://schemas.microsoft.com/office/powerpoint/2010/main" val="1688487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254314" y="1135421"/>
            <a:ext cx="7519439" cy="4488873"/>
          </a:xfrm>
          <a:prstGeom prst="rect">
            <a:avLst/>
          </a:prstGeom>
        </p:spPr>
      </p:pic>
      <p:sp>
        <p:nvSpPr>
          <p:cNvPr id="2" name="Rectangle 1"/>
          <p:cNvSpPr/>
          <p:nvPr/>
        </p:nvSpPr>
        <p:spPr>
          <a:xfrm>
            <a:off x="166255" y="5776518"/>
            <a:ext cx="11951855" cy="830997"/>
          </a:xfrm>
          <a:prstGeom prst="rect">
            <a:avLst/>
          </a:prstGeom>
        </p:spPr>
        <p:txBody>
          <a:bodyPr wrap="square">
            <a:spAutoFit/>
          </a:bodyPr>
          <a:lstStyle/>
          <a:p>
            <a:pPr algn="ctr">
              <a:spcBef>
                <a:spcPts val="900"/>
              </a:spcBef>
              <a:spcAft>
                <a:spcPts val="225"/>
              </a:spcAft>
            </a:pPr>
            <a:r>
              <a:rPr lang="en-US" sz="2400" b="1" i="1" kern="1600" dirty="0">
                <a:latin typeface="Calibri" panose="020F0502020204030204" pitchFamily="34" charset="0"/>
                <a:ea typeface="Times New Roman" panose="02020603050405020304" pitchFamily="18" charset="0"/>
              </a:rPr>
              <a:t>From “Chronic Pain Care Model”, 2013-2016;  </a:t>
            </a:r>
            <a:r>
              <a:rPr lang="en-US" sz="2400" b="1" i="1" kern="1600" dirty="0" err="1">
                <a:latin typeface="Calibri" panose="020F0502020204030204" pitchFamily="34" charset="0"/>
                <a:ea typeface="Times New Roman" panose="02020603050405020304" pitchFamily="18" charset="0"/>
              </a:rPr>
              <a:t>Samueli</a:t>
            </a:r>
            <a:r>
              <a:rPr lang="en-US" sz="2400" b="1" i="1" kern="1600" dirty="0">
                <a:latin typeface="Calibri" panose="020F0502020204030204" pitchFamily="34" charset="0"/>
                <a:ea typeface="Times New Roman" panose="02020603050405020304" pitchFamily="18" charset="0"/>
              </a:rPr>
              <a:t> Institute Chronic Pain Breakthrough Collaborative, Alexandria, VA</a:t>
            </a:r>
            <a:endParaRPr lang="en-US" sz="2400" b="1" i="1" kern="1600" dirty="0">
              <a:latin typeface="Arial" panose="020B0604020202020204" pitchFamily="34" charset="0"/>
              <a:ea typeface="Times New Roman" panose="02020603050405020304" pitchFamily="18" charset="0"/>
            </a:endParaRPr>
          </a:p>
        </p:txBody>
      </p:sp>
      <p:sp>
        <p:nvSpPr>
          <p:cNvPr id="5" name="TextBox 4"/>
          <p:cNvSpPr txBox="1"/>
          <p:nvPr/>
        </p:nvSpPr>
        <p:spPr>
          <a:xfrm>
            <a:off x="1287387" y="-68916"/>
            <a:ext cx="9250848" cy="1077218"/>
          </a:xfrm>
          <a:prstGeom prst="rect">
            <a:avLst/>
          </a:prstGeom>
          <a:noFill/>
        </p:spPr>
        <p:txBody>
          <a:bodyPr wrap="square" rtlCol="0">
            <a:spAutoFit/>
          </a:bodyPr>
          <a:lstStyle/>
          <a:p>
            <a:pPr algn="ctr"/>
            <a:r>
              <a:rPr lang="en-US" sz="3200" b="1" dirty="0" smtClean="0">
                <a:solidFill>
                  <a:srgbClr val="002060"/>
                </a:solidFill>
                <a:latin typeface="Arial"/>
                <a:cs typeface="Arial"/>
              </a:rPr>
              <a:t>Lessons from the </a:t>
            </a:r>
            <a:r>
              <a:rPr lang="en-US" sz="3200" b="1" dirty="0" err="1" smtClean="0">
                <a:solidFill>
                  <a:srgbClr val="002060"/>
                </a:solidFill>
                <a:latin typeface="Arial"/>
                <a:cs typeface="Arial"/>
              </a:rPr>
              <a:t>Samueli</a:t>
            </a:r>
            <a:r>
              <a:rPr lang="en-US" sz="3200" b="1" dirty="0" smtClean="0">
                <a:solidFill>
                  <a:srgbClr val="002060"/>
                </a:solidFill>
                <a:latin typeface="Arial"/>
                <a:cs typeface="Arial"/>
              </a:rPr>
              <a:t> </a:t>
            </a:r>
          </a:p>
          <a:p>
            <a:pPr algn="ctr"/>
            <a:r>
              <a:rPr lang="en-US" sz="3200" b="1" dirty="0" smtClean="0">
                <a:solidFill>
                  <a:srgbClr val="002060"/>
                </a:solidFill>
                <a:latin typeface="Arial"/>
                <a:cs typeface="Arial"/>
              </a:rPr>
              <a:t>Chronic Pain Breakthrough Collaborative</a:t>
            </a:r>
            <a:endParaRPr lang="en-US" sz="3200" b="1" dirty="0">
              <a:solidFill>
                <a:srgbClr val="002060"/>
              </a:solidFill>
              <a:latin typeface="Arial"/>
              <a:cs typeface="Arial"/>
            </a:endParaRPr>
          </a:p>
        </p:txBody>
      </p:sp>
    </p:spTree>
    <p:extLst>
      <p:ext uri="{BB962C8B-B14F-4D97-AF65-F5344CB8AC3E}">
        <p14:creationId xmlns:p14="http://schemas.microsoft.com/office/powerpoint/2010/main" val="3811490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00316" y="0"/>
            <a:ext cx="9384176" cy="1143000"/>
          </a:xfrm>
        </p:spPr>
        <p:txBody>
          <a:bodyPr>
            <a:normAutofit/>
          </a:bodyPr>
          <a:lstStyle/>
          <a:p>
            <a:r>
              <a:rPr lang="en-US" sz="3200" dirty="0" smtClean="0">
                <a:solidFill>
                  <a:srgbClr val="1F497D"/>
                </a:solidFill>
              </a:rPr>
              <a:t>Military Health System Stepped Care Model (Based on VA Model)</a:t>
            </a:r>
            <a:endParaRPr lang="en-US" sz="3200" dirty="0">
              <a:solidFill>
                <a:srgbClr val="1F497D"/>
              </a:solidFill>
            </a:endParaRPr>
          </a:p>
        </p:txBody>
      </p:sp>
      <p:sp>
        <p:nvSpPr>
          <p:cNvPr id="4" name="Slide Number Placeholder 3"/>
          <p:cNvSpPr>
            <a:spLocks noGrp="1"/>
          </p:cNvSpPr>
          <p:nvPr>
            <p:ph type="sldNum" sz="quarter" idx="12"/>
          </p:nvPr>
        </p:nvSpPr>
        <p:spPr/>
        <p:txBody>
          <a:bodyPr/>
          <a:lstStyle/>
          <a:p>
            <a:fld id="{2C4F6761-FD64-C44E-B2BE-2665D93660B6}" type="slidenum">
              <a:rPr lang="en-US" smtClean="0">
                <a:solidFill>
                  <a:prstClr val="black">
                    <a:tint val="75000"/>
                  </a:prstClr>
                </a:solidFill>
              </a:rPr>
              <a:pPr/>
              <a:t>26</a:t>
            </a:fld>
            <a:endParaRPr lang="en-US" dirty="0">
              <a:solidFill>
                <a:prstClr val="black">
                  <a:tint val="75000"/>
                </a:prstClr>
              </a:solidFill>
            </a:endParaRPr>
          </a:p>
        </p:txBody>
      </p:sp>
      <p:pic>
        <p:nvPicPr>
          <p:cNvPr id="6" name="Picture 5" descr="image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2655" y="1022720"/>
            <a:ext cx="9152643" cy="5715831"/>
          </a:xfrm>
          <a:prstGeom prst="rect">
            <a:avLst/>
          </a:prstGeom>
        </p:spPr>
      </p:pic>
    </p:spTree>
    <p:extLst>
      <p:ext uri="{BB962C8B-B14F-4D97-AF65-F5344CB8AC3E}">
        <p14:creationId xmlns:p14="http://schemas.microsoft.com/office/powerpoint/2010/main" val="1283292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90851" y="1992055"/>
            <a:ext cx="3662313" cy="3227437"/>
            <a:chOff x="3528645" y="4526086"/>
            <a:chExt cx="2039817" cy="2378804"/>
          </a:xfrm>
        </p:grpSpPr>
        <p:pic>
          <p:nvPicPr>
            <p:cNvPr id="3" name="Picture 2" descr="army_mil-2008-11-18-1227019193.jpg"/>
            <p:cNvPicPr>
              <a:picLocks noChangeAspect="1"/>
            </p:cNvPicPr>
            <p:nvPr/>
          </p:nvPicPr>
          <p:blipFill>
            <a:blip r:embed="rId3" cstate="print"/>
            <a:srcRect l="9899" r="16513"/>
            <a:stretch>
              <a:fillRect/>
            </a:stretch>
          </p:blipFill>
          <p:spPr>
            <a:xfrm>
              <a:off x="3544190" y="4544698"/>
              <a:ext cx="2004256" cy="2360192"/>
            </a:xfrm>
            <a:prstGeom prst="rect">
              <a:avLst/>
            </a:prstGeom>
          </p:spPr>
        </p:pic>
        <p:sp>
          <p:nvSpPr>
            <p:cNvPr id="4" name="Rectangle 13"/>
            <p:cNvSpPr>
              <a:spLocks noChangeArrowheads="1"/>
            </p:cNvSpPr>
            <p:nvPr/>
          </p:nvSpPr>
          <p:spPr bwMode="auto">
            <a:xfrm>
              <a:off x="3528645" y="4526086"/>
              <a:ext cx="2039817" cy="2331911"/>
            </a:xfrm>
            <a:prstGeom prst="rect">
              <a:avLst/>
            </a:prstGeom>
            <a:noFill/>
            <a:ln w="57150" cmpd="thinThick">
              <a:solidFill>
                <a:srgbClr val="660033"/>
              </a:solidFill>
              <a:miter lim="800000"/>
              <a:headEnd/>
              <a:tailEnd/>
            </a:ln>
          </p:spPr>
          <p:txBody>
            <a:bodyPr wrap="none" anchor="ctr"/>
            <a:lstStyle/>
            <a:p>
              <a:endParaRPr lang="en-US" dirty="0"/>
            </a:p>
          </p:txBody>
        </p:sp>
      </p:grpSp>
      <p:sp>
        <p:nvSpPr>
          <p:cNvPr id="5" name="TextBox 4"/>
          <p:cNvSpPr txBox="1"/>
          <p:nvPr/>
        </p:nvSpPr>
        <p:spPr>
          <a:xfrm>
            <a:off x="4837546" y="345503"/>
            <a:ext cx="2091622" cy="1569652"/>
          </a:xfrm>
          <a:prstGeom prst="rect">
            <a:avLst/>
          </a:prstGeom>
          <a:noFill/>
        </p:spPr>
        <p:txBody>
          <a:bodyPr wrap="none" lIns="91432" tIns="45716" rIns="91432" bIns="45716" rtlCol="0">
            <a:spAutoFit/>
          </a:bodyPr>
          <a:lstStyle/>
          <a:p>
            <a:pPr algn="ctr"/>
            <a:r>
              <a:rPr lang="en-US" sz="3200" b="1" dirty="0">
                <a:solidFill>
                  <a:srgbClr val="002060"/>
                </a:solidFill>
                <a:latin typeface="+mj-lt"/>
                <a:cs typeface="Monotype Corsiva"/>
              </a:rPr>
              <a:t>Thank you!  </a:t>
            </a:r>
            <a:endParaRPr lang="en-US" sz="3200" b="1" dirty="0" smtClean="0">
              <a:solidFill>
                <a:srgbClr val="002060"/>
              </a:solidFill>
              <a:latin typeface="+mj-lt"/>
              <a:cs typeface="Monotype Corsiva"/>
            </a:endParaRPr>
          </a:p>
          <a:p>
            <a:pPr algn="ctr"/>
            <a:endParaRPr lang="en-US" sz="3200" b="1" dirty="0">
              <a:solidFill>
                <a:srgbClr val="002060"/>
              </a:solidFill>
              <a:latin typeface="+mj-lt"/>
              <a:cs typeface="Monotype Corsiva"/>
            </a:endParaRPr>
          </a:p>
          <a:p>
            <a:pPr algn="ctr"/>
            <a:r>
              <a:rPr lang="en-US" sz="3200" b="1" dirty="0">
                <a:solidFill>
                  <a:srgbClr val="002060"/>
                </a:solidFill>
                <a:latin typeface="+mj-lt"/>
                <a:cs typeface="Monotype Corsiva"/>
              </a:rPr>
              <a:t>Questions?</a:t>
            </a:r>
          </a:p>
        </p:txBody>
      </p:sp>
      <p:sp>
        <p:nvSpPr>
          <p:cNvPr id="6" name="TextBox 5"/>
          <p:cNvSpPr txBox="1"/>
          <p:nvPr/>
        </p:nvSpPr>
        <p:spPr>
          <a:xfrm>
            <a:off x="3868152" y="5468161"/>
            <a:ext cx="3785012" cy="1015663"/>
          </a:xfrm>
          <a:prstGeom prst="rect">
            <a:avLst/>
          </a:prstGeom>
          <a:noFill/>
        </p:spPr>
        <p:txBody>
          <a:bodyPr wrap="none" rtlCol="0">
            <a:spAutoFit/>
          </a:bodyPr>
          <a:lstStyle/>
          <a:p>
            <a:pPr algn="ctr"/>
            <a:r>
              <a:rPr lang="en-US" sz="2000" b="1" dirty="0" smtClean="0">
                <a:latin typeface="Arial" panose="020B0604020202020204" pitchFamily="34" charset="0"/>
                <a:cs typeface="Arial" panose="020B0604020202020204" pitchFamily="34" charset="0"/>
              </a:rPr>
              <a:t>DVCIPM.org</a:t>
            </a:r>
          </a:p>
          <a:p>
            <a:pPr algn="ctr"/>
            <a:endParaRPr lang="en-US" sz="2000" b="1" dirty="0">
              <a:latin typeface="Arial" panose="020B0604020202020204" pitchFamily="34" charset="0"/>
              <a:cs typeface="Arial" panose="020B0604020202020204" pitchFamily="34" charset="0"/>
            </a:endParaRPr>
          </a:p>
          <a:p>
            <a:pPr algn="ctr"/>
            <a:r>
              <a:rPr lang="en-US" sz="2000" b="1" dirty="0" smtClean="0">
                <a:latin typeface="Arial" panose="020B0604020202020204" pitchFamily="34" charset="0"/>
                <a:cs typeface="Arial" panose="020B0604020202020204" pitchFamily="34" charset="0"/>
              </a:rPr>
              <a:t>Eric.schoomaker@usuhs.edu</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8658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33"/>
          </p:nvPr>
        </p:nvSpPr>
        <p:spPr>
          <a:xfrm>
            <a:off x="164177" y="4203258"/>
            <a:ext cx="4856057" cy="307962"/>
          </a:xfrm>
        </p:spPr>
        <p:txBody>
          <a:bodyPr>
            <a:noAutofit/>
          </a:bodyPr>
          <a:lstStyle/>
          <a:p>
            <a:r>
              <a:rPr lang="en-US" sz="2000" b="1" dirty="0" smtClean="0">
                <a:latin typeface="Constantia" pitchFamily="18" charset="0"/>
                <a:cs typeface="Arabic Typesetting" pitchFamily="66" charset="-78"/>
              </a:rPr>
              <a:t>JPEP Goals and Objectives:</a:t>
            </a:r>
            <a:r>
              <a:rPr lang="en-US" sz="2000" b="1" u="sng" dirty="0" smtClean="0">
                <a:latin typeface="Constantia" pitchFamily="18" charset="0"/>
                <a:cs typeface="Arabic Typesetting" pitchFamily="66" charset="-78"/>
              </a:rPr>
              <a:t> </a:t>
            </a:r>
          </a:p>
        </p:txBody>
      </p:sp>
      <p:sp>
        <p:nvSpPr>
          <p:cNvPr id="4" name="Text Placeholder 3"/>
          <p:cNvSpPr>
            <a:spLocks noGrp="1"/>
          </p:cNvSpPr>
          <p:nvPr>
            <p:ph type="body" sz="quarter" idx="34"/>
          </p:nvPr>
        </p:nvSpPr>
        <p:spPr>
          <a:xfrm>
            <a:off x="107577" y="4611902"/>
            <a:ext cx="5145741" cy="2093698"/>
          </a:xfrm>
        </p:spPr>
        <p:txBody>
          <a:bodyPr>
            <a:noAutofit/>
          </a:bodyPr>
          <a:lstStyle/>
          <a:p>
            <a:pPr lvl="1" algn="l">
              <a:lnSpc>
                <a:spcPct val="100000"/>
              </a:lnSpc>
              <a:spcBef>
                <a:spcPts val="0"/>
              </a:spcBef>
              <a:buFont typeface="Arial" pitchFamily="34" charset="0"/>
              <a:buChar char="•"/>
            </a:pPr>
            <a:r>
              <a:rPr lang="en-US" dirty="0" smtClean="0">
                <a:latin typeface="Constantia" pitchFamily="18" charset="0"/>
                <a:cs typeface="Arabic Typesetting" pitchFamily="66" charset="-78"/>
              </a:rPr>
              <a:t>   Develop a basic curriculum to promote a synchronized approach to pain management across DoD &amp; VA</a:t>
            </a:r>
          </a:p>
          <a:p>
            <a:pPr lvl="1" algn="l">
              <a:lnSpc>
                <a:spcPct val="100000"/>
              </a:lnSpc>
              <a:spcBef>
                <a:spcPts val="0"/>
              </a:spcBef>
              <a:buFont typeface="Arial" pitchFamily="34" charset="0"/>
              <a:buChar char="•"/>
            </a:pPr>
            <a:endParaRPr lang="en-US" dirty="0" smtClean="0">
              <a:latin typeface="Constantia" pitchFamily="18" charset="0"/>
              <a:cs typeface="Arabic Typesetting" pitchFamily="66" charset="-78"/>
            </a:endParaRPr>
          </a:p>
          <a:p>
            <a:pPr lvl="1" algn="l">
              <a:lnSpc>
                <a:spcPct val="100000"/>
              </a:lnSpc>
              <a:spcBef>
                <a:spcPts val="0"/>
              </a:spcBef>
              <a:buFont typeface="Arial" pitchFamily="34" charset="0"/>
              <a:buChar char="•"/>
            </a:pPr>
            <a:r>
              <a:rPr lang="en-US" dirty="0" smtClean="0">
                <a:latin typeface="Constantia" pitchFamily="18" charset="0"/>
                <a:cs typeface="Arabic Typesetting" pitchFamily="66" charset="-78"/>
              </a:rPr>
              <a:t>   Improve pain care transitions between DoD and VA healthcare systems</a:t>
            </a:r>
          </a:p>
          <a:p>
            <a:pPr lvl="1" algn="l">
              <a:lnSpc>
                <a:spcPct val="100000"/>
              </a:lnSpc>
              <a:spcBef>
                <a:spcPts val="0"/>
              </a:spcBef>
              <a:buFont typeface="Arial" pitchFamily="34" charset="0"/>
              <a:buChar char="•"/>
            </a:pPr>
            <a:endParaRPr lang="en-US" dirty="0" smtClean="0">
              <a:latin typeface="Constantia" pitchFamily="18" charset="0"/>
              <a:cs typeface="Arabic Typesetting" pitchFamily="66" charset="-78"/>
            </a:endParaRPr>
          </a:p>
          <a:p>
            <a:pPr lvl="1" algn="l">
              <a:lnSpc>
                <a:spcPct val="100000"/>
              </a:lnSpc>
              <a:spcBef>
                <a:spcPts val="0"/>
              </a:spcBef>
              <a:buFont typeface="Arial" pitchFamily="34" charset="0"/>
              <a:buChar char="•"/>
            </a:pPr>
            <a:r>
              <a:rPr lang="en-US" dirty="0" smtClean="0">
                <a:latin typeface="Constantia" pitchFamily="18" charset="0"/>
                <a:cs typeface="Arabic Typesetting" pitchFamily="66" charset="-78"/>
              </a:rPr>
              <a:t>  Streamline process for integrating new and emerging pain management medical evidence and prescribing guidelines  into clinical practice education and training</a:t>
            </a:r>
          </a:p>
          <a:p>
            <a:pPr>
              <a:lnSpc>
                <a:spcPct val="100000"/>
              </a:lnSpc>
              <a:spcBef>
                <a:spcPts val="0"/>
              </a:spcBef>
            </a:pPr>
            <a:endParaRPr lang="en-US" sz="1050" dirty="0"/>
          </a:p>
        </p:txBody>
      </p:sp>
      <p:sp>
        <p:nvSpPr>
          <p:cNvPr id="8" name="Text Placeholder 7"/>
          <p:cNvSpPr>
            <a:spLocks noGrp="1"/>
          </p:cNvSpPr>
          <p:nvPr>
            <p:ph type="body" sz="quarter" idx="41"/>
          </p:nvPr>
        </p:nvSpPr>
        <p:spPr>
          <a:xfrm>
            <a:off x="5333730" y="1180529"/>
            <a:ext cx="2868613" cy="307962"/>
          </a:xfrm>
        </p:spPr>
        <p:txBody>
          <a:bodyPr vert="horz" lIns="91440" tIns="0" rIns="91440" bIns="45720" rtlCol="0" anchor="ctr" anchorCtr="0">
            <a:normAutofit/>
          </a:bodyPr>
          <a:lstStyle/>
          <a:p>
            <a:r>
              <a:rPr lang="en-US" sz="1300" b="1" dirty="0" smtClean="0"/>
              <a:t>Didactic Modules*</a:t>
            </a:r>
            <a:endParaRPr lang="en-US" sz="1300" b="1" dirty="0"/>
          </a:p>
        </p:txBody>
      </p:sp>
      <p:sp>
        <p:nvSpPr>
          <p:cNvPr id="9" name="Text Placeholder 8"/>
          <p:cNvSpPr>
            <a:spLocks noGrp="1"/>
          </p:cNvSpPr>
          <p:nvPr>
            <p:ph type="body" sz="quarter" idx="42"/>
          </p:nvPr>
        </p:nvSpPr>
        <p:spPr>
          <a:xfrm>
            <a:off x="5276088" y="1433723"/>
            <a:ext cx="3102321" cy="1092200"/>
          </a:xfrm>
        </p:spPr>
        <p:txBody>
          <a:bodyPr vert="horz" lIns="91440" tIns="0" rIns="91440" bIns="45720" rtlCol="0">
            <a:noAutofit/>
          </a:bodyPr>
          <a:lstStyle/>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cs typeface="+mn-cs"/>
              </a:rPr>
              <a:t>31 Modules </a:t>
            </a:r>
          </a:p>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cs typeface="+mn-cs"/>
              </a:rPr>
              <a:t>Each module structured to be delivered </a:t>
            </a:r>
            <a:r>
              <a:rPr lang="en-US" sz="1200" b="1" u="sng" dirty="0" smtClean="0">
                <a:latin typeface="Constantia" pitchFamily="18" charset="0"/>
                <a:cs typeface="+mn-cs"/>
              </a:rPr>
              <a:t>or</a:t>
            </a:r>
            <a:r>
              <a:rPr lang="en-US" sz="1200" b="1" dirty="0" smtClean="0">
                <a:latin typeface="Constantia" pitchFamily="18" charset="0"/>
                <a:cs typeface="+mn-cs"/>
              </a:rPr>
              <a:t> viewed in 20-30 </a:t>
            </a:r>
            <a:r>
              <a:rPr lang="en-US" sz="1200" b="1" dirty="0" err="1" smtClean="0">
                <a:latin typeface="Constantia" pitchFamily="18" charset="0"/>
                <a:cs typeface="+mn-cs"/>
              </a:rPr>
              <a:t>mins</a:t>
            </a:r>
            <a:endParaRPr lang="en-US" sz="1200" b="1" dirty="0" smtClean="0">
              <a:latin typeface="Constantia" pitchFamily="18" charset="0"/>
              <a:cs typeface="+mn-cs"/>
            </a:endParaRPr>
          </a:p>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cs typeface="+mn-cs"/>
              </a:rPr>
              <a:t> How to Examine</a:t>
            </a:r>
          </a:p>
          <a:p>
            <a:pPr marL="228277" indent="-228277" defTabSz="965407">
              <a:spcBef>
                <a:spcPct val="20000"/>
              </a:spcBef>
              <a:buClr>
                <a:srgbClr val="660033"/>
              </a:buClr>
              <a:buSzPct val="125000"/>
              <a:defRPr/>
            </a:pPr>
            <a:r>
              <a:rPr lang="en-US" sz="1200" b="1" dirty="0" smtClean="0">
                <a:latin typeface="Constantia" pitchFamily="18" charset="0"/>
                <a:cs typeface="+mn-cs"/>
              </a:rPr>
              <a:t>               </a:t>
            </a:r>
            <a:r>
              <a:rPr lang="en-US" sz="1200" b="1" u="sng" dirty="0" smtClean="0">
                <a:latin typeface="Constantia" pitchFamily="18" charset="0"/>
                <a:cs typeface="+mn-cs"/>
              </a:rPr>
              <a:t>Red Flags</a:t>
            </a:r>
          </a:p>
          <a:p>
            <a:pPr marL="228277" indent="-228277" defTabSz="965407">
              <a:spcBef>
                <a:spcPct val="20000"/>
              </a:spcBef>
              <a:buClr>
                <a:srgbClr val="660033"/>
              </a:buClr>
              <a:buSzPct val="125000"/>
              <a:defRPr/>
            </a:pPr>
            <a:r>
              <a:rPr lang="en-US" sz="1200" b="1" dirty="0" smtClean="0">
                <a:latin typeface="Constantia" pitchFamily="18" charset="0"/>
                <a:cs typeface="+mn-cs"/>
              </a:rPr>
              <a:t>		</a:t>
            </a:r>
            <a:r>
              <a:rPr lang="en-US" sz="1200" b="1" u="sng" dirty="0" smtClean="0">
                <a:latin typeface="Constantia" pitchFamily="18" charset="0"/>
                <a:cs typeface="+mn-cs"/>
              </a:rPr>
              <a:t>How to Treat</a:t>
            </a:r>
          </a:p>
          <a:p>
            <a:pPr marL="228277" indent="-228277" defTabSz="965407">
              <a:spcBef>
                <a:spcPct val="20000"/>
              </a:spcBef>
              <a:buClr>
                <a:srgbClr val="660033"/>
              </a:buClr>
              <a:buSzPct val="125000"/>
              <a:defRPr/>
            </a:pPr>
            <a:r>
              <a:rPr lang="en-US" sz="1200" b="1" dirty="0" smtClean="0">
                <a:latin typeface="Constantia" pitchFamily="18" charset="0"/>
                <a:cs typeface="+mn-cs"/>
              </a:rPr>
              <a:t>		         </a:t>
            </a:r>
            <a:r>
              <a:rPr lang="en-US" sz="1200" b="1" u="sng" dirty="0" smtClean="0">
                <a:latin typeface="Constantia" pitchFamily="18" charset="0"/>
                <a:cs typeface="+mn-cs"/>
              </a:rPr>
              <a:t>When to Refer </a:t>
            </a:r>
          </a:p>
          <a:p>
            <a:pPr marL="228277" indent="-228277" defTabSz="965407">
              <a:spcBef>
                <a:spcPct val="20000"/>
              </a:spcBef>
              <a:buClr>
                <a:srgbClr val="660033"/>
              </a:buClr>
              <a:buSzPct val="125000"/>
              <a:defRPr/>
            </a:pPr>
            <a:r>
              <a:rPr lang="en-US" sz="1200" b="1" dirty="0" smtClean="0">
                <a:latin typeface="Constantia" pitchFamily="18" charset="0"/>
                <a:cs typeface="+mn-cs"/>
              </a:rPr>
              <a:t>*Version 2.0 coming soon</a:t>
            </a:r>
          </a:p>
          <a:p>
            <a:pPr marL="228277" lvl="1" indent="-228277" defTabSz="965407">
              <a:spcBef>
                <a:spcPct val="20000"/>
              </a:spcBef>
              <a:buClr>
                <a:srgbClr val="660033"/>
              </a:buClr>
              <a:buSzPct val="125000"/>
              <a:buFont typeface="Arial" pitchFamily="34" charset="0"/>
              <a:buChar char="•"/>
              <a:defRPr/>
            </a:pPr>
            <a:endParaRPr lang="en-US" sz="600" b="1" dirty="0">
              <a:latin typeface="Constantia" pitchFamily="18" charset="0"/>
              <a:cs typeface="+mn-cs"/>
            </a:endParaRPr>
          </a:p>
        </p:txBody>
      </p:sp>
      <p:sp>
        <p:nvSpPr>
          <p:cNvPr id="10" name="Text Placeholder 9"/>
          <p:cNvSpPr>
            <a:spLocks noGrp="1"/>
          </p:cNvSpPr>
          <p:nvPr>
            <p:ph type="body" sz="quarter" idx="43"/>
          </p:nvPr>
        </p:nvSpPr>
        <p:spPr>
          <a:xfrm>
            <a:off x="8421624" y="1198101"/>
            <a:ext cx="3419676" cy="307962"/>
          </a:xfrm>
        </p:spPr>
        <p:txBody>
          <a:bodyPr>
            <a:normAutofit/>
          </a:bodyPr>
          <a:lstStyle/>
          <a:p>
            <a:r>
              <a:rPr lang="en-US" b="1" dirty="0" smtClean="0"/>
              <a:t>Video adjuncts </a:t>
            </a:r>
            <a:endParaRPr lang="en-US" b="1" dirty="0"/>
          </a:p>
        </p:txBody>
      </p:sp>
      <p:sp>
        <p:nvSpPr>
          <p:cNvPr id="11" name="Text Placeholder 10"/>
          <p:cNvSpPr>
            <a:spLocks noGrp="1"/>
          </p:cNvSpPr>
          <p:nvPr>
            <p:ph type="body" sz="quarter" idx="44"/>
          </p:nvPr>
        </p:nvSpPr>
        <p:spPr>
          <a:xfrm>
            <a:off x="8302752" y="1486080"/>
            <a:ext cx="3648456" cy="1083384"/>
          </a:xfrm>
        </p:spPr>
        <p:txBody>
          <a:bodyPr vert="horz" lIns="91440" tIns="0" rIns="91440" bIns="45720" rtlCol="0">
            <a:noAutofit/>
          </a:bodyPr>
          <a:lstStyle/>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cs typeface="+mn-cs"/>
              </a:rPr>
              <a:t> Understanding Pain</a:t>
            </a:r>
          </a:p>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cs typeface="+mn-cs"/>
              </a:rPr>
              <a:t>New Pain Paradigm</a:t>
            </a:r>
          </a:p>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cs typeface="+mn-cs"/>
              </a:rPr>
              <a:t>Chronification of Pain</a:t>
            </a:r>
          </a:p>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cs typeface="+mn-cs"/>
              </a:rPr>
              <a:t>Safe Opioid Prescribing</a:t>
            </a:r>
          </a:p>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cs typeface="+mn-cs"/>
              </a:rPr>
              <a:t>Initiating Collaborative</a:t>
            </a:r>
          </a:p>
          <a:p>
            <a:pPr marL="228277" indent="-228277" defTabSz="965407">
              <a:spcBef>
                <a:spcPct val="20000"/>
              </a:spcBef>
              <a:buClr>
                <a:srgbClr val="660033"/>
              </a:buClr>
              <a:buSzPct val="125000"/>
              <a:defRPr/>
            </a:pPr>
            <a:r>
              <a:rPr lang="en-US" sz="1200" b="1" dirty="0" smtClean="0">
                <a:latin typeface="Constantia" pitchFamily="18" charset="0"/>
                <a:cs typeface="+mn-cs"/>
              </a:rPr>
              <a:t>       Opioid Tapering</a:t>
            </a:r>
          </a:p>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cs typeface="+mn-cs"/>
              </a:rPr>
              <a:t>Pain Assessment</a:t>
            </a:r>
          </a:p>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cs typeface="+mn-cs"/>
              </a:rPr>
              <a:t>Stepped Care Pain Model</a:t>
            </a:r>
          </a:p>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cs typeface="+mn-cs"/>
              </a:rPr>
              <a:t>6 Essentials of Good Pain              Management</a:t>
            </a:r>
          </a:p>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cs typeface="+mn-cs"/>
              </a:rPr>
              <a:t>Most Common Musculoskeletal Pain Exams</a:t>
            </a:r>
          </a:p>
          <a:p>
            <a:pPr marL="511175" indent="-227013" defTabSz="965407">
              <a:spcBef>
                <a:spcPct val="20000"/>
              </a:spcBef>
              <a:buClr>
                <a:srgbClr val="660033"/>
              </a:buClr>
              <a:buSzPct val="125000"/>
              <a:defRPr/>
            </a:pPr>
            <a:r>
              <a:rPr lang="en-US" sz="1200" b="1" dirty="0" smtClean="0">
                <a:latin typeface="Constantia" pitchFamily="18" charset="0"/>
                <a:cs typeface="+mn-cs"/>
              </a:rPr>
              <a:t>        (Back, Neck, Hip, Shoulder, Knee) </a:t>
            </a:r>
          </a:p>
        </p:txBody>
      </p:sp>
      <p:sp>
        <p:nvSpPr>
          <p:cNvPr id="18" name="Title 1"/>
          <p:cNvSpPr txBox="1">
            <a:spLocks noGrp="1"/>
          </p:cNvSpPr>
          <p:nvPr>
            <p:ph sz="quarter" idx="45"/>
          </p:nvPr>
        </p:nvSpPr>
        <p:spPr>
          <a:xfrm>
            <a:off x="0" y="2864"/>
            <a:ext cx="12192000" cy="103632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i="0" u="none" strike="noStrike" kern="1200" cap="none" spc="0" normalizeH="0" baseline="0" noProof="0" dirty="0" smtClean="0">
                <a:ln>
                  <a:noFill/>
                </a:ln>
                <a:solidFill>
                  <a:schemeClr val="tx1"/>
                </a:solidFill>
                <a:effectLst/>
                <a:uLnTx/>
                <a:uFillTx/>
                <a:latin typeface="Constantia" pitchFamily="18" charset="0"/>
                <a:ea typeface="+mj-ea"/>
                <a:cs typeface="Arabic Typesetting" pitchFamily="66" charset="-78"/>
              </a:rPr>
              <a:t>Joint Pain Education Project (JPEP)</a:t>
            </a:r>
          </a:p>
          <a:p>
            <a:pPr lvl="0" algn="ctr">
              <a:lnSpc>
                <a:spcPct val="90000"/>
              </a:lnSpc>
              <a:spcBef>
                <a:spcPct val="0"/>
              </a:spcBef>
            </a:pPr>
            <a:r>
              <a:rPr lang="en-US" sz="1800" i="1" dirty="0" smtClean="0">
                <a:latin typeface="Constantia" pitchFamily="18" charset="0"/>
                <a:ea typeface="+mj-ea"/>
                <a:cs typeface="Arabic Typesetting" pitchFamily="66" charset="-78"/>
              </a:rPr>
              <a:t>Our teams, Our Centers, Our Departments , Our Shared Model of Quality Pain Care</a:t>
            </a:r>
            <a:r>
              <a:rPr kumimoji="0" lang="en-US" sz="1800" i="1" u="none" strike="noStrike" kern="1200" cap="none" spc="0" normalizeH="0" baseline="0" noProof="0" dirty="0" smtClean="0">
                <a:ln>
                  <a:noFill/>
                </a:ln>
                <a:solidFill>
                  <a:schemeClr val="tx1"/>
                </a:solidFill>
                <a:effectLst/>
                <a:uLnTx/>
                <a:uFillTx/>
                <a:latin typeface="Constantia" pitchFamily="18" charset="0"/>
                <a:ea typeface="+mj-ea"/>
                <a:cs typeface="Arabic Typesetting" pitchFamily="66" charset="-78"/>
              </a:rPr>
              <a:t> </a:t>
            </a:r>
            <a:endParaRPr kumimoji="0" lang="en-US" sz="1800" i="1" u="none" strike="noStrike" kern="1200" cap="none" spc="0" normalizeH="0" baseline="0" noProof="0" dirty="0">
              <a:ln>
                <a:noFill/>
              </a:ln>
              <a:solidFill>
                <a:schemeClr val="tx1"/>
              </a:solidFill>
              <a:effectLst/>
              <a:uLnTx/>
              <a:uFillTx/>
              <a:latin typeface="Constantia" pitchFamily="18" charset="0"/>
              <a:ea typeface="+mj-ea"/>
              <a:cs typeface="Arabic Typesetting" pitchFamily="66" charset="-78"/>
            </a:endParaRPr>
          </a:p>
        </p:txBody>
      </p:sp>
      <p:pic>
        <p:nvPicPr>
          <p:cNvPr id="19" name="Picture 18" descr="DODc.jpg"/>
          <p:cNvPicPr>
            <a:picLocks noChangeAspect="1"/>
          </p:cNvPicPr>
          <p:nvPr/>
        </p:nvPicPr>
        <p:blipFill>
          <a:blip r:embed="rId3" cstate="print"/>
          <a:stretch>
            <a:fillRect/>
          </a:stretch>
        </p:blipFill>
        <p:spPr>
          <a:xfrm>
            <a:off x="607243" y="1170094"/>
            <a:ext cx="1305719" cy="1305719"/>
          </a:xfrm>
          <a:prstGeom prst="rect">
            <a:avLst/>
          </a:prstGeom>
        </p:spPr>
      </p:pic>
      <p:pic>
        <p:nvPicPr>
          <p:cNvPr id="20" name="Picture 19" descr="va_seal.jpg"/>
          <p:cNvPicPr>
            <a:picLocks noChangeAspect="1"/>
          </p:cNvPicPr>
          <p:nvPr/>
        </p:nvPicPr>
        <p:blipFill>
          <a:blip r:embed="rId4" cstate="print"/>
          <a:stretch>
            <a:fillRect/>
          </a:stretch>
        </p:blipFill>
        <p:spPr>
          <a:xfrm>
            <a:off x="2707741" y="1134952"/>
            <a:ext cx="1400322" cy="1400322"/>
          </a:xfrm>
          <a:prstGeom prst="rect">
            <a:avLst/>
          </a:prstGeom>
        </p:spPr>
      </p:pic>
      <p:sp>
        <p:nvSpPr>
          <p:cNvPr id="21" name="Text Placeholder 3"/>
          <p:cNvSpPr txBox="1">
            <a:spLocks/>
          </p:cNvSpPr>
          <p:nvPr/>
        </p:nvSpPr>
        <p:spPr>
          <a:xfrm>
            <a:off x="0" y="2585870"/>
            <a:ext cx="2411509" cy="982083"/>
          </a:xfrm>
          <a:prstGeom prst="rect">
            <a:avLst/>
          </a:prstGeom>
        </p:spPr>
        <p:txBody>
          <a:bodyPr vert="horz" lIns="91440" tIns="0" rIns="91440" bIns="45720" rtlCol="0">
            <a:noAutofit/>
          </a:bodyPr>
          <a:lstStyle/>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rPr>
              <a:t>9.6 million  Healthcare Beneficiaries </a:t>
            </a:r>
          </a:p>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rPr>
              <a:t>Annual budget of  approx. $50 billion </a:t>
            </a:r>
          </a:p>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rPr>
              <a:t>Worldwide network of 59 military hospitals,  and 360 health clinics</a:t>
            </a:r>
            <a:r>
              <a:rPr lang="en-US" sz="1200" dirty="0" smtClean="0">
                <a:latin typeface="Constantia" pitchFamily="18" charset="0"/>
              </a:rPr>
              <a:t>, </a:t>
            </a:r>
          </a:p>
        </p:txBody>
      </p:sp>
      <p:sp>
        <p:nvSpPr>
          <p:cNvPr id="22" name="Text Placeholder 3"/>
          <p:cNvSpPr txBox="1">
            <a:spLocks/>
          </p:cNvSpPr>
          <p:nvPr/>
        </p:nvSpPr>
        <p:spPr>
          <a:xfrm>
            <a:off x="2268072" y="2567942"/>
            <a:ext cx="2635622" cy="982083"/>
          </a:xfrm>
          <a:prstGeom prst="rect">
            <a:avLst/>
          </a:prstGeom>
        </p:spPr>
        <p:txBody>
          <a:bodyPr vert="horz" lIns="91440" tIns="0" rIns="91440" bIns="45720" rtlCol="0">
            <a:noAutofit/>
          </a:bodyPr>
          <a:lstStyle/>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rPr>
              <a:t>Cares for 8.9 million Veterans each year</a:t>
            </a:r>
          </a:p>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rPr>
              <a:t>Annual budget of approx. $68 billion</a:t>
            </a:r>
          </a:p>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rPr>
              <a:t>168 VA Medical Centers</a:t>
            </a:r>
          </a:p>
          <a:p>
            <a:pPr marL="228277" indent="-228277" defTabSz="965407">
              <a:spcBef>
                <a:spcPct val="20000"/>
              </a:spcBef>
              <a:buClr>
                <a:srgbClr val="660033"/>
              </a:buClr>
              <a:buSzPct val="125000"/>
              <a:buFont typeface="Arial" pitchFamily="34" charset="0"/>
              <a:buChar char="•"/>
              <a:defRPr/>
            </a:pPr>
            <a:r>
              <a:rPr lang="en-US" sz="1200" b="1" dirty="0" smtClean="0">
                <a:latin typeface="Constantia" pitchFamily="18" charset="0"/>
              </a:rPr>
              <a:t>1,053 outpatient sites of care</a:t>
            </a:r>
          </a:p>
        </p:txBody>
      </p:sp>
      <p:pic>
        <p:nvPicPr>
          <p:cNvPr id="23" name="Picture 22" descr="IMG_1789.JPG"/>
          <p:cNvPicPr>
            <a:picLocks noChangeAspect="1"/>
          </p:cNvPicPr>
          <p:nvPr/>
        </p:nvPicPr>
        <p:blipFill>
          <a:blip r:embed="rId5" cstate="print"/>
          <a:stretch>
            <a:fillRect/>
          </a:stretch>
        </p:blipFill>
        <p:spPr>
          <a:xfrm rot="5400000">
            <a:off x="5584613" y="3938570"/>
            <a:ext cx="2372824" cy="27611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
          <p:cNvPicPr>
            <a:picLocks noChangeAspect="1" noChangeArrowheads="1"/>
          </p:cNvPicPr>
          <p:nvPr/>
        </p:nvPicPr>
        <p:blipFill>
          <a:blip r:embed="rId6" cstate="print"/>
          <a:srcRect l="44026" t="1690" r="8492" b="39233"/>
          <a:stretch>
            <a:fillRect/>
          </a:stretch>
        </p:blipFill>
        <p:spPr bwMode="auto">
          <a:xfrm>
            <a:off x="10424160" y="1630681"/>
            <a:ext cx="1585498" cy="1317806"/>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extrusionH="101600" prstMaterial="plastic">
            <a:bevelT w="476250" h="209550" prst="relaxedInset"/>
            <a:bevelB/>
            <a:contourClr>
              <a:srgbClr val="969696"/>
            </a:contourClr>
          </a:sp3d>
        </p:spPr>
      </p:pic>
      <p:pic>
        <p:nvPicPr>
          <p:cNvPr id="25" name="Picture 2"/>
          <p:cNvPicPr>
            <a:picLocks noChangeAspect="1" noChangeArrowheads="1"/>
          </p:cNvPicPr>
          <p:nvPr/>
        </p:nvPicPr>
        <p:blipFill>
          <a:blip r:embed="rId7"/>
          <a:srcRect l="51717" t="10891" r="14343" b="45547"/>
          <a:stretch>
            <a:fillRect/>
          </a:stretch>
        </p:blipFill>
        <p:spPr bwMode="auto">
          <a:xfrm>
            <a:off x="10460736" y="3158000"/>
            <a:ext cx="1609344" cy="135587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extrusionH="101600" prstMaterial="plastic">
            <a:bevelT w="476250" h="209550" prst="relaxedInset"/>
            <a:bevelB/>
            <a:contourClr>
              <a:srgbClr val="969696"/>
            </a:contourClr>
          </a:sp3d>
        </p:spPr>
      </p:pic>
      <p:sp>
        <p:nvSpPr>
          <p:cNvPr id="2" name="Slide Number Placeholder 1"/>
          <p:cNvSpPr>
            <a:spLocks noGrp="1"/>
          </p:cNvSpPr>
          <p:nvPr>
            <p:ph type="sldNum" sz="quarter" idx="46"/>
          </p:nvPr>
        </p:nvSpPr>
        <p:spPr/>
        <p:txBody>
          <a:bodyPr/>
          <a:lstStyle/>
          <a:p>
            <a:fld id="{3AE95578-53E6-4B9F-B106-62E1C730BF25}" type="slidenum">
              <a:rPr lang="en-US" smtClean="0"/>
              <a:pPr/>
              <a:t>28</a:t>
            </a:fld>
            <a:endParaRPr lang="en-US"/>
          </a:p>
        </p:txBody>
      </p:sp>
    </p:spTree>
    <p:extLst>
      <p:ext uri="{BB962C8B-B14F-4D97-AF65-F5344CB8AC3E}">
        <p14:creationId xmlns:p14="http://schemas.microsoft.com/office/powerpoint/2010/main" val="3758529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4F6761-FD64-C44E-B2BE-2665D93660B6}" type="slidenum">
              <a:rPr lang="en-US" smtClean="0">
                <a:solidFill>
                  <a:prstClr val="black">
                    <a:tint val="75000"/>
                  </a:prstClr>
                </a:solidFill>
              </a:rPr>
              <a:pPr/>
              <a:t>29</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2753958" y="216074"/>
            <a:ext cx="6284855" cy="5954073"/>
          </a:xfrm>
          <a:prstGeom prst="rect">
            <a:avLst/>
          </a:prstGeom>
        </p:spPr>
      </p:pic>
      <p:sp>
        <p:nvSpPr>
          <p:cNvPr id="6" name="TextBox 5"/>
          <p:cNvSpPr txBox="1"/>
          <p:nvPr/>
        </p:nvSpPr>
        <p:spPr>
          <a:xfrm>
            <a:off x="430308" y="6170147"/>
            <a:ext cx="12070079" cy="646331"/>
          </a:xfrm>
          <a:prstGeom prst="rect">
            <a:avLst/>
          </a:prstGeom>
          <a:noFill/>
        </p:spPr>
        <p:txBody>
          <a:bodyPr wrap="square" rtlCol="0">
            <a:spAutoFit/>
          </a:bodyPr>
          <a:lstStyle/>
          <a:p>
            <a:r>
              <a:rPr lang="en-US" dirty="0"/>
              <a:t>JG. </a:t>
            </a:r>
            <a:r>
              <a:rPr lang="en-US" dirty="0" err="1"/>
              <a:t>Katzman</a:t>
            </a:r>
            <a:r>
              <a:rPr lang="en-US" dirty="0"/>
              <a:t>, et </a:t>
            </a:r>
            <a:r>
              <a:rPr lang="en-US" dirty="0" smtClean="0"/>
              <a:t>al. (2018) Army </a:t>
            </a:r>
            <a:r>
              <a:rPr lang="en-US" dirty="0"/>
              <a:t>and Navy ECHO Pain </a:t>
            </a:r>
            <a:r>
              <a:rPr lang="en-US" dirty="0" err="1"/>
              <a:t>Telementoring</a:t>
            </a:r>
            <a:r>
              <a:rPr lang="en-US" dirty="0"/>
              <a:t> Improves Clinician Opioid Prescribing for Military Patients: an Observational Cohort </a:t>
            </a:r>
            <a:r>
              <a:rPr lang="en-US" dirty="0" smtClean="0"/>
              <a:t>Study</a:t>
            </a:r>
            <a:r>
              <a:rPr lang="en-US" b="1" i="1" dirty="0" smtClean="0"/>
              <a:t>. </a:t>
            </a:r>
            <a:r>
              <a:rPr lang="sv-SE" i="1" dirty="0"/>
              <a:t>J Gen Intern Med </a:t>
            </a:r>
            <a:r>
              <a:rPr lang="sv-SE" dirty="0"/>
              <a:t>DOI: 10.1007/s11606-018-4710-5</a:t>
            </a:r>
            <a:endParaRPr lang="en-US" b="1" i="1" dirty="0"/>
          </a:p>
        </p:txBody>
      </p:sp>
    </p:spTree>
    <p:extLst>
      <p:ext uri="{BB962C8B-B14F-4D97-AF65-F5344CB8AC3E}">
        <p14:creationId xmlns:p14="http://schemas.microsoft.com/office/powerpoint/2010/main" val="2080281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23930" y="1340482"/>
            <a:ext cx="10515600" cy="4723810"/>
          </a:xfrm>
        </p:spPr>
        <p:txBody>
          <a:bodyPr>
            <a:noAutofit/>
          </a:bodyPr>
          <a:lstStyle/>
          <a:p>
            <a:pPr marL="342900" indent="-342900">
              <a:lnSpc>
                <a:spcPct val="100000"/>
              </a:lnSpc>
              <a:buFont typeface="Arial"/>
              <a:buChar char="•"/>
            </a:pPr>
            <a:r>
              <a:rPr lang="en-US" sz="2800" dirty="0" smtClean="0">
                <a:solidFill>
                  <a:schemeClr val="accent1">
                    <a:lumMod val="75000"/>
                  </a:schemeClr>
                </a:solidFill>
                <a:latin typeface="Arial"/>
                <a:cs typeface="Arial"/>
              </a:rPr>
              <a:t>Executes a vertically integrated health promotion &amp; healthcare delivery system for 9.5 M beneficiaries: prevention; health promotion; acute care thru rehabilitation—garrison and deployed</a:t>
            </a:r>
          </a:p>
          <a:p>
            <a:pPr>
              <a:lnSpc>
                <a:spcPct val="100000"/>
              </a:lnSpc>
            </a:pPr>
            <a:endParaRPr lang="en-US" sz="800" dirty="0" smtClean="0">
              <a:solidFill>
                <a:schemeClr val="accent1">
                  <a:lumMod val="75000"/>
                </a:schemeClr>
              </a:solidFill>
              <a:latin typeface="Arial"/>
              <a:cs typeface="Arial"/>
            </a:endParaRPr>
          </a:p>
          <a:p>
            <a:pPr marL="342900" indent="-342900">
              <a:lnSpc>
                <a:spcPct val="100000"/>
              </a:lnSpc>
              <a:buFont typeface="Arial"/>
              <a:buChar char="•"/>
            </a:pPr>
            <a:r>
              <a:rPr lang="en-US" sz="2800" dirty="0" smtClean="0">
                <a:solidFill>
                  <a:schemeClr val="accent1">
                    <a:lumMod val="75000"/>
                  </a:schemeClr>
                </a:solidFill>
                <a:latin typeface="Arial"/>
                <a:cs typeface="Arial"/>
              </a:rPr>
              <a:t>Funds and conducts requirements-based research</a:t>
            </a:r>
          </a:p>
          <a:p>
            <a:pPr marL="342900" indent="-342900">
              <a:lnSpc>
                <a:spcPct val="100000"/>
              </a:lnSpc>
              <a:buFont typeface="Arial"/>
              <a:buChar char="•"/>
            </a:pPr>
            <a:endParaRPr lang="en-US" sz="800" dirty="0" smtClean="0">
              <a:solidFill>
                <a:schemeClr val="accent1">
                  <a:lumMod val="75000"/>
                </a:schemeClr>
              </a:solidFill>
              <a:latin typeface="Arial"/>
              <a:cs typeface="Arial"/>
            </a:endParaRPr>
          </a:p>
          <a:p>
            <a:pPr marL="342900" indent="-342900">
              <a:lnSpc>
                <a:spcPct val="100000"/>
              </a:lnSpc>
              <a:buFont typeface="Arial"/>
              <a:buChar char="•"/>
            </a:pPr>
            <a:r>
              <a:rPr lang="en-US" sz="2800" dirty="0" smtClean="0">
                <a:solidFill>
                  <a:schemeClr val="accent1">
                    <a:lumMod val="75000"/>
                  </a:schemeClr>
                </a:solidFill>
                <a:latin typeface="Arial"/>
                <a:cs typeface="Arial"/>
              </a:rPr>
              <a:t>Directs care through policy development and implementation</a:t>
            </a:r>
          </a:p>
          <a:p>
            <a:pPr marL="342900" indent="-342900">
              <a:lnSpc>
                <a:spcPct val="100000"/>
              </a:lnSpc>
              <a:buFont typeface="Arial"/>
              <a:buChar char="•"/>
            </a:pPr>
            <a:endParaRPr lang="en-US" sz="800" dirty="0" smtClean="0">
              <a:solidFill>
                <a:schemeClr val="accent1">
                  <a:lumMod val="75000"/>
                </a:schemeClr>
              </a:solidFill>
              <a:latin typeface="Arial"/>
              <a:cs typeface="Arial"/>
            </a:endParaRPr>
          </a:p>
          <a:p>
            <a:pPr marL="342900" indent="-342900">
              <a:lnSpc>
                <a:spcPct val="100000"/>
              </a:lnSpc>
              <a:buFont typeface="Arial"/>
              <a:buChar char="•"/>
            </a:pPr>
            <a:r>
              <a:rPr lang="en-US" sz="2800" dirty="0" smtClean="0">
                <a:solidFill>
                  <a:schemeClr val="accent1">
                    <a:lumMod val="75000"/>
                  </a:schemeClr>
                </a:solidFill>
                <a:latin typeface="Arial"/>
                <a:cs typeface="Arial"/>
              </a:rPr>
              <a:t>Part of a continuum of healthcare delivery with the Veterans Health Administration (VHA) and other elements of Federal Medicine</a:t>
            </a:r>
            <a:endParaRPr lang="en-US" sz="2800" dirty="0">
              <a:solidFill>
                <a:schemeClr val="accent1">
                  <a:lumMod val="75000"/>
                </a:schemeClr>
              </a:solidFill>
              <a:latin typeface="Arial"/>
              <a:cs typeface="Arial"/>
            </a:endParaRPr>
          </a:p>
        </p:txBody>
      </p:sp>
      <p:sp>
        <p:nvSpPr>
          <p:cNvPr id="2" name="Title 1"/>
          <p:cNvSpPr>
            <a:spLocks noGrp="1"/>
          </p:cNvSpPr>
          <p:nvPr>
            <p:ph type="title"/>
          </p:nvPr>
        </p:nvSpPr>
        <p:spPr>
          <a:xfrm>
            <a:off x="395827" y="-205637"/>
            <a:ext cx="10515600" cy="1325563"/>
          </a:xfrm>
        </p:spPr>
        <p:txBody>
          <a:bodyPr>
            <a:normAutofit fontScale="90000"/>
          </a:bodyPr>
          <a:lstStyle/>
          <a:p>
            <a:pPr algn="ctr"/>
            <a:r>
              <a:rPr lang="en-US" sz="3600" b="1" dirty="0" smtClean="0">
                <a:solidFill>
                  <a:srgbClr val="1F497D"/>
                </a:solidFill>
                <a:latin typeface="Arial"/>
                <a:cs typeface="Arial"/>
              </a:rPr>
              <a:t>Brief Overview of Roles &amp; Missions of </a:t>
            </a:r>
            <a:r>
              <a:rPr lang="en-US" sz="3600" b="1" dirty="0" err="1" smtClean="0">
                <a:solidFill>
                  <a:srgbClr val="1F497D"/>
                </a:solidFill>
                <a:latin typeface="Arial"/>
                <a:cs typeface="Arial"/>
              </a:rPr>
              <a:t>DoD</a:t>
            </a:r>
            <a:r>
              <a:rPr lang="en-US" sz="3600" b="1" dirty="0" smtClean="0">
                <a:solidFill>
                  <a:srgbClr val="1F497D"/>
                </a:solidFill>
                <a:latin typeface="Arial"/>
                <a:cs typeface="Arial"/>
              </a:rPr>
              <a:t> Medicine:</a:t>
            </a:r>
            <a:br>
              <a:rPr lang="en-US" sz="3600" b="1" dirty="0" smtClean="0">
                <a:solidFill>
                  <a:srgbClr val="1F497D"/>
                </a:solidFill>
                <a:latin typeface="Arial"/>
                <a:cs typeface="Arial"/>
              </a:rPr>
            </a:br>
            <a:r>
              <a:rPr lang="en-US" sz="3600" b="1" dirty="0" smtClean="0">
                <a:solidFill>
                  <a:srgbClr val="1F497D"/>
                </a:solidFill>
                <a:latin typeface="Arial"/>
                <a:cs typeface="Arial"/>
              </a:rPr>
              <a:t>Military Health System (MHS)</a:t>
            </a:r>
            <a:endParaRPr lang="en-US" sz="3600" b="1" dirty="0">
              <a:solidFill>
                <a:srgbClr val="1F497D"/>
              </a:solidFill>
              <a:latin typeface="Arial"/>
              <a:cs typeface="Arial"/>
            </a:endParaRPr>
          </a:p>
        </p:txBody>
      </p:sp>
      <p:sp>
        <p:nvSpPr>
          <p:cNvPr id="6" name="Slide Number Placeholder 5"/>
          <p:cNvSpPr>
            <a:spLocks noGrp="1"/>
          </p:cNvSpPr>
          <p:nvPr>
            <p:ph type="sldNum" sz="quarter" idx="10"/>
          </p:nvPr>
        </p:nvSpPr>
        <p:spPr>
          <a:prstGeom prst="rect">
            <a:avLst/>
          </a:prstGeom>
        </p:spPr>
        <p:txBody>
          <a:bodyPr/>
          <a:lstStyle/>
          <a:p>
            <a:pPr>
              <a:defRPr/>
            </a:pPr>
            <a:fld id="{953D45C7-AFA8-4622-8BFA-D400F3569C1E}" type="slidenum">
              <a:rPr lang="en-US" smtClean="0">
                <a:solidFill>
                  <a:prstClr val="white"/>
                </a:solidFill>
              </a:rPr>
              <a:pPr>
                <a:defRPr/>
              </a:pPr>
              <a:t>3</a:t>
            </a:fld>
            <a:endParaRPr lang="en-US" dirty="0">
              <a:solidFill>
                <a:prstClr val="white"/>
              </a:solidFill>
            </a:endParaRPr>
          </a:p>
        </p:txBody>
      </p:sp>
      <p:sp>
        <p:nvSpPr>
          <p:cNvPr id="5" name="Content Placeholder 2"/>
          <p:cNvSpPr txBox="1">
            <a:spLocks/>
          </p:cNvSpPr>
          <p:nvPr/>
        </p:nvSpPr>
        <p:spPr>
          <a:xfrm>
            <a:off x="351917" y="815121"/>
            <a:ext cx="11418819" cy="533400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itchFamily="34" charset="-128"/>
                <a:cs typeface="ヒラギノ角ゴ Pro W3"/>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ヒラギノ角ゴ Pro W3"/>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71600" lvl="3" indent="0">
              <a:buNone/>
            </a:pPr>
            <a:endParaRPr lang="en-US" sz="1800" dirty="0">
              <a:solidFill>
                <a:prstClr val="black"/>
              </a:solidFill>
              <a:latin typeface="Arial"/>
              <a:cs typeface="Arial"/>
            </a:endParaRPr>
          </a:p>
          <a:p>
            <a:pPr lvl="2">
              <a:buFont typeface="Wingdings" pitchFamily="2" charset="2"/>
              <a:buChar char="Ø"/>
            </a:pPr>
            <a:endParaRPr lang="en-US" sz="1000" dirty="0">
              <a:solidFill>
                <a:prstClr val="black"/>
              </a:solidFill>
              <a:latin typeface="Arial"/>
              <a:cs typeface="Arial"/>
            </a:endParaRPr>
          </a:p>
        </p:txBody>
      </p:sp>
    </p:spTree>
    <p:extLst>
      <p:ext uri="{BB962C8B-B14F-4D97-AF65-F5344CB8AC3E}">
        <p14:creationId xmlns:p14="http://schemas.microsoft.com/office/powerpoint/2010/main" val="40269652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C4F6761-FD64-C44E-B2BE-2665D93660B6}" type="slidenum">
              <a:rPr lang="en-US" smtClean="0">
                <a:solidFill>
                  <a:prstClr val="black">
                    <a:tint val="75000"/>
                  </a:prstClr>
                </a:solidFill>
              </a:rPr>
              <a:pPr/>
              <a:t>30</a:t>
            </a:fld>
            <a:endParaRPr lang="en-US" dirty="0">
              <a:solidFill>
                <a:prstClr val="black">
                  <a:tint val="75000"/>
                </a:prstClr>
              </a:solidFill>
            </a:endParaRPr>
          </a:p>
        </p:txBody>
      </p:sp>
      <p:pic>
        <p:nvPicPr>
          <p:cNvPr id="3" name="Picture 2"/>
          <p:cNvPicPr>
            <a:picLocks noChangeAspect="1"/>
          </p:cNvPicPr>
          <p:nvPr/>
        </p:nvPicPr>
        <p:blipFill>
          <a:blip r:embed="rId2"/>
          <a:stretch>
            <a:fillRect/>
          </a:stretch>
        </p:blipFill>
        <p:spPr>
          <a:xfrm>
            <a:off x="1044945" y="193200"/>
            <a:ext cx="7678312" cy="6137874"/>
          </a:xfrm>
          <a:prstGeom prst="rect">
            <a:avLst/>
          </a:prstGeom>
        </p:spPr>
      </p:pic>
      <p:sp>
        <p:nvSpPr>
          <p:cNvPr id="4" name="Rectangle 3"/>
          <p:cNvSpPr/>
          <p:nvPr/>
        </p:nvSpPr>
        <p:spPr>
          <a:xfrm>
            <a:off x="853440" y="6169710"/>
            <a:ext cx="11338560" cy="646331"/>
          </a:xfrm>
          <a:prstGeom prst="rect">
            <a:avLst/>
          </a:prstGeom>
        </p:spPr>
        <p:txBody>
          <a:bodyPr wrap="square">
            <a:spAutoFit/>
          </a:bodyPr>
          <a:lstStyle/>
          <a:p>
            <a:r>
              <a:rPr lang="en-US" dirty="0"/>
              <a:t>JG. </a:t>
            </a:r>
            <a:r>
              <a:rPr lang="en-US" dirty="0" err="1"/>
              <a:t>Katzman</a:t>
            </a:r>
            <a:r>
              <a:rPr lang="en-US" dirty="0"/>
              <a:t>, et al. (2018) Army and Navy ECHO Pain </a:t>
            </a:r>
            <a:r>
              <a:rPr lang="en-US" dirty="0" err="1"/>
              <a:t>Telementoring</a:t>
            </a:r>
            <a:r>
              <a:rPr lang="en-US" dirty="0"/>
              <a:t> Improves Clinician Opioid Prescribing for Military Patients: an Observational Cohort Study</a:t>
            </a:r>
            <a:r>
              <a:rPr lang="en-US" b="1" i="1" dirty="0"/>
              <a:t>. </a:t>
            </a:r>
            <a:r>
              <a:rPr lang="sv-SE" i="1" dirty="0"/>
              <a:t>J Gen Intern Med </a:t>
            </a:r>
            <a:r>
              <a:rPr lang="sv-SE" dirty="0"/>
              <a:t>DOI: 10.1007/s11606-018-4710-5</a:t>
            </a:r>
            <a:endParaRPr lang="en-US" b="1" i="1" dirty="0"/>
          </a:p>
        </p:txBody>
      </p:sp>
      <p:sp>
        <p:nvSpPr>
          <p:cNvPr id="5" name="Rectangle 4"/>
          <p:cNvSpPr/>
          <p:nvPr/>
        </p:nvSpPr>
        <p:spPr>
          <a:xfrm>
            <a:off x="8914762" y="2190084"/>
            <a:ext cx="3403496" cy="1754326"/>
          </a:xfrm>
          <a:prstGeom prst="rect">
            <a:avLst/>
          </a:prstGeom>
        </p:spPr>
        <p:txBody>
          <a:bodyPr wrap="none">
            <a:spAutoFit/>
          </a:bodyPr>
          <a:lstStyle/>
          <a:p>
            <a:r>
              <a:rPr lang="en-US" b="1" dirty="0" smtClean="0">
                <a:latin typeface="Arial" panose="020B0604020202020204" pitchFamily="34" charset="0"/>
                <a:cs typeface="Arial" panose="020B0604020202020204" pitchFamily="34" charset="0"/>
              </a:rPr>
              <a:t>Annualized Patients </a:t>
            </a:r>
          </a:p>
          <a:p>
            <a:r>
              <a:rPr lang="en-US" b="1" dirty="0" smtClean="0">
                <a:latin typeface="Arial" panose="020B0604020202020204" pitchFamily="34" charset="0"/>
                <a:cs typeface="Arial" panose="020B0604020202020204" pitchFamily="34" charset="0"/>
              </a:rPr>
              <a:t>seen </a:t>
            </a:r>
            <a:r>
              <a:rPr lang="en-US" b="1" dirty="0">
                <a:latin typeface="Arial" panose="020B0604020202020204" pitchFamily="34" charset="0"/>
                <a:cs typeface="Arial" panose="020B0604020202020204" pitchFamily="34" charset="0"/>
              </a:rPr>
              <a:t>per year </a:t>
            </a:r>
            <a:endParaRPr lang="en-US" b="1" dirty="0" smtClean="0">
              <a:latin typeface="Arial" panose="020B0604020202020204" pitchFamily="34" charset="0"/>
              <a:cs typeface="Arial" panose="020B0604020202020204" pitchFamily="34" charset="0"/>
            </a:endParaRPr>
          </a:p>
          <a:p>
            <a:endParaRPr lang="en-US" b="1"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Comparison group 1,187,945 </a:t>
            </a:r>
          </a:p>
          <a:p>
            <a:endParaRPr lang="en-US" b="1"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ECHO group 52,941</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846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724039" y="1440364"/>
            <a:ext cx="10515600" cy="4723810"/>
          </a:xfrm>
        </p:spPr>
        <p:txBody>
          <a:bodyPr>
            <a:noAutofit/>
          </a:bodyPr>
          <a:lstStyle/>
          <a:p>
            <a:pPr marL="342900" indent="-342900">
              <a:lnSpc>
                <a:spcPct val="100000"/>
              </a:lnSpc>
              <a:buFont typeface="Arial"/>
              <a:buChar char="•"/>
            </a:pPr>
            <a:r>
              <a:rPr lang="en-US" sz="2800" dirty="0" smtClean="0">
                <a:solidFill>
                  <a:schemeClr val="accent1">
                    <a:lumMod val="75000"/>
                  </a:schemeClr>
                </a:solidFill>
                <a:latin typeface="Arial"/>
                <a:cs typeface="Arial"/>
              </a:rPr>
              <a:t>Translational/implementation science—evidence-based, effective care into practice</a:t>
            </a:r>
          </a:p>
          <a:p>
            <a:pPr marL="342900" indent="-342900">
              <a:lnSpc>
                <a:spcPct val="100000"/>
              </a:lnSpc>
              <a:buFont typeface="Arial"/>
              <a:buChar char="•"/>
            </a:pPr>
            <a:endParaRPr lang="en-US" sz="800" dirty="0" smtClean="0">
              <a:solidFill>
                <a:schemeClr val="accent1">
                  <a:lumMod val="75000"/>
                </a:schemeClr>
              </a:solidFill>
              <a:latin typeface="Arial"/>
              <a:cs typeface="Arial"/>
            </a:endParaRPr>
          </a:p>
          <a:p>
            <a:pPr marL="342900" indent="-342900">
              <a:lnSpc>
                <a:spcPct val="100000"/>
              </a:lnSpc>
              <a:buFont typeface="Arial"/>
              <a:buChar char="•"/>
            </a:pPr>
            <a:r>
              <a:rPr lang="en-US" sz="2800" dirty="0" smtClean="0">
                <a:solidFill>
                  <a:schemeClr val="accent1">
                    <a:lumMod val="75000"/>
                  </a:schemeClr>
                </a:solidFill>
                <a:latin typeface="Arial"/>
                <a:cs typeface="Arial"/>
              </a:rPr>
              <a:t>Focus on pain management while tackling opioid overuse, abuse and use disorder</a:t>
            </a:r>
          </a:p>
          <a:p>
            <a:pPr marL="342900" indent="-342900">
              <a:lnSpc>
                <a:spcPct val="100000"/>
              </a:lnSpc>
              <a:buFont typeface="Arial"/>
              <a:buChar char="•"/>
            </a:pPr>
            <a:endParaRPr lang="en-US" sz="800" dirty="0" smtClean="0">
              <a:solidFill>
                <a:schemeClr val="accent1">
                  <a:lumMod val="75000"/>
                </a:schemeClr>
              </a:solidFill>
              <a:latin typeface="Arial"/>
              <a:cs typeface="Arial"/>
            </a:endParaRPr>
          </a:p>
          <a:p>
            <a:pPr marL="342900" indent="-342900">
              <a:lnSpc>
                <a:spcPct val="100000"/>
              </a:lnSpc>
              <a:buFont typeface="Arial"/>
              <a:buChar char="•"/>
            </a:pPr>
            <a:r>
              <a:rPr lang="en-US" sz="2800" dirty="0" smtClean="0">
                <a:solidFill>
                  <a:schemeClr val="accent1">
                    <a:lumMod val="75000"/>
                  </a:schemeClr>
                </a:solidFill>
                <a:latin typeface="Arial"/>
                <a:cs typeface="Arial"/>
              </a:rPr>
              <a:t>Alignment with other Federal Medicine partners, esp. VA</a:t>
            </a:r>
          </a:p>
          <a:p>
            <a:pPr marL="342900" indent="-342900">
              <a:lnSpc>
                <a:spcPct val="100000"/>
              </a:lnSpc>
              <a:buFont typeface="Arial"/>
              <a:buChar char="•"/>
            </a:pPr>
            <a:endParaRPr lang="en-US" sz="800" dirty="0" smtClean="0">
              <a:solidFill>
                <a:schemeClr val="accent1">
                  <a:lumMod val="75000"/>
                </a:schemeClr>
              </a:solidFill>
              <a:latin typeface="Arial"/>
              <a:cs typeface="Arial"/>
            </a:endParaRPr>
          </a:p>
          <a:p>
            <a:pPr marL="342900" indent="-342900">
              <a:lnSpc>
                <a:spcPct val="100000"/>
              </a:lnSpc>
              <a:buFont typeface="Arial"/>
              <a:buChar char="•"/>
            </a:pPr>
            <a:r>
              <a:rPr lang="en-US" sz="2800" dirty="0" smtClean="0">
                <a:solidFill>
                  <a:schemeClr val="accent1">
                    <a:lumMod val="75000"/>
                  </a:schemeClr>
                </a:solidFill>
                <a:latin typeface="Arial"/>
                <a:cs typeface="Arial"/>
              </a:rPr>
              <a:t>Enhancing a “whole of Government” approach to pain management</a:t>
            </a:r>
          </a:p>
          <a:p>
            <a:pPr marL="342900" indent="-342900">
              <a:lnSpc>
                <a:spcPct val="100000"/>
              </a:lnSpc>
              <a:buFont typeface="Arial"/>
              <a:buChar char="•"/>
            </a:pPr>
            <a:endParaRPr lang="en-US" sz="2800" dirty="0" smtClean="0">
              <a:solidFill>
                <a:schemeClr val="accent1"/>
              </a:solidFill>
              <a:latin typeface="Arial"/>
              <a:cs typeface="Arial"/>
            </a:endParaRPr>
          </a:p>
          <a:p>
            <a:pPr marL="342900" indent="-342900">
              <a:lnSpc>
                <a:spcPct val="100000"/>
              </a:lnSpc>
              <a:buFont typeface="Arial"/>
              <a:buChar char="•"/>
            </a:pPr>
            <a:endParaRPr lang="en-US" sz="2800" dirty="0">
              <a:solidFill>
                <a:schemeClr val="accent1"/>
              </a:solidFill>
              <a:latin typeface="Arial"/>
              <a:cs typeface="Arial"/>
            </a:endParaRPr>
          </a:p>
          <a:p>
            <a:pPr marL="342900" indent="-342900">
              <a:lnSpc>
                <a:spcPct val="100000"/>
              </a:lnSpc>
              <a:buFont typeface="Arial"/>
              <a:buChar char="•"/>
            </a:pPr>
            <a:endParaRPr lang="en-US" sz="2800" dirty="0">
              <a:solidFill>
                <a:schemeClr val="accent1"/>
              </a:solidFill>
              <a:latin typeface="Arial"/>
              <a:cs typeface="Arial"/>
            </a:endParaRPr>
          </a:p>
        </p:txBody>
      </p:sp>
      <p:sp>
        <p:nvSpPr>
          <p:cNvPr id="2" name="Title 1"/>
          <p:cNvSpPr>
            <a:spLocks noGrp="1"/>
          </p:cNvSpPr>
          <p:nvPr>
            <p:ph type="title"/>
          </p:nvPr>
        </p:nvSpPr>
        <p:spPr>
          <a:xfrm>
            <a:off x="809657" y="-177099"/>
            <a:ext cx="10515600" cy="1325563"/>
          </a:xfrm>
        </p:spPr>
        <p:txBody>
          <a:bodyPr>
            <a:normAutofit/>
          </a:bodyPr>
          <a:lstStyle/>
          <a:p>
            <a:pPr algn="ctr"/>
            <a:r>
              <a:rPr lang="en-US" sz="3600" b="1" dirty="0" smtClean="0">
                <a:solidFill>
                  <a:srgbClr val="1F497D"/>
                </a:solidFill>
                <a:latin typeface="Arial"/>
                <a:cs typeface="Arial"/>
              </a:rPr>
              <a:t>Research Initiatives and Priorities in </a:t>
            </a:r>
            <a:br>
              <a:rPr lang="en-US" sz="3600" b="1" dirty="0" smtClean="0">
                <a:solidFill>
                  <a:srgbClr val="1F497D"/>
                </a:solidFill>
                <a:latin typeface="Arial"/>
                <a:cs typeface="Arial"/>
              </a:rPr>
            </a:br>
            <a:r>
              <a:rPr lang="en-US" sz="3600" b="1" dirty="0" err="1" smtClean="0">
                <a:solidFill>
                  <a:srgbClr val="1F497D"/>
                </a:solidFill>
                <a:latin typeface="Arial"/>
                <a:cs typeface="Arial"/>
              </a:rPr>
              <a:t>DoD</a:t>
            </a:r>
            <a:r>
              <a:rPr lang="en-US" sz="3600" b="1" dirty="0" smtClean="0">
                <a:solidFill>
                  <a:srgbClr val="1F497D"/>
                </a:solidFill>
                <a:latin typeface="Arial"/>
                <a:cs typeface="Arial"/>
              </a:rPr>
              <a:t> Pain Management</a:t>
            </a:r>
            <a:endParaRPr lang="en-US" sz="3600" b="1" dirty="0">
              <a:solidFill>
                <a:srgbClr val="1F497D"/>
              </a:solidFill>
              <a:latin typeface="Arial"/>
              <a:cs typeface="Arial"/>
            </a:endParaRPr>
          </a:p>
        </p:txBody>
      </p:sp>
      <p:sp>
        <p:nvSpPr>
          <p:cNvPr id="6" name="Slide Number Placeholder 5"/>
          <p:cNvSpPr>
            <a:spLocks noGrp="1"/>
          </p:cNvSpPr>
          <p:nvPr>
            <p:ph type="sldNum" sz="quarter" idx="10"/>
          </p:nvPr>
        </p:nvSpPr>
        <p:spPr>
          <a:prstGeom prst="rect">
            <a:avLst/>
          </a:prstGeom>
        </p:spPr>
        <p:txBody>
          <a:bodyPr/>
          <a:lstStyle/>
          <a:p>
            <a:pPr>
              <a:defRPr/>
            </a:pPr>
            <a:fld id="{953D45C7-AFA8-4622-8BFA-D400F3569C1E}" type="slidenum">
              <a:rPr lang="en-US" smtClean="0">
                <a:solidFill>
                  <a:prstClr val="white"/>
                </a:solidFill>
              </a:rPr>
              <a:pPr>
                <a:defRPr/>
              </a:pPr>
              <a:t>4</a:t>
            </a:fld>
            <a:endParaRPr lang="en-US" dirty="0">
              <a:solidFill>
                <a:prstClr val="white"/>
              </a:solidFill>
            </a:endParaRPr>
          </a:p>
        </p:txBody>
      </p:sp>
      <p:sp>
        <p:nvSpPr>
          <p:cNvPr id="5" name="Content Placeholder 2"/>
          <p:cNvSpPr txBox="1">
            <a:spLocks/>
          </p:cNvSpPr>
          <p:nvPr/>
        </p:nvSpPr>
        <p:spPr>
          <a:xfrm>
            <a:off x="351917" y="815121"/>
            <a:ext cx="11418819" cy="533400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itchFamily="34" charset="-128"/>
                <a:cs typeface="ヒラギノ角ゴ Pro W3"/>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ヒラギノ角ゴ Pro W3"/>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71600" lvl="3" indent="0">
              <a:buNone/>
            </a:pPr>
            <a:endParaRPr lang="en-US" sz="1800" dirty="0">
              <a:solidFill>
                <a:prstClr val="black"/>
              </a:solidFill>
              <a:latin typeface="Arial"/>
              <a:cs typeface="Arial"/>
            </a:endParaRPr>
          </a:p>
          <a:p>
            <a:pPr lvl="2">
              <a:buFont typeface="Wingdings" pitchFamily="2" charset="2"/>
              <a:buChar char="Ø"/>
            </a:pPr>
            <a:endParaRPr lang="en-US" sz="1000" dirty="0">
              <a:solidFill>
                <a:prstClr val="black"/>
              </a:solidFill>
              <a:latin typeface="Arial"/>
              <a:cs typeface="Arial"/>
            </a:endParaRPr>
          </a:p>
        </p:txBody>
      </p:sp>
    </p:spTree>
    <p:extLst>
      <p:ext uri="{BB962C8B-B14F-4D97-AF65-F5344CB8AC3E}">
        <p14:creationId xmlns:p14="http://schemas.microsoft.com/office/powerpoint/2010/main" val="24634371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media.defense.gov/2009/Aug/21/2000497852/-1/-1/0/090818-F-5357F-2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9189" y="4428809"/>
            <a:ext cx="3438868" cy="167452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1655263" y="284829"/>
            <a:ext cx="8839200" cy="1143000"/>
          </a:xfrm>
        </p:spPr>
        <p:txBody>
          <a:bodyPr>
            <a:noAutofit/>
          </a:bodyPr>
          <a:lstStyle/>
          <a:p>
            <a:r>
              <a:rPr lang="en-US" sz="3200" b="1" dirty="0" smtClean="0">
                <a:solidFill>
                  <a:srgbClr val="00226E"/>
                </a:solidFill>
                <a:ea typeface="ＭＳ Ｐゴシック" pitchFamily="-83" charset="-128"/>
                <a:cs typeface="Arial"/>
              </a:rPr>
              <a:t>Unprecedented Battlefield </a:t>
            </a:r>
            <a:r>
              <a:rPr lang="en-US" sz="3200" dirty="0">
                <a:solidFill>
                  <a:srgbClr val="00226E"/>
                </a:solidFill>
                <a:ea typeface="ＭＳ Ｐゴシック" pitchFamily="-83" charset="-128"/>
              </a:rPr>
              <a:t>S</a:t>
            </a:r>
            <a:r>
              <a:rPr lang="en-US" sz="3200" b="1" dirty="0" smtClean="0">
                <a:solidFill>
                  <a:srgbClr val="00226E"/>
                </a:solidFill>
                <a:ea typeface="ＭＳ Ｐゴシック" pitchFamily="-83" charset="-128"/>
                <a:cs typeface="Arial"/>
              </a:rPr>
              <a:t>urvival </a:t>
            </a:r>
            <a:endParaRPr lang="en-US" sz="3200" b="1" dirty="0"/>
          </a:p>
        </p:txBody>
      </p:sp>
      <p:sp>
        <p:nvSpPr>
          <p:cNvPr id="3" name="Content Placeholder 2"/>
          <p:cNvSpPr>
            <a:spLocks noGrp="1"/>
          </p:cNvSpPr>
          <p:nvPr>
            <p:ph idx="1"/>
          </p:nvPr>
        </p:nvSpPr>
        <p:spPr>
          <a:xfrm>
            <a:off x="163414" y="3659154"/>
            <a:ext cx="7070284" cy="1370385"/>
          </a:xfrm>
        </p:spPr>
        <p:txBody>
          <a:bodyPr/>
          <a:lstStyle/>
          <a:p>
            <a:pPr>
              <a:lnSpc>
                <a:spcPct val="50000"/>
              </a:lnSpc>
            </a:pPr>
            <a:endParaRPr lang="en-US" sz="1800" b="1" dirty="0"/>
          </a:p>
          <a:p>
            <a:r>
              <a:rPr lang="en-US" sz="2400" b="1" dirty="0" smtClean="0">
                <a:solidFill>
                  <a:srgbClr val="002060"/>
                </a:solidFill>
              </a:rPr>
              <a:t>Improvements </a:t>
            </a:r>
            <a:r>
              <a:rPr lang="en-US" sz="2400" b="1" dirty="0">
                <a:solidFill>
                  <a:srgbClr val="002060"/>
                </a:solidFill>
              </a:rPr>
              <a:t>in recovery &amp; </a:t>
            </a:r>
            <a:r>
              <a:rPr lang="en-US" sz="2400" b="1" dirty="0" smtClean="0">
                <a:solidFill>
                  <a:srgbClr val="002060"/>
                </a:solidFill>
              </a:rPr>
              <a:t>rehabilitation</a:t>
            </a:r>
            <a:endParaRPr lang="en-US" sz="2400" b="1" dirty="0">
              <a:solidFill>
                <a:srgbClr val="002060"/>
              </a:solidFill>
            </a:endParaRPr>
          </a:p>
        </p:txBody>
      </p:sp>
      <p:grpSp>
        <p:nvGrpSpPr>
          <p:cNvPr id="4" name="Group 3"/>
          <p:cNvGrpSpPr/>
          <p:nvPr/>
        </p:nvGrpSpPr>
        <p:grpSpPr>
          <a:xfrm>
            <a:off x="8624716" y="1237162"/>
            <a:ext cx="3437896" cy="1909510"/>
            <a:chOff x="4513385" y="4419600"/>
            <a:chExt cx="3165230" cy="2121877"/>
          </a:xfrm>
        </p:grpSpPr>
        <p:pic>
          <p:nvPicPr>
            <p:cNvPr id="5" name="Picture 4" descr="2716991156_667212ef47.jpg"/>
            <p:cNvPicPr>
              <a:picLocks noChangeAspect="1"/>
            </p:cNvPicPr>
            <p:nvPr/>
          </p:nvPicPr>
          <p:blipFill>
            <a:blip r:embed="rId4" cstate="print"/>
            <a:stretch>
              <a:fillRect/>
            </a:stretch>
          </p:blipFill>
          <p:spPr>
            <a:xfrm>
              <a:off x="4548554" y="4477617"/>
              <a:ext cx="3090496" cy="2045909"/>
            </a:xfrm>
            <a:prstGeom prst="rect">
              <a:avLst/>
            </a:prstGeom>
          </p:spPr>
        </p:pic>
        <p:sp>
          <p:nvSpPr>
            <p:cNvPr id="6" name="Rectangle 13"/>
            <p:cNvSpPr>
              <a:spLocks noChangeArrowheads="1"/>
            </p:cNvSpPr>
            <p:nvPr/>
          </p:nvSpPr>
          <p:spPr bwMode="auto">
            <a:xfrm>
              <a:off x="4513385" y="4419600"/>
              <a:ext cx="3165230" cy="2121877"/>
            </a:xfrm>
            <a:prstGeom prst="rect">
              <a:avLst/>
            </a:prstGeom>
            <a:noFill/>
            <a:ln w="57150" cmpd="thinThick">
              <a:noFill/>
              <a:miter lim="800000"/>
              <a:headEnd/>
              <a:tailEnd/>
            </a:ln>
          </p:spPr>
          <p:txBody>
            <a:bodyPr wrap="none" anchor="ctr"/>
            <a:lstStyle/>
            <a:p>
              <a:endParaRPr lang="en-US" dirty="0">
                <a:solidFill>
                  <a:prstClr val="black"/>
                </a:solidFill>
              </a:endParaRPr>
            </a:p>
          </p:txBody>
        </p:sp>
      </p:grpSp>
      <p:pic>
        <p:nvPicPr>
          <p:cNvPr id="7" name="Picture 4" descr="60landing"/>
          <p:cNvPicPr>
            <a:picLocks noChangeAspect="1" noChangeArrowheads="1"/>
          </p:cNvPicPr>
          <p:nvPr/>
        </p:nvPicPr>
        <p:blipFill>
          <a:blip r:embed="rId5"/>
          <a:srcRect b="-53"/>
          <a:stretch>
            <a:fillRect/>
          </a:stretch>
        </p:blipFill>
        <p:spPr bwMode="auto">
          <a:xfrm>
            <a:off x="7619714" y="3243297"/>
            <a:ext cx="3121137" cy="1565619"/>
          </a:xfrm>
          <a:prstGeom prst="rect">
            <a:avLst/>
          </a:prstGeom>
          <a:noFill/>
          <a:ln w="15875">
            <a:noFill/>
            <a:miter lim="800000"/>
            <a:headEnd/>
            <a:tailEnd/>
          </a:ln>
        </p:spPr>
      </p:pic>
      <p:pic>
        <p:nvPicPr>
          <p:cNvPr id="9" name="Picture 4"/>
          <p:cNvPicPr>
            <a:picLocks noChangeAspect="1" noChangeArrowheads="1"/>
          </p:cNvPicPr>
          <p:nvPr/>
        </p:nvPicPr>
        <p:blipFill>
          <a:blip r:embed="rId6" cstate="print"/>
          <a:srcRect l="18124" t="25999" r="25000" b="22000"/>
          <a:stretch>
            <a:fillRect/>
          </a:stretch>
        </p:blipFill>
        <p:spPr bwMode="auto">
          <a:xfrm>
            <a:off x="3368747" y="4471048"/>
            <a:ext cx="4422383" cy="2110653"/>
          </a:xfrm>
          <a:prstGeom prst="rect">
            <a:avLst/>
          </a:prstGeom>
          <a:noFill/>
          <a:ln w="9525">
            <a:noFill/>
            <a:miter lim="800000"/>
            <a:headEnd/>
            <a:tailEnd/>
          </a:ln>
          <a:effectLst/>
        </p:spPr>
      </p:pic>
      <p:sp>
        <p:nvSpPr>
          <p:cNvPr id="8" name="TextBox 7"/>
          <p:cNvSpPr txBox="1"/>
          <p:nvPr/>
        </p:nvSpPr>
        <p:spPr>
          <a:xfrm>
            <a:off x="166846" y="1505177"/>
            <a:ext cx="5904180" cy="1846659"/>
          </a:xfrm>
          <a:prstGeom prst="rect">
            <a:avLst/>
          </a:prstGeom>
          <a:noFill/>
        </p:spPr>
        <p:txBody>
          <a:bodyPr wrap="none" rtlCol="0">
            <a:spAutoFit/>
          </a:bodyPr>
          <a:lstStyle/>
          <a:p>
            <a:pPr marL="342900" indent="-342900">
              <a:buFont typeface="Arial"/>
              <a:buChar char="•"/>
            </a:pPr>
            <a:r>
              <a:rPr lang="en-US" sz="2400" b="1" dirty="0">
                <a:solidFill>
                  <a:srgbClr val="002060"/>
                </a:solidFill>
              </a:rPr>
              <a:t>Improvements on the battlefield</a:t>
            </a:r>
          </a:p>
          <a:p>
            <a:pPr marL="800100" lvl="1" indent="-342900">
              <a:buFont typeface="Arial"/>
              <a:buChar char="•"/>
            </a:pPr>
            <a:r>
              <a:rPr lang="en-US" sz="2400" b="1" dirty="0">
                <a:solidFill>
                  <a:srgbClr val="002060"/>
                </a:solidFill>
              </a:rPr>
              <a:t>Better trained medics</a:t>
            </a:r>
          </a:p>
          <a:p>
            <a:pPr marL="800100" lvl="1" indent="-342900">
              <a:buFont typeface="Arial"/>
              <a:buChar char="•"/>
            </a:pPr>
            <a:r>
              <a:rPr lang="en-US" sz="2400" b="1" dirty="0">
                <a:solidFill>
                  <a:srgbClr val="002060"/>
                </a:solidFill>
              </a:rPr>
              <a:t>Improved equipment</a:t>
            </a:r>
          </a:p>
          <a:p>
            <a:pPr marL="800100" lvl="1" indent="-342900">
              <a:buFont typeface="Arial"/>
              <a:buChar char="•"/>
            </a:pPr>
            <a:r>
              <a:rPr lang="en-US" sz="2400" b="1" dirty="0">
                <a:solidFill>
                  <a:srgbClr val="002060"/>
                </a:solidFill>
              </a:rPr>
              <a:t>Far forward emergency &amp; surgical care</a:t>
            </a:r>
          </a:p>
          <a:p>
            <a:endParaRPr lang="en-US" dirty="0">
              <a:solidFill>
                <a:prstClr val="black"/>
              </a:solidFill>
            </a:endParaRPr>
          </a:p>
        </p:txBody>
      </p:sp>
      <p:sp>
        <p:nvSpPr>
          <p:cNvPr id="10" name="TextBox 9"/>
          <p:cNvSpPr txBox="1"/>
          <p:nvPr/>
        </p:nvSpPr>
        <p:spPr>
          <a:xfrm>
            <a:off x="166845" y="3192431"/>
            <a:ext cx="4172937" cy="892552"/>
          </a:xfrm>
          <a:prstGeom prst="rect">
            <a:avLst/>
          </a:prstGeom>
          <a:noFill/>
        </p:spPr>
        <p:txBody>
          <a:bodyPr wrap="none" rtlCol="0">
            <a:spAutoFit/>
          </a:bodyPr>
          <a:lstStyle/>
          <a:p>
            <a:pPr marL="342900" indent="-342900">
              <a:buFont typeface="Arial"/>
              <a:buChar char="•"/>
            </a:pPr>
            <a:r>
              <a:rPr lang="en-US" sz="2400" b="1" dirty="0">
                <a:solidFill>
                  <a:srgbClr val="002060"/>
                </a:solidFill>
              </a:rPr>
              <a:t>Improvements in evacuation</a:t>
            </a:r>
          </a:p>
          <a:p>
            <a:endParaRPr lang="en-US" sz="2800" dirty="0">
              <a:solidFill>
                <a:prstClr val="black"/>
              </a:solidFill>
            </a:endParaRPr>
          </a:p>
        </p:txBody>
      </p:sp>
    </p:spTree>
    <p:extLst>
      <p:ext uri="{BB962C8B-B14F-4D97-AF65-F5344CB8AC3E}">
        <p14:creationId xmlns:p14="http://schemas.microsoft.com/office/powerpoint/2010/main" val="3718949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792051">
            <a:off x="7793149" y="670543"/>
            <a:ext cx="3952034" cy="3224611"/>
          </a:xfrm>
          <a:prstGeom prst="rect">
            <a:avLst/>
          </a:prstGeom>
        </p:spPr>
      </p:pic>
      <p:pic>
        <p:nvPicPr>
          <p:cNvPr id="3" name="Picture 2"/>
          <p:cNvPicPr>
            <a:picLocks noChangeAspect="1"/>
          </p:cNvPicPr>
          <p:nvPr/>
        </p:nvPicPr>
        <p:blipFill>
          <a:blip r:embed="rId3"/>
          <a:stretch>
            <a:fillRect/>
          </a:stretch>
        </p:blipFill>
        <p:spPr>
          <a:xfrm rot="20812885">
            <a:off x="322617" y="1507041"/>
            <a:ext cx="3944605" cy="3296410"/>
          </a:xfrm>
          <a:prstGeom prst="rect">
            <a:avLst/>
          </a:prstGeom>
        </p:spPr>
      </p:pic>
      <p:pic>
        <p:nvPicPr>
          <p:cNvPr id="4" name="Picture 3"/>
          <p:cNvPicPr>
            <a:picLocks noChangeAspect="1"/>
          </p:cNvPicPr>
          <p:nvPr/>
        </p:nvPicPr>
        <p:blipFill>
          <a:blip r:embed="rId4"/>
          <a:stretch>
            <a:fillRect/>
          </a:stretch>
        </p:blipFill>
        <p:spPr>
          <a:xfrm>
            <a:off x="3186546" y="1721504"/>
            <a:ext cx="5310764" cy="4060747"/>
          </a:xfrm>
          <a:prstGeom prst="rect">
            <a:avLst/>
          </a:prstGeom>
        </p:spPr>
      </p:pic>
    </p:spTree>
    <p:extLst>
      <p:ext uri="{BB962C8B-B14F-4D97-AF65-F5344CB8AC3E}">
        <p14:creationId xmlns:p14="http://schemas.microsoft.com/office/powerpoint/2010/main" val="540802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body" idx="4294967295"/>
          </p:nvPr>
        </p:nvSpPr>
        <p:spPr>
          <a:xfrm>
            <a:off x="825401" y="2912548"/>
            <a:ext cx="10363603" cy="2213074"/>
          </a:xfrm>
        </p:spPr>
        <p:txBody>
          <a:bodyPr lIns="91432" tIns="45716" rIns="91432" bIns="45716">
            <a:normAutofit/>
          </a:bodyPr>
          <a:lstStyle/>
          <a:p>
            <a:pPr>
              <a:buFontTx/>
              <a:buNone/>
            </a:pPr>
            <a:r>
              <a:rPr lang="en-US" dirty="0" smtClean="0"/>
              <a:t>  </a:t>
            </a:r>
            <a:r>
              <a:rPr lang="en-US" sz="2400" dirty="0" smtClean="0"/>
              <a:t> </a:t>
            </a:r>
            <a:r>
              <a:rPr lang="en-US" sz="2000" dirty="0" smtClean="0">
                <a:solidFill>
                  <a:schemeClr val="tx2"/>
                </a:solidFill>
              </a:rPr>
              <a:t>The proper management of pain remains, after all, the most important obligation, the main objective, and the crowning achievement of every physician.</a:t>
            </a:r>
          </a:p>
          <a:p>
            <a:pPr>
              <a:buFontTx/>
              <a:buNone/>
            </a:pPr>
            <a:r>
              <a:rPr lang="en-US" sz="2000" dirty="0">
                <a:solidFill>
                  <a:schemeClr val="tx2"/>
                </a:solidFill>
              </a:rPr>
              <a:t>			</a:t>
            </a:r>
            <a:r>
              <a:rPr lang="en-US" sz="2000" dirty="0" smtClean="0">
                <a:solidFill>
                  <a:schemeClr val="tx2"/>
                </a:solidFill>
              </a:rPr>
              <a:t>                                 John </a:t>
            </a:r>
            <a:r>
              <a:rPr lang="en-US" sz="2000" dirty="0">
                <a:solidFill>
                  <a:schemeClr val="tx2"/>
                </a:solidFill>
              </a:rPr>
              <a:t>J. </a:t>
            </a:r>
            <a:r>
              <a:rPr lang="en-US" sz="2000" dirty="0" err="1">
                <a:solidFill>
                  <a:schemeClr val="tx2"/>
                </a:solidFill>
              </a:rPr>
              <a:t>Bonica</a:t>
            </a:r>
            <a:r>
              <a:rPr lang="en-US" sz="2000" dirty="0">
                <a:solidFill>
                  <a:schemeClr val="tx2"/>
                </a:solidFill>
              </a:rPr>
              <a:t>, </a:t>
            </a:r>
            <a:r>
              <a:rPr lang="en-US" sz="2000" dirty="0" smtClean="0">
                <a:solidFill>
                  <a:schemeClr val="tx2"/>
                </a:solidFill>
              </a:rPr>
              <a:t>M.D</a:t>
            </a:r>
            <a:r>
              <a:rPr lang="en-US" sz="2000" dirty="0">
                <a:solidFill>
                  <a:schemeClr val="tx2"/>
                </a:solidFill>
              </a:rPr>
              <a:t>. in </a:t>
            </a:r>
            <a:r>
              <a:rPr lang="en-US" sz="2000" i="1" dirty="0">
                <a:solidFill>
                  <a:schemeClr val="tx2"/>
                </a:solidFill>
              </a:rPr>
              <a:t>The Management of </a:t>
            </a:r>
            <a:r>
              <a:rPr lang="en-US" sz="2000" i="1" dirty="0" smtClean="0">
                <a:solidFill>
                  <a:schemeClr val="tx2"/>
                </a:solidFill>
              </a:rPr>
              <a:t>Pain</a:t>
            </a:r>
            <a:r>
              <a:rPr lang="en-US" sz="2000" i="1" dirty="0">
                <a:solidFill>
                  <a:schemeClr val="tx2"/>
                </a:solidFill>
              </a:rPr>
              <a:t> </a:t>
            </a:r>
            <a:r>
              <a:rPr lang="en-US" sz="2000" i="1" dirty="0" smtClean="0">
                <a:solidFill>
                  <a:schemeClr val="tx2"/>
                </a:solidFill>
              </a:rPr>
              <a:t>(1953)</a:t>
            </a:r>
          </a:p>
          <a:p>
            <a:pPr>
              <a:buFontTx/>
              <a:buNone/>
            </a:pPr>
            <a:r>
              <a:rPr lang="en-US" sz="2000" i="1" dirty="0">
                <a:solidFill>
                  <a:schemeClr val="tx2"/>
                </a:solidFill>
              </a:rPr>
              <a:t> </a:t>
            </a:r>
            <a:r>
              <a:rPr lang="en-US" sz="2000" i="1" dirty="0" smtClean="0">
                <a:solidFill>
                  <a:schemeClr val="tx2"/>
                </a:solidFill>
              </a:rPr>
              <a:t>                                             </a:t>
            </a:r>
            <a:r>
              <a:rPr lang="en-US" sz="2000" dirty="0" smtClean="0">
                <a:solidFill>
                  <a:schemeClr val="tx2"/>
                </a:solidFill>
              </a:rPr>
              <a:t>[Former Chief of Anesthesiology, MAMC 1944-1947]</a:t>
            </a:r>
            <a:endParaRPr lang="en-US" sz="2000" dirty="0">
              <a:solidFill>
                <a:schemeClr val="tx2"/>
              </a:solidFill>
            </a:endParaRPr>
          </a:p>
        </p:txBody>
      </p:sp>
      <p:pic>
        <p:nvPicPr>
          <p:cNvPr id="79875" name="Picture 5" descr="Bonica"/>
          <p:cNvPicPr>
            <a:picLocks noChangeAspect="1" noChangeArrowheads="1"/>
          </p:cNvPicPr>
          <p:nvPr/>
        </p:nvPicPr>
        <p:blipFill>
          <a:blip r:embed="rId3" cstate="print"/>
          <a:srcRect/>
          <a:stretch>
            <a:fillRect/>
          </a:stretch>
        </p:blipFill>
        <p:spPr bwMode="auto">
          <a:xfrm>
            <a:off x="4528756" y="462937"/>
            <a:ext cx="2592394" cy="2368288"/>
          </a:xfrm>
          <a:prstGeom prst="rect">
            <a:avLst/>
          </a:prstGeom>
          <a:noFill/>
          <a:ln w="9525">
            <a:noFill/>
            <a:miter lim="800000"/>
            <a:headEnd/>
            <a:tailEnd/>
          </a:ln>
        </p:spPr>
      </p:pic>
      <p:sp>
        <p:nvSpPr>
          <p:cNvPr id="6" name="Rectangle 5"/>
          <p:cNvSpPr/>
          <p:nvPr/>
        </p:nvSpPr>
        <p:spPr>
          <a:xfrm>
            <a:off x="1195325" y="5024950"/>
            <a:ext cx="9276816" cy="1384995"/>
          </a:xfrm>
          <a:prstGeom prst="rect">
            <a:avLst/>
          </a:prstGeom>
        </p:spPr>
        <p:txBody>
          <a:bodyPr wrap="square">
            <a:spAutoFit/>
          </a:bodyPr>
          <a:lstStyle/>
          <a:p>
            <a:pPr defTabSz="966788" eaLnBrk="0" fontAlgn="base" hangingPunct="0">
              <a:spcBef>
                <a:spcPct val="20000"/>
              </a:spcBef>
              <a:spcAft>
                <a:spcPct val="0"/>
              </a:spcAft>
              <a:buSzPct val="125000"/>
              <a:defRPr/>
            </a:pPr>
            <a:r>
              <a:rPr lang="en-US" sz="2000" kern="0" dirty="0">
                <a:solidFill>
                  <a:srgbClr val="1F497D"/>
                </a:solidFill>
                <a:latin typeface="Arial" panose="020B0604020202020204" pitchFamily="34" charset="0"/>
                <a:cs typeface="Arial" panose="020B0604020202020204" pitchFamily="34" charset="0"/>
              </a:rPr>
              <a:t>Treating pain is one of medicine’s oldest and most fundamental responsibilities, yet modern medicine continues to be challenged in its efforts to understand </a:t>
            </a:r>
            <a:r>
              <a:rPr lang="en-US" sz="2000" kern="0" dirty="0" smtClean="0">
                <a:solidFill>
                  <a:srgbClr val="1F497D"/>
                </a:solidFill>
                <a:latin typeface="Arial" panose="020B0604020202020204" pitchFamily="34" charset="0"/>
                <a:cs typeface="Arial" panose="020B0604020202020204" pitchFamily="34" charset="0"/>
              </a:rPr>
              <a:t>and treat acute </a:t>
            </a:r>
            <a:r>
              <a:rPr lang="en-US" sz="2000" kern="0" dirty="0">
                <a:solidFill>
                  <a:srgbClr val="1F497D"/>
                </a:solidFill>
                <a:latin typeface="Arial" panose="020B0604020202020204" pitchFamily="34" charset="0"/>
                <a:cs typeface="Arial" panose="020B0604020202020204" pitchFamily="34" charset="0"/>
              </a:rPr>
              <a:t>and chronic </a:t>
            </a:r>
            <a:r>
              <a:rPr lang="en-US" sz="2000" kern="0" dirty="0" smtClean="0">
                <a:solidFill>
                  <a:srgbClr val="1F497D"/>
                </a:solidFill>
                <a:latin typeface="Arial" panose="020B0604020202020204" pitchFamily="34" charset="0"/>
                <a:cs typeface="Arial" panose="020B0604020202020204" pitchFamily="34" charset="0"/>
              </a:rPr>
              <a:t>pain</a:t>
            </a:r>
            <a:r>
              <a:rPr lang="en-US" sz="2000" i="1" kern="0" dirty="0" smtClean="0">
                <a:solidFill>
                  <a:srgbClr val="1F497D"/>
                </a:solidFill>
                <a:latin typeface="Arial" panose="020B0604020202020204" pitchFamily="34" charset="0"/>
                <a:cs typeface="Arial" panose="020B0604020202020204" pitchFamily="34" charset="0"/>
              </a:rPr>
              <a:t>.</a:t>
            </a:r>
          </a:p>
          <a:p>
            <a:pPr defTabSz="966788" eaLnBrk="0" fontAlgn="base" hangingPunct="0">
              <a:spcBef>
                <a:spcPct val="20000"/>
              </a:spcBef>
              <a:spcAft>
                <a:spcPct val="0"/>
              </a:spcAft>
              <a:buSzPct val="125000"/>
              <a:defRPr/>
            </a:pPr>
            <a:r>
              <a:rPr lang="en-US" sz="2000" kern="0" dirty="0" smtClean="0">
                <a:solidFill>
                  <a:srgbClr val="1F497D"/>
                </a:solidFill>
                <a:latin typeface="Arial" panose="020B0604020202020204" pitchFamily="34" charset="0"/>
                <a:cs typeface="Arial" panose="020B0604020202020204" pitchFamily="34" charset="0"/>
              </a:rPr>
              <a:t>		             </a:t>
            </a:r>
            <a:r>
              <a:rPr lang="en-US" sz="2000" i="1" kern="0" dirty="0" err="1" smtClean="0">
                <a:solidFill>
                  <a:srgbClr val="1F497D"/>
                </a:solidFill>
                <a:latin typeface="Arial" panose="020B0604020202020204" pitchFamily="34" charset="0"/>
                <a:cs typeface="Arial" panose="020B0604020202020204" pitchFamily="34" charset="0"/>
              </a:rPr>
              <a:t>DoD</a:t>
            </a:r>
            <a:r>
              <a:rPr lang="en-US" sz="2000" i="1" kern="0" dirty="0" smtClean="0">
                <a:solidFill>
                  <a:srgbClr val="1F497D"/>
                </a:solidFill>
                <a:latin typeface="Arial" panose="020B0604020202020204" pitchFamily="34" charset="0"/>
                <a:cs typeface="Arial" panose="020B0604020202020204" pitchFamily="34" charset="0"/>
              </a:rPr>
              <a:t> Pain Management Task Force Report (2010)</a:t>
            </a:r>
            <a:endParaRPr lang="en-US" sz="2000" i="1" kern="0" dirty="0">
              <a:solidFill>
                <a:srgbClr val="1F49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6426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596" y="163850"/>
            <a:ext cx="10490579" cy="694353"/>
          </a:xfrm>
        </p:spPr>
        <p:txBody>
          <a:bodyPr>
            <a:normAutofit fontScale="90000"/>
          </a:bodyPr>
          <a:lstStyle/>
          <a:p>
            <a:r>
              <a:rPr lang="en-US" sz="3600" dirty="0">
                <a:solidFill>
                  <a:srgbClr val="1F497D"/>
                </a:solidFill>
              </a:rPr>
              <a:t>The Pain Challenge in </a:t>
            </a:r>
            <a:r>
              <a:rPr lang="en-US" sz="3600" dirty="0" smtClean="0">
                <a:solidFill>
                  <a:srgbClr val="1F497D"/>
                </a:solidFill>
              </a:rPr>
              <a:t>VHA: </a:t>
            </a:r>
            <a:r>
              <a:rPr lang="en-US" sz="3600" dirty="0" err="1" smtClean="0">
                <a:solidFill>
                  <a:srgbClr val="1F497D"/>
                </a:solidFill>
              </a:rPr>
              <a:t>DoD</a:t>
            </a:r>
            <a:r>
              <a:rPr lang="en-US" sz="3600" dirty="0" smtClean="0">
                <a:solidFill>
                  <a:srgbClr val="1F497D"/>
                </a:solidFill>
              </a:rPr>
              <a:t> is the Gateway</a:t>
            </a:r>
            <a:endParaRPr lang="en-US" sz="3600" dirty="0">
              <a:solidFill>
                <a:srgbClr val="1F497D"/>
              </a:solidFill>
            </a:endParaRPr>
          </a:p>
        </p:txBody>
      </p:sp>
      <p:sp>
        <p:nvSpPr>
          <p:cNvPr id="6" name="Slide Number Placeholder 5"/>
          <p:cNvSpPr>
            <a:spLocks noGrp="1"/>
          </p:cNvSpPr>
          <p:nvPr>
            <p:ph type="sldNum" sz="quarter" idx="4294967295"/>
          </p:nvPr>
        </p:nvSpPr>
        <p:spPr>
          <a:xfrm>
            <a:off x="8737600" y="6553200"/>
            <a:ext cx="2844800" cy="304800"/>
          </a:xfrm>
          <a:prstGeom prst="rect">
            <a:avLst/>
          </a:prstGeom>
        </p:spPr>
        <p:txBody>
          <a:bodyPr/>
          <a:lstStyle/>
          <a:p>
            <a:pPr>
              <a:defRPr/>
            </a:pPr>
            <a:fld id="{953D45C7-AFA8-4622-8BFA-D400F3569C1E}" type="slidenum">
              <a:rPr lang="en-US" smtClean="0">
                <a:solidFill>
                  <a:prstClr val="white"/>
                </a:solidFill>
              </a:rPr>
              <a:pPr>
                <a:defRPr/>
              </a:pPr>
              <a:t>8</a:t>
            </a:fld>
            <a:endParaRPr lang="en-US" dirty="0">
              <a:solidFill>
                <a:prstClr val="white"/>
              </a:solidFill>
            </a:endParaRPr>
          </a:p>
        </p:txBody>
      </p:sp>
      <p:sp>
        <p:nvSpPr>
          <p:cNvPr id="5" name="Content Placeholder 2"/>
          <p:cNvSpPr txBox="1">
            <a:spLocks/>
          </p:cNvSpPr>
          <p:nvPr/>
        </p:nvSpPr>
        <p:spPr>
          <a:xfrm>
            <a:off x="351917" y="1228920"/>
            <a:ext cx="11418819" cy="533400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itchFamily="34" charset="-128"/>
                <a:cs typeface="ヒラギノ角ゴ Pro W3"/>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ヒラギノ角ゴ Pro W3"/>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800" b="1" dirty="0">
                <a:solidFill>
                  <a:prstClr val="black"/>
                </a:solidFill>
                <a:latin typeface="Arial"/>
                <a:cs typeface="Arial"/>
              </a:rPr>
              <a:t>In Veterans, chronic pain is common</a:t>
            </a:r>
            <a:r>
              <a:rPr lang="en-US" sz="2200" b="1" dirty="0">
                <a:solidFill>
                  <a:prstClr val="black"/>
                </a:solidFill>
                <a:latin typeface="Arial"/>
                <a:cs typeface="Arial"/>
              </a:rPr>
              <a:t>.</a:t>
            </a:r>
          </a:p>
          <a:p>
            <a:pPr lvl="1"/>
            <a:r>
              <a:rPr lang="en-US" sz="2000" dirty="0">
                <a:solidFill>
                  <a:prstClr val="black"/>
                </a:solidFill>
                <a:latin typeface="Arial"/>
                <a:cs typeface="Arial"/>
              </a:rPr>
              <a:t>Veterans: more than 50% of older Veterans experience chronic pain</a:t>
            </a:r>
          </a:p>
          <a:p>
            <a:pPr lvl="2"/>
            <a:r>
              <a:rPr lang="en-US" sz="1800" dirty="0">
                <a:solidFill>
                  <a:prstClr val="black"/>
                </a:solidFill>
                <a:latin typeface="Arial"/>
                <a:cs typeface="Arial"/>
              </a:rPr>
              <a:t>60% of Veterans from Middle East conflicts; </a:t>
            </a:r>
          </a:p>
          <a:p>
            <a:pPr lvl="2"/>
            <a:r>
              <a:rPr lang="en-US" sz="1800" dirty="0">
                <a:solidFill>
                  <a:prstClr val="black"/>
                </a:solidFill>
                <a:latin typeface="Arial"/>
                <a:cs typeface="Arial"/>
              </a:rPr>
              <a:t>Up to 75% of female Veterans</a:t>
            </a:r>
          </a:p>
          <a:p>
            <a:pPr lvl="1"/>
            <a:r>
              <a:rPr lang="en-US" sz="2000" dirty="0">
                <a:solidFill>
                  <a:prstClr val="black"/>
                </a:solidFill>
                <a:latin typeface="Arial"/>
                <a:cs typeface="Arial"/>
              </a:rPr>
              <a:t>More than 2 Mil Veterans with chronic pain diagnosis </a:t>
            </a:r>
            <a:r>
              <a:rPr lang="en-US" sz="1800" dirty="0">
                <a:solidFill>
                  <a:prstClr val="black"/>
                </a:solidFill>
                <a:latin typeface="Arial"/>
                <a:cs typeface="Arial"/>
              </a:rPr>
              <a:t>(</a:t>
            </a:r>
            <a:r>
              <a:rPr lang="en-US" sz="1600" dirty="0">
                <a:solidFill>
                  <a:prstClr val="black"/>
                </a:solidFill>
                <a:latin typeface="Arial"/>
                <a:cs typeface="Arial"/>
              </a:rPr>
              <a:t>In 2012, 1/3 on opioids)</a:t>
            </a:r>
          </a:p>
          <a:p>
            <a:pPr marL="457200" lvl="1" indent="0">
              <a:buNone/>
            </a:pPr>
            <a:endParaRPr lang="en-US" sz="1050" dirty="0">
              <a:solidFill>
                <a:prstClr val="black"/>
              </a:solidFill>
              <a:latin typeface="Arial"/>
              <a:cs typeface="Arial"/>
            </a:endParaRPr>
          </a:p>
          <a:p>
            <a:pPr marL="57150" indent="0">
              <a:buNone/>
            </a:pPr>
            <a:r>
              <a:rPr lang="en-US" sz="2000" b="1" dirty="0">
                <a:solidFill>
                  <a:prstClr val="black"/>
                </a:solidFill>
                <a:latin typeface="Arial"/>
                <a:cs typeface="Arial"/>
              </a:rPr>
              <a:t>     </a:t>
            </a:r>
            <a:r>
              <a:rPr lang="en-US" sz="2400" b="1" u="sng" dirty="0">
                <a:solidFill>
                  <a:prstClr val="black"/>
                </a:solidFill>
                <a:latin typeface="Arial"/>
                <a:cs typeface="Arial"/>
              </a:rPr>
              <a:t>National Health Interview Survey (NHIS) (2016)</a:t>
            </a:r>
          </a:p>
          <a:p>
            <a:pPr lvl="2">
              <a:buFont typeface="Wingdings" pitchFamily="2" charset="2"/>
              <a:buChar char="Ø"/>
            </a:pPr>
            <a:r>
              <a:rPr lang="en-US" sz="2000" b="1" dirty="0">
                <a:solidFill>
                  <a:prstClr val="black"/>
                </a:solidFill>
                <a:latin typeface="Arial"/>
                <a:cs typeface="Arial"/>
              </a:rPr>
              <a:t>66% of Veterans </a:t>
            </a:r>
            <a:r>
              <a:rPr lang="en-US" sz="2000" dirty="0">
                <a:solidFill>
                  <a:prstClr val="black"/>
                </a:solidFill>
                <a:latin typeface="Arial"/>
                <a:cs typeface="Arial"/>
              </a:rPr>
              <a:t>vs. </a:t>
            </a:r>
            <a:r>
              <a:rPr lang="en-US" sz="2000" b="1" dirty="0">
                <a:solidFill>
                  <a:prstClr val="black"/>
                </a:solidFill>
                <a:latin typeface="Arial"/>
                <a:cs typeface="Arial"/>
              </a:rPr>
              <a:t>56% of non-veterans </a:t>
            </a:r>
            <a:r>
              <a:rPr lang="en-US" sz="2000" dirty="0">
                <a:solidFill>
                  <a:prstClr val="black"/>
                </a:solidFill>
                <a:latin typeface="Arial"/>
                <a:cs typeface="Arial"/>
              </a:rPr>
              <a:t>with pain in prior 3 month</a:t>
            </a:r>
          </a:p>
          <a:p>
            <a:pPr lvl="2">
              <a:buFont typeface="Wingdings" pitchFamily="2" charset="2"/>
              <a:buChar char="Ø"/>
            </a:pPr>
            <a:r>
              <a:rPr lang="en-US" sz="2000" dirty="0">
                <a:solidFill>
                  <a:prstClr val="black"/>
                </a:solidFill>
                <a:latin typeface="Arial"/>
                <a:cs typeface="Arial"/>
              </a:rPr>
              <a:t>Most common pain conditions in Veterans (as % of all Veterans):</a:t>
            </a:r>
          </a:p>
          <a:p>
            <a:pPr lvl="3">
              <a:buFont typeface="Wingdings" pitchFamily="2" charset="2"/>
              <a:buChar char="Ø"/>
            </a:pPr>
            <a:r>
              <a:rPr lang="en-US" sz="1800" dirty="0">
                <a:solidFill>
                  <a:prstClr val="black"/>
                </a:solidFill>
                <a:latin typeface="Arial"/>
                <a:cs typeface="Arial"/>
              </a:rPr>
              <a:t>Joint pain (43.6%)</a:t>
            </a:r>
          </a:p>
          <a:p>
            <a:pPr lvl="3">
              <a:buFont typeface="Wingdings" pitchFamily="2" charset="2"/>
              <a:buChar char="Ø"/>
            </a:pPr>
            <a:r>
              <a:rPr lang="en-US" sz="1800" dirty="0">
                <a:solidFill>
                  <a:prstClr val="black"/>
                </a:solidFill>
                <a:latin typeface="Arial"/>
                <a:cs typeface="Arial"/>
              </a:rPr>
              <a:t>Back pain (32.8% - axial 20.5%, sciatica 12.2%)</a:t>
            </a:r>
          </a:p>
          <a:p>
            <a:pPr lvl="3">
              <a:buFont typeface="Wingdings" pitchFamily="2" charset="2"/>
              <a:buChar char="Ø"/>
            </a:pPr>
            <a:r>
              <a:rPr lang="en-US" sz="1800" dirty="0">
                <a:solidFill>
                  <a:prstClr val="black"/>
                </a:solidFill>
                <a:latin typeface="Arial"/>
                <a:cs typeface="Arial"/>
              </a:rPr>
              <a:t>Neck pain (15.9%)</a:t>
            </a:r>
          </a:p>
          <a:p>
            <a:pPr lvl="3">
              <a:buFont typeface="Wingdings" pitchFamily="2" charset="2"/>
              <a:buChar char="Ø"/>
            </a:pPr>
            <a:r>
              <a:rPr lang="en-US" sz="1800" dirty="0">
                <a:solidFill>
                  <a:prstClr val="black"/>
                </a:solidFill>
                <a:latin typeface="Arial"/>
                <a:cs typeface="Arial"/>
              </a:rPr>
              <a:t>Migraine (10.0%)</a:t>
            </a:r>
          </a:p>
          <a:p>
            <a:pPr lvl="3">
              <a:buFont typeface="Wingdings" pitchFamily="2" charset="2"/>
              <a:buChar char="Ø"/>
            </a:pPr>
            <a:r>
              <a:rPr lang="en-US" sz="1800" dirty="0">
                <a:solidFill>
                  <a:prstClr val="black"/>
                </a:solidFill>
                <a:latin typeface="Arial"/>
                <a:cs typeface="Arial"/>
              </a:rPr>
              <a:t>Jaw pain (3.6%)</a:t>
            </a:r>
          </a:p>
          <a:p>
            <a:pPr lvl="2">
              <a:buFont typeface="Wingdings" pitchFamily="2" charset="2"/>
              <a:buChar char="Ø"/>
            </a:pPr>
            <a:endParaRPr lang="en-US" sz="1000" dirty="0">
              <a:solidFill>
                <a:prstClr val="black"/>
              </a:solidFill>
              <a:latin typeface="Arial"/>
              <a:cs typeface="Arial"/>
            </a:endParaRPr>
          </a:p>
          <a:p>
            <a:pPr marL="0" indent="0">
              <a:spcBef>
                <a:spcPts val="400"/>
              </a:spcBef>
              <a:buFont typeface="Arial" charset="0"/>
              <a:buNone/>
            </a:pPr>
            <a:endParaRPr lang="en-US" sz="2000" dirty="0">
              <a:solidFill>
                <a:prstClr val="black"/>
              </a:solidFill>
            </a:endParaRPr>
          </a:p>
        </p:txBody>
      </p:sp>
      <p:sp>
        <p:nvSpPr>
          <p:cNvPr id="4" name="TextBox 3"/>
          <p:cNvSpPr txBox="1"/>
          <p:nvPr/>
        </p:nvSpPr>
        <p:spPr>
          <a:xfrm>
            <a:off x="9503039" y="5652701"/>
            <a:ext cx="2069911" cy="307777"/>
          </a:xfrm>
          <a:prstGeom prst="rect">
            <a:avLst/>
          </a:prstGeom>
          <a:noFill/>
          <a:ln w="3175">
            <a:solidFill>
              <a:schemeClr val="tx1"/>
            </a:solidFill>
          </a:ln>
        </p:spPr>
        <p:txBody>
          <a:bodyPr wrap="square" rtlCol="0">
            <a:spAutoFit/>
          </a:bodyPr>
          <a:lstStyle/>
          <a:p>
            <a:pPr marL="0" lvl="2" fontAlgn="base">
              <a:spcBef>
                <a:spcPct val="0"/>
              </a:spcBef>
              <a:spcAft>
                <a:spcPct val="0"/>
              </a:spcAft>
            </a:pPr>
            <a:r>
              <a:rPr lang="en-US" sz="1400" dirty="0" err="1">
                <a:ea typeface="ヒラギノ角ゴ Pro W3" pitchFamily="1" charset="-128"/>
              </a:rPr>
              <a:t>Nahin</a:t>
            </a:r>
            <a:r>
              <a:rPr lang="en-US" sz="1400" dirty="0">
                <a:ea typeface="ヒラギノ角ゴ Pro W3" pitchFamily="1" charset="-128"/>
              </a:rPr>
              <a:t> RL, J. </a:t>
            </a:r>
            <a:r>
              <a:rPr lang="en-US" sz="1400" b="1" i="1" dirty="0">
                <a:ea typeface="ヒラギノ角ゴ Pro W3" pitchFamily="1" charset="-128"/>
              </a:rPr>
              <a:t>Pain</a:t>
            </a:r>
            <a:r>
              <a:rPr lang="en-US" sz="1400" dirty="0">
                <a:ea typeface="ヒラギノ角ゴ Pro W3" pitchFamily="1" charset="-128"/>
              </a:rPr>
              <a:t> 2016</a:t>
            </a:r>
          </a:p>
        </p:txBody>
      </p:sp>
      <p:sp>
        <p:nvSpPr>
          <p:cNvPr id="3" name="TextBox 2">
            <a:extLst>
              <a:ext uri="{FF2B5EF4-FFF2-40B4-BE49-F238E27FC236}">
                <a16:creationId xmlns:a16="http://schemas.microsoft.com/office/drawing/2014/main" xmlns="" id="{3AF83C18-2A75-4A10-A198-A261EE8BCCF1}"/>
              </a:ext>
            </a:extLst>
          </p:cNvPr>
          <p:cNvSpPr txBox="1"/>
          <p:nvPr/>
        </p:nvSpPr>
        <p:spPr>
          <a:xfrm>
            <a:off x="9042400" y="3130478"/>
            <a:ext cx="2540000" cy="523220"/>
          </a:xfrm>
          <a:prstGeom prst="rect">
            <a:avLst/>
          </a:prstGeom>
          <a:noFill/>
          <a:ln>
            <a:solidFill>
              <a:schemeClr val="tx1"/>
            </a:solidFill>
          </a:ln>
        </p:spPr>
        <p:txBody>
          <a:bodyPr wrap="square" rtlCol="0">
            <a:spAutoFit/>
          </a:bodyPr>
          <a:lstStyle/>
          <a:p>
            <a:r>
              <a:rPr lang="en-US" sz="1400" dirty="0"/>
              <a:t>NHIS: interview of 67,696 US adults in 2010-14 </a:t>
            </a:r>
          </a:p>
        </p:txBody>
      </p:sp>
      <p:sp>
        <p:nvSpPr>
          <p:cNvPr id="9" name="TextBox 8">
            <a:extLst>
              <a:ext uri="{FF2B5EF4-FFF2-40B4-BE49-F238E27FC236}">
                <a16:creationId xmlns:a16="http://schemas.microsoft.com/office/drawing/2014/main" xmlns="" id="{B2BF2CA2-7059-4530-9C1D-7DC63BE2C464}"/>
              </a:ext>
            </a:extLst>
          </p:cNvPr>
          <p:cNvSpPr txBox="1"/>
          <p:nvPr/>
        </p:nvSpPr>
        <p:spPr>
          <a:xfrm>
            <a:off x="8790341" y="3906080"/>
            <a:ext cx="304800" cy="1446550"/>
          </a:xfrm>
          <a:prstGeom prst="rect">
            <a:avLst/>
          </a:prstGeom>
          <a:noFill/>
        </p:spPr>
        <p:txBody>
          <a:bodyPr wrap="square" rtlCol="0">
            <a:spAutoFit/>
          </a:bodyPr>
          <a:lstStyle/>
          <a:p>
            <a:r>
              <a:rPr lang="en-US" sz="8800" dirty="0">
                <a:latin typeface="Baskerville Old Face" panose="02020602080505020303" pitchFamily="18" charset="0"/>
              </a:rPr>
              <a:t>}</a:t>
            </a:r>
          </a:p>
        </p:txBody>
      </p:sp>
      <p:sp>
        <p:nvSpPr>
          <p:cNvPr id="10" name="TextBox 9">
            <a:extLst>
              <a:ext uri="{FF2B5EF4-FFF2-40B4-BE49-F238E27FC236}">
                <a16:creationId xmlns:a16="http://schemas.microsoft.com/office/drawing/2014/main" xmlns="" id="{731AF6F9-594F-43F9-B525-775B8510F7BF}"/>
              </a:ext>
            </a:extLst>
          </p:cNvPr>
          <p:cNvSpPr txBox="1"/>
          <p:nvPr/>
        </p:nvSpPr>
        <p:spPr>
          <a:xfrm flipH="1">
            <a:off x="9137374" y="4271085"/>
            <a:ext cx="2980092" cy="830997"/>
          </a:xfrm>
          <a:prstGeom prst="rect">
            <a:avLst/>
          </a:prstGeom>
          <a:noFill/>
        </p:spPr>
        <p:txBody>
          <a:bodyPr wrap="square" rtlCol="0">
            <a:spAutoFit/>
          </a:bodyPr>
          <a:lstStyle/>
          <a:p>
            <a:pPr algn="ctr"/>
            <a:r>
              <a:rPr lang="en-US" sz="2400" b="1" dirty="0">
                <a:solidFill>
                  <a:prstClr val="black"/>
                </a:solidFill>
              </a:rPr>
              <a:t>Musculoskeletal pain conditions</a:t>
            </a:r>
            <a:endParaRPr lang="en-US" sz="2400" b="1" dirty="0"/>
          </a:p>
        </p:txBody>
      </p:sp>
    </p:spTree>
    <p:extLst>
      <p:ext uri="{BB962C8B-B14F-4D97-AF65-F5344CB8AC3E}">
        <p14:creationId xmlns:p14="http://schemas.microsoft.com/office/powerpoint/2010/main" val="30046030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231" y="1032706"/>
            <a:ext cx="8065726" cy="5673949"/>
          </a:xfrm>
          <a:prstGeom prst="rect">
            <a:avLst/>
          </a:prstGeom>
        </p:spPr>
      </p:pic>
      <p:sp>
        <p:nvSpPr>
          <p:cNvPr id="2" name="Title 1"/>
          <p:cNvSpPr>
            <a:spLocks noGrp="1"/>
          </p:cNvSpPr>
          <p:nvPr>
            <p:ph type="title"/>
          </p:nvPr>
        </p:nvSpPr>
        <p:spPr>
          <a:xfrm>
            <a:off x="1819124" y="-68853"/>
            <a:ext cx="8940800" cy="1143000"/>
          </a:xfrm>
        </p:spPr>
        <p:txBody>
          <a:bodyPr/>
          <a:lstStyle/>
          <a:p>
            <a:r>
              <a:rPr lang="en-US" sz="2800" b="1" dirty="0">
                <a:solidFill>
                  <a:srgbClr val="002060"/>
                </a:solidFill>
              </a:rPr>
              <a:t>Rising Musculoskeletal &amp; Mental Disorders—Ambulatory Visits</a:t>
            </a:r>
          </a:p>
        </p:txBody>
      </p:sp>
    </p:spTree>
    <p:extLst>
      <p:ext uri="{BB962C8B-B14F-4D97-AF65-F5344CB8AC3E}">
        <p14:creationId xmlns:p14="http://schemas.microsoft.com/office/powerpoint/2010/main" val="4235697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SU Presentation Template">
  <a:themeElements>
    <a:clrScheme name="USU Brand">
      <a:dk1>
        <a:srgbClr val="545454"/>
      </a:dk1>
      <a:lt1>
        <a:srgbClr val="FFFFFF"/>
      </a:lt1>
      <a:dk2>
        <a:srgbClr val="20245D"/>
      </a:dk2>
      <a:lt2>
        <a:srgbClr val="2D2D2C"/>
      </a:lt2>
      <a:accent1>
        <a:srgbClr val="263B95"/>
      </a:accent1>
      <a:accent2>
        <a:srgbClr val="B2CEDF"/>
      </a:accent2>
      <a:accent3>
        <a:srgbClr val="5A1413"/>
      </a:accent3>
      <a:accent4>
        <a:srgbClr val="5B141F"/>
      </a:accent4>
      <a:accent5>
        <a:srgbClr val="961B22"/>
      </a:accent5>
      <a:accent6>
        <a:srgbClr val="E1B15A"/>
      </a:accent6>
      <a:hlink>
        <a:srgbClr val="263B95"/>
      </a:hlink>
      <a:folHlink>
        <a:srgbClr val="B2CED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U Presentation Template" id="{14C4BF2E-3D50-42DF-814A-32B40C4326B9}" vid="{DF7B9647-D4EF-49B1-85FE-0D42549AE5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3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3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37155</TotalTime>
  <Words>1798</Words>
  <Application>Microsoft Office PowerPoint</Application>
  <PresentationFormat>Widescreen</PresentationFormat>
  <Paragraphs>358</Paragraphs>
  <Slides>30</Slides>
  <Notes>17</Notes>
  <HiddenSlides>3</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30</vt:i4>
      </vt:variant>
    </vt:vector>
  </HeadingPairs>
  <TitlesOfParts>
    <vt:vector size="52" baseType="lpstr">
      <vt:lpstr>MS PGothic</vt:lpstr>
      <vt:lpstr>MS PGothic</vt:lpstr>
      <vt:lpstr>Arabic Typesetting</vt:lpstr>
      <vt:lpstr>Arial</vt:lpstr>
      <vt:lpstr>Arial Black</vt:lpstr>
      <vt:lpstr>Baskerville Old Face</vt:lpstr>
      <vt:lpstr>Calibri</vt:lpstr>
      <vt:lpstr>Calibri Light</vt:lpstr>
      <vt:lpstr>Constantia</vt:lpstr>
      <vt:lpstr>Franklin Gothic Book</vt:lpstr>
      <vt:lpstr>Franklin Gothic Demi</vt:lpstr>
      <vt:lpstr>Gill Sans MT</vt:lpstr>
      <vt:lpstr>Impact</vt:lpstr>
      <vt:lpstr>Monotype Corsiva</vt:lpstr>
      <vt:lpstr>Times New Roman</vt:lpstr>
      <vt:lpstr>Wingdings</vt:lpstr>
      <vt:lpstr>ヒラギノ角ゴ Pro W3</vt:lpstr>
      <vt:lpstr>1_Office Theme</vt:lpstr>
      <vt:lpstr>USU Presentation Template</vt:lpstr>
      <vt:lpstr>Office Theme</vt:lpstr>
      <vt:lpstr>1_Custom Design</vt:lpstr>
      <vt:lpstr>2_Office Theme</vt:lpstr>
      <vt:lpstr>PowerPoint Presentation</vt:lpstr>
      <vt:lpstr>Disclosures</vt:lpstr>
      <vt:lpstr>Brief Overview of Roles &amp; Missions of DoD Medicine: Military Health System (MHS)</vt:lpstr>
      <vt:lpstr>Research Initiatives and Priorities in  DoD Pain Management</vt:lpstr>
      <vt:lpstr>Unprecedented Battlefield Survival </vt:lpstr>
      <vt:lpstr>PowerPoint Presentation</vt:lpstr>
      <vt:lpstr>PowerPoint Presentation</vt:lpstr>
      <vt:lpstr>The Pain Challenge in VHA: DoD is the Gateway</vt:lpstr>
      <vt:lpstr>Rising Musculoskeletal &amp; Mental Disorders—Ambulatory Visits</vt:lpstr>
      <vt:lpstr>PowerPoint Presentation</vt:lpstr>
      <vt:lpstr>PowerPoint Presentation</vt:lpstr>
      <vt:lpstr>PowerPoint Presentation</vt:lpstr>
      <vt:lpstr>PowerPoint Presentation</vt:lpstr>
      <vt:lpstr>Another epidemic:  Cholera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l OUTCOMES REGISTRY l CLINICAL DECISION  TOOL </vt:lpstr>
      <vt:lpstr>PowerPoint Presentation</vt:lpstr>
      <vt:lpstr>Military Health System Stepped Care Model (Based on VA Model)</vt:lpstr>
      <vt:lpstr>PowerPoint Presentation</vt:lpstr>
      <vt:lpstr>PowerPoint Presentation</vt:lpstr>
      <vt:lpstr>PowerPoint Presentation</vt:lpstr>
      <vt:lpstr>PowerPoint Presentation</vt:lpstr>
    </vt:vector>
  </TitlesOfParts>
  <Company>USUHS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USU LEAD Program  Leadership Education and Development</dc:title>
  <dc:creator>HANNAH KLEBER</dc:creator>
  <cp:lastModifiedBy>ERIC SCHOOMAKER</cp:lastModifiedBy>
  <cp:revision>105</cp:revision>
  <dcterms:created xsi:type="dcterms:W3CDTF">2017-07-28T14:40:02Z</dcterms:created>
  <dcterms:modified xsi:type="dcterms:W3CDTF">2019-04-18T18:12:14Z</dcterms:modified>
</cp:coreProperties>
</file>