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04" r:id="rId2"/>
    <p:sldId id="257" r:id="rId3"/>
    <p:sldId id="401" r:id="rId4"/>
    <p:sldId id="383" r:id="rId5"/>
    <p:sldId id="400" r:id="rId6"/>
    <p:sldId id="357" r:id="rId7"/>
    <p:sldId id="356" r:id="rId8"/>
    <p:sldId id="384" r:id="rId9"/>
    <p:sldId id="364" r:id="rId10"/>
    <p:sldId id="403" r:id="rId11"/>
    <p:sldId id="392" r:id="rId12"/>
    <p:sldId id="367" r:id="rId13"/>
    <p:sldId id="382" r:id="rId14"/>
    <p:sldId id="298" r:id="rId15"/>
    <p:sldId id="337" r:id="rId16"/>
    <p:sldId id="394" r:id="rId17"/>
    <p:sldId id="397" r:id="rId18"/>
    <p:sldId id="386" r:id="rId19"/>
    <p:sldId id="346" r:id="rId20"/>
    <p:sldId id="347" r:id="rId21"/>
    <p:sldId id="348" r:id="rId22"/>
    <p:sldId id="349" r:id="rId23"/>
    <p:sldId id="350" r:id="rId24"/>
    <p:sldId id="351" r:id="rId25"/>
    <p:sldId id="352" r:id="rId26"/>
    <p:sldId id="353" r:id="rId27"/>
    <p:sldId id="327" r:id="rId28"/>
    <p:sldId id="409" r:id="rId29"/>
    <p:sldId id="408" r:id="rId30"/>
    <p:sldId id="407" r:id="rId31"/>
    <p:sldId id="402" r:id="rId32"/>
    <p:sldId id="412" r:id="rId33"/>
    <p:sldId id="41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Stewart" initials="K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38308" autoAdjust="0"/>
  </p:normalViewPr>
  <p:slideViewPr>
    <p:cSldViewPr snapToGrid="0">
      <p:cViewPr>
        <p:scale>
          <a:sx n="35" d="100"/>
          <a:sy n="35" d="100"/>
        </p:scale>
        <p:origin x="-22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04DE0-CFA4-47C2-93EA-97575085F96C}" type="datetimeFigureOut">
              <a:rPr lang="en-US" smtClean="0"/>
              <a:t>4/1/2019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1A48B-106F-4514-8624-96C021CDAACE}" type="slidenum">
              <a:rPr lang="en-US" smtClean="0"/>
              <a:t>‹#›</a:t>
            </a:fld>
            <a:endParaRPr lang="en-US"/>
          </a:p>
        </p:txBody>
      </p:sp>
    </p:spTree>
    <p:extLst>
      <p:ext uri="{BB962C8B-B14F-4D97-AF65-F5344CB8AC3E}">
        <p14:creationId xmlns:p14="http://schemas.microsoft.com/office/powerpoint/2010/main" val="232886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 Miami U Ed degree</a:t>
            </a:r>
          </a:p>
          <a:p>
            <a:r>
              <a:rPr lang="en-US" dirty="0"/>
              <a:t>Grad 98 and licensed in Ohio moved to Ky no licensure at the time</a:t>
            </a:r>
          </a:p>
          <a:p>
            <a:r>
              <a:rPr lang="en-US" dirty="0"/>
              <a:t>Teaching in 99 and creating curriculum 2006 at LHAA </a:t>
            </a:r>
          </a:p>
          <a:p>
            <a:r>
              <a:rPr lang="en-US" dirty="0"/>
              <a:t>Doula 2001</a:t>
            </a:r>
          </a:p>
          <a:p>
            <a:r>
              <a:rPr lang="en-US" dirty="0"/>
              <a:t>Celebrating 21 </a:t>
            </a:r>
            <a:r>
              <a:rPr lang="en-US" dirty="0" err="1"/>
              <a:t>yrs</a:t>
            </a:r>
            <a:r>
              <a:rPr lang="en-US" dirty="0"/>
              <a:t> in practice full time</a:t>
            </a:r>
          </a:p>
          <a:p>
            <a:r>
              <a:rPr lang="en-US" dirty="0"/>
              <a:t>Voluntary Faculty </a:t>
            </a:r>
          </a:p>
        </p:txBody>
      </p:sp>
      <p:sp>
        <p:nvSpPr>
          <p:cNvPr id="4" name="Slide Number Placeholder 3"/>
          <p:cNvSpPr>
            <a:spLocks noGrp="1"/>
          </p:cNvSpPr>
          <p:nvPr>
            <p:ph type="sldNum" sz="quarter" idx="5"/>
          </p:nvPr>
        </p:nvSpPr>
        <p:spPr/>
        <p:txBody>
          <a:bodyPr/>
          <a:lstStyle/>
          <a:p>
            <a:fld id="{5441A48B-106F-4514-8624-96C021CDAACE}" type="slidenum">
              <a:rPr lang="en-US" smtClean="0"/>
              <a:t>2</a:t>
            </a:fld>
            <a:endParaRPr lang="en-US"/>
          </a:p>
        </p:txBody>
      </p:sp>
    </p:spTree>
    <p:extLst>
      <p:ext uri="{BB962C8B-B14F-4D97-AF65-F5344CB8AC3E}">
        <p14:creationId xmlns:p14="http://schemas.microsoft.com/office/powerpoint/2010/main" val="1990074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xmlns="" id="{4174AF4F-2A2A-42C3-80E0-FA406E8FB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xmlns="" id="{0A9B594C-6AB7-41B5-A01F-22048AEF26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US" altLang="en-US" sz="2900" dirty="0"/>
              <a:t>Protocol</a:t>
            </a:r>
          </a:p>
          <a:p>
            <a:pPr lvl="2" eaLnBrk="1" hangingPunct="1">
              <a:spcBef>
                <a:spcPct val="0"/>
              </a:spcBef>
            </a:pPr>
            <a:r>
              <a:rPr lang="en-US" altLang="en-US" sz="2000" dirty="0"/>
              <a:t>CMTs handled all patient related contact as in clinical practice: scheduling, appointment reminders, etc.</a:t>
            </a:r>
          </a:p>
          <a:p>
            <a:pPr lvl="2" eaLnBrk="1" hangingPunct="1">
              <a:spcBef>
                <a:spcPct val="0"/>
              </a:spcBef>
            </a:pPr>
            <a:r>
              <a:rPr lang="en-US" altLang="en-US" sz="2000" dirty="0"/>
              <a:t>Up to 10 sessions 12 weeks –75 min intake and at least 50 minutes of table time</a:t>
            </a:r>
          </a:p>
          <a:p>
            <a:pPr lvl="2" eaLnBrk="1" hangingPunct="1">
              <a:spcBef>
                <a:spcPct val="0"/>
              </a:spcBef>
            </a:pPr>
            <a:r>
              <a:rPr lang="en-US" altLang="en-US" sz="2000" dirty="0"/>
              <a:t>Allowed time for teaching a stretch</a:t>
            </a:r>
          </a:p>
          <a:p>
            <a:pPr lvl="2" eaLnBrk="1" hangingPunct="1">
              <a:spcBef>
                <a:spcPct val="0"/>
              </a:spcBef>
            </a:pPr>
            <a:r>
              <a:rPr lang="en-US" altLang="en-US" sz="2000" dirty="0"/>
              <a:t>No specific protocol set regarding techniques or time w/in treatments</a:t>
            </a:r>
          </a:p>
          <a:p>
            <a:pPr lvl="2" eaLnBrk="1" hangingPunct="1">
              <a:spcBef>
                <a:spcPct val="0"/>
              </a:spcBef>
            </a:pPr>
            <a:r>
              <a:rPr lang="en-US" altLang="en-US" sz="2000" dirty="0"/>
              <a:t>Swedish as transition</a:t>
            </a:r>
          </a:p>
          <a:p>
            <a:pPr lvl="2" eaLnBrk="1" hangingPunct="1">
              <a:spcBef>
                <a:spcPct val="0"/>
              </a:spcBef>
            </a:pPr>
            <a:r>
              <a:rPr lang="en-US" altLang="en-US" sz="2000" dirty="0"/>
              <a:t>First 5 sessions treated patients positioned supine or side-lying unless CMT clinical judgment deemed otherwise appropriate</a:t>
            </a:r>
          </a:p>
          <a:p>
            <a:pPr lvl="2" eaLnBrk="1" hangingPunct="1">
              <a:spcBef>
                <a:spcPct val="0"/>
              </a:spcBef>
            </a:pPr>
            <a:r>
              <a:rPr lang="en-US" altLang="en-US" sz="2000" dirty="0"/>
              <a:t>6-10 prone with support under pelvis</a:t>
            </a:r>
          </a:p>
          <a:p>
            <a:pPr lvl="2" eaLnBrk="1" hangingPunct="1">
              <a:spcBef>
                <a:spcPct val="0"/>
              </a:spcBef>
            </a:pPr>
            <a:endParaRPr lang="en-US" altLang="en-US" sz="2000" dirty="0"/>
          </a:p>
        </p:txBody>
      </p:sp>
      <p:sp>
        <p:nvSpPr>
          <p:cNvPr id="88068" name="Slide Number Placeholder 3">
            <a:extLst>
              <a:ext uri="{FF2B5EF4-FFF2-40B4-BE49-F238E27FC236}">
                <a16:creationId xmlns:a16="http://schemas.microsoft.com/office/drawing/2014/main" xmlns="" id="{7D38FBFE-BA28-4826-8796-72932C883D2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7CCB0C-E4EC-4632-92EB-6C992017CB53}"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2130028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studies improvements declined over time </a:t>
            </a:r>
          </a:p>
          <a:p>
            <a:r>
              <a:rPr lang="en-US" dirty="0"/>
              <a:t>Some patients are still seeing the therapists they were assigned to in the study.</a:t>
            </a:r>
          </a:p>
          <a:p>
            <a:r>
              <a:rPr lang="en-US" dirty="0"/>
              <a:t>12 years later</a:t>
            </a:r>
          </a:p>
          <a:p>
            <a:endParaRPr lang="en-US" dirty="0"/>
          </a:p>
        </p:txBody>
      </p:sp>
      <p:sp>
        <p:nvSpPr>
          <p:cNvPr id="4" name="Slide Number Placeholder 3"/>
          <p:cNvSpPr>
            <a:spLocks noGrp="1"/>
          </p:cNvSpPr>
          <p:nvPr>
            <p:ph type="sldNum" sz="quarter" idx="5"/>
          </p:nvPr>
        </p:nvSpPr>
        <p:spPr/>
        <p:txBody>
          <a:bodyPr/>
          <a:lstStyle/>
          <a:p>
            <a:fld id="{5441A48B-106F-4514-8624-96C021CDAACE}" type="slidenum">
              <a:rPr lang="en-US" smtClean="0"/>
              <a:t>16</a:t>
            </a:fld>
            <a:endParaRPr lang="en-US"/>
          </a:p>
        </p:txBody>
      </p:sp>
    </p:spTree>
    <p:extLst>
      <p:ext uri="{BB962C8B-B14F-4D97-AF65-F5344CB8AC3E}">
        <p14:creationId xmlns:p14="http://schemas.microsoft.com/office/powerpoint/2010/main" val="10771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 item survey that when</a:t>
            </a:r>
            <a:r>
              <a:rPr lang="en-US" baseline="0" dirty="0"/>
              <a:t> scored quantifies the percentage of disability experienced by the individual.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Effective method for measurement of disability from back pain with a wide degree of severity and causes – is a better suited measure for patients with persistent, severe disability.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validated, sensitive, and consistent. Best of all it takes less than 5 minutes to take and &lt; 1 minute to score.</a:t>
            </a:r>
          </a:p>
          <a:p>
            <a:endParaRPr lang="en-US" dirty="0"/>
          </a:p>
          <a:p>
            <a:r>
              <a:rPr lang="en-US" dirty="0"/>
              <a:t>It essentially</a:t>
            </a:r>
            <a:r>
              <a:rPr lang="en-US" baseline="0" dirty="0"/>
              <a:t> looks at h</a:t>
            </a:r>
            <a:r>
              <a:rPr lang="en-US" dirty="0"/>
              <a:t>ow trouble from low back pain has affected the ability to manage in everyday life</a:t>
            </a:r>
            <a:r>
              <a:rPr lang="en-US" baseline="0" dirty="0"/>
              <a:t> and assesses things like personal care, lifting, sitting, sleeping, and sex.</a:t>
            </a:r>
            <a:endParaRPr lang="en-US" dirty="0"/>
          </a:p>
          <a:p>
            <a:endParaRPr lang="en-US" dirty="0"/>
          </a:p>
          <a:p>
            <a:r>
              <a:rPr lang="en-US" dirty="0"/>
              <a:t>It has an established</a:t>
            </a:r>
            <a:r>
              <a:rPr lang="en-US" baseline="0" dirty="0"/>
              <a:t> cut off for what is considered low back pain with disability, which is an ODI score of 12 or more.</a:t>
            </a:r>
          </a:p>
          <a:p>
            <a:endParaRPr lang="en-US" baseline="0" dirty="0"/>
          </a:p>
          <a:p>
            <a:r>
              <a:rPr lang="en-US" baseline="0" dirty="0"/>
              <a:t>And it’s minimal clinically important difference is set at a 6 </a:t>
            </a:r>
            <a:r>
              <a:rPr lang="en-US" baseline="0" dirty="0" err="1"/>
              <a:t>pt</a:t>
            </a:r>
            <a:r>
              <a:rPr lang="en-US" baseline="0" dirty="0"/>
              <a:t> improvement.</a:t>
            </a:r>
            <a:endParaRPr lang="en-US" dirty="0"/>
          </a:p>
          <a:p>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t>18</a:t>
            </a:fld>
            <a:endParaRPr lang="en-US"/>
          </a:p>
        </p:txBody>
      </p:sp>
    </p:spTree>
    <p:extLst>
      <p:ext uri="{BB962C8B-B14F-4D97-AF65-F5344CB8AC3E}">
        <p14:creationId xmlns:p14="http://schemas.microsoft.com/office/powerpoint/2010/main" val="346130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Simple linear regression indicated that</a:t>
            </a:r>
          </a:p>
          <a:p>
            <a:r>
              <a:rPr lang="en-US" sz="1200" kern="1200" dirty="0">
                <a:solidFill>
                  <a:schemeClr val="tx1"/>
                </a:solidFill>
                <a:effectLst/>
                <a:latin typeface="+mn-lt"/>
                <a:ea typeface="+mn-ea"/>
                <a:cs typeface="+mn-cs"/>
              </a:rPr>
              <a:t>those who had clinically meaningful improvement in their ODI from baseline to V2 and V3 perceived massage to be more helpful for their CLBP than did those who did not have clinically meaningful improvement at the respective time point.</a:t>
            </a:r>
          </a:p>
          <a:p>
            <a:endParaRPr lang="en-US" dirty="0"/>
          </a:p>
        </p:txBody>
      </p:sp>
      <p:sp>
        <p:nvSpPr>
          <p:cNvPr id="4" name="Slide Number Placeholder 3"/>
          <p:cNvSpPr>
            <a:spLocks noGrp="1"/>
          </p:cNvSpPr>
          <p:nvPr>
            <p:ph type="sldNum" sz="quarter" idx="5"/>
          </p:nvPr>
        </p:nvSpPr>
        <p:spPr/>
        <p:txBody>
          <a:bodyPr/>
          <a:lstStyle/>
          <a:p>
            <a:fld id="{5441A48B-106F-4514-8624-96C021CDAACE}" type="slidenum">
              <a:rPr lang="en-US" smtClean="0"/>
              <a:t>28</a:t>
            </a:fld>
            <a:endParaRPr lang="en-US"/>
          </a:p>
        </p:txBody>
      </p:sp>
    </p:spTree>
    <p:extLst>
      <p:ext uri="{BB962C8B-B14F-4D97-AF65-F5344CB8AC3E}">
        <p14:creationId xmlns:p14="http://schemas.microsoft.com/office/powerpoint/2010/main" val="184614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PCP’s are being asked to prescribe massage but many are not sure who and how </a:t>
            </a:r>
            <a:r>
              <a:rPr lang="en-US" dirty="0" err="1"/>
              <a:t>etc</a:t>
            </a:r>
            <a:r>
              <a:rPr lang="en-US" dirty="0"/>
              <a:t>….</a:t>
            </a:r>
            <a:br>
              <a:rPr lang="en-US" dirty="0"/>
            </a:br>
            <a:r>
              <a:rPr lang="en-US" dirty="0"/>
              <a:t>The studies show little to no injuries other than some soreness after the sessions so few negative side effects for massage</a:t>
            </a:r>
          </a:p>
          <a:p>
            <a:r>
              <a:rPr lang="en-US" dirty="0"/>
              <a:t>Cost of course is and issue </a:t>
            </a:r>
          </a:p>
          <a:p>
            <a:r>
              <a:rPr lang="en-US" dirty="0"/>
              <a:t>Finding LMT’s depending on locations of the physicians.</a:t>
            </a:r>
          </a:p>
        </p:txBody>
      </p:sp>
      <p:sp>
        <p:nvSpPr>
          <p:cNvPr id="4" name="Slide Number Placeholder 3"/>
          <p:cNvSpPr>
            <a:spLocks noGrp="1"/>
          </p:cNvSpPr>
          <p:nvPr>
            <p:ph type="sldNum" sz="quarter" idx="5"/>
          </p:nvPr>
        </p:nvSpPr>
        <p:spPr/>
        <p:txBody>
          <a:bodyPr/>
          <a:lstStyle/>
          <a:p>
            <a:fld id="{5441A48B-106F-4514-8624-96C021CDAACE}" type="slidenum">
              <a:rPr lang="en-US" smtClean="0"/>
              <a:t>29</a:t>
            </a:fld>
            <a:endParaRPr lang="en-US"/>
          </a:p>
        </p:txBody>
      </p:sp>
    </p:spTree>
    <p:extLst>
      <p:ext uri="{BB962C8B-B14F-4D97-AF65-F5344CB8AC3E}">
        <p14:creationId xmlns:p14="http://schemas.microsoft.com/office/powerpoint/2010/main" val="412178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1A48B-106F-4514-8624-96C021CDAACE}" type="slidenum">
              <a:rPr lang="en-US" smtClean="0"/>
              <a:t>31</a:t>
            </a:fld>
            <a:endParaRPr lang="en-US"/>
          </a:p>
        </p:txBody>
      </p:sp>
    </p:spTree>
    <p:extLst>
      <p:ext uri="{BB962C8B-B14F-4D97-AF65-F5344CB8AC3E}">
        <p14:creationId xmlns:p14="http://schemas.microsoft.com/office/powerpoint/2010/main" val="4021131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 input</a:t>
            </a:r>
          </a:p>
          <a:p>
            <a:r>
              <a:rPr lang="en-US" dirty="0"/>
              <a:t>Whole person</a:t>
            </a:r>
          </a:p>
        </p:txBody>
      </p:sp>
      <p:sp>
        <p:nvSpPr>
          <p:cNvPr id="4" name="Slide Number Placeholder 3"/>
          <p:cNvSpPr>
            <a:spLocks noGrp="1"/>
          </p:cNvSpPr>
          <p:nvPr>
            <p:ph type="sldNum" sz="quarter" idx="5"/>
          </p:nvPr>
        </p:nvSpPr>
        <p:spPr/>
        <p:txBody>
          <a:bodyPr/>
          <a:lstStyle/>
          <a:p>
            <a:fld id="{5441A48B-106F-4514-8624-96C021CDAACE}" type="slidenum">
              <a:rPr lang="en-US" smtClean="0"/>
              <a:t>33</a:t>
            </a:fld>
            <a:endParaRPr lang="en-US"/>
          </a:p>
        </p:txBody>
      </p:sp>
    </p:spTree>
    <p:extLst>
      <p:ext uri="{BB962C8B-B14F-4D97-AF65-F5344CB8AC3E}">
        <p14:creationId xmlns:p14="http://schemas.microsoft.com/office/powerpoint/2010/main" val="271846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2005 asked to participate</a:t>
            </a:r>
          </a:p>
          <a:p>
            <a:r>
              <a:rPr lang="en-US" dirty="0"/>
              <a:t>2007 asked to write massage protocol</a:t>
            </a:r>
          </a:p>
          <a:p>
            <a:r>
              <a:rPr lang="en-US" dirty="0"/>
              <a:t>2009 Funded </a:t>
            </a:r>
            <a:r>
              <a:rPr lang="en-US" dirty="0" err="1"/>
              <a:t>Cherkin</a:t>
            </a:r>
            <a:r>
              <a:rPr lang="en-US" dirty="0"/>
              <a:t> funded shared data collection forms</a:t>
            </a:r>
          </a:p>
          <a:p>
            <a:r>
              <a:rPr lang="en-US" dirty="0"/>
              <a:t>2010 docs started referring</a:t>
            </a:r>
          </a:p>
          <a:p>
            <a:r>
              <a:rPr lang="en-US" dirty="0"/>
              <a:t>2012 ended study </a:t>
            </a:r>
          </a:p>
          <a:p>
            <a:r>
              <a:rPr lang="en-US" dirty="0"/>
              <a:t>2017 published</a:t>
            </a:r>
          </a:p>
        </p:txBody>
      </p:sp>
      <p:sp>
        <p:nvSpPr>
          <p:cNvPr id="4" name="Slide Number Placeholder 3"/>
          <p:cNvSpPr>
            <a:spLocks noGrp="1"/>
          </p:cNvSpPr>
          <p:nvPr>
            <p:ph type="sldNum" sz="quarter" idx="10"/>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71533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holes…</a:t>
            </a:r>
          </a:p>
          <a:p>
            <a:r>
              <a:rPr lang="en-US" dirty="0"/>
              <a:t>Lead to KYPROS</a:t>
            </a:r>
          </a:p>
        </p:txBody>
      </p:sp>
      <p:sp>
        <p:nvSpPr>
          <p:cNvPr id="4" name="Slide Number Placeholder 3"/>
          <p:cNvSpPr>
            <a:spLocks noGrp="1"/>
          </p:cNvSpPr>
          <p:nvPr>
            <p:ph type="sldNum" sz="quarter" idx="10"/>
          </p:nvPr>
        </p:nvSpPr>
        <p:spPr/>
        <p:txBody>
          <a:bodyPr/>
          <a:lstStyle/>
          <a:p>
            <a:fld id="{9706D261-4ACC-5E49-97C5-9D8FD2D9A3AF}" type="slidenum">
              <a:rPr lang="en-US" smtClean="0"/>
              <a:t>6</a:t>
            </a:fld>
            <a:endParaRPr lang="en-US"/>
          </a:p>
        </p:txBody>
      </p:sp>
    </p:spTree>
    <p:extLst>
      <p:ext uri="{BB962C8B-B14F-4D97-AF65-F5344CB8AC3E}">
        <p14:creationId xmlns:p14="http://schemas.microsoft.com/office/powerpoint/2010/main" val="397004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Systematic  review SF 36 showed low reliability due to design for use as measure for LBP</a:t>
            </a:r>
          </a:p>
        </p:txBody>
      </p:sp>
      <p:sp>
        <p:nvSpPr>
          <p:cNvPr id="4" name="Slide Number Placeholder 3"/>
          <p:cNvSpPr>
            <a:spLocks noGrp="1"/>
          </p:cNvSpPr>
          <p:nvPr>
            <p:ph type="sldNum" sz="quarter" idx="5"/>
          </p:nvPr>
        </p:nvSpPr>
        <p:spPr/>
        <p:txBody>
          <a:bodyPr/>
          <a:lstStyle/>
          <a:p>
            <a:fld id="{5441A48B-106F-4514-8624-96C021CDAACE}" type="slidenum">
              <a:rPr lang="en-US" smtClean="0"/>
              <a:t>8</a:t>
            </a:fld>
            <a:endParaRPr lang="en-US"/>
          </a:p>
        </p:txBody>
      </p:sp>
    </p:spTree>
    <p:extLst>
      <p:ext uri="{BB962C8B-B14F-4D97-AF65-F5344CB8AC3E}">
        <p14:creationId xmlns:p14="http://schemas.microsoft.com/office/powerpoint/2010/main" val="9228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pocket card.</a:t>
            </a:r>
          </a:p>
          <a:p>
            <a:endParaRPr lang="en-US" dirty="0"/>
          </a:p>
          <a:p>
            <a:r>
              <a:rPr lang="en-US" dirty="0"/>
              <a:t>{click} Included</a:t>
            </a:r>
            <a:r>
              <a:rPr lang="en-US" baseline="0" dirty="0"/>
              <a:t> the inclusion/exclusion criteria</a:t>
            </a:r>
          </a:p>
          <a:p>
            <a:endParaRPr lang="en-US" baseline="0" dirty="0"/>
          </a:p>
          <a:p>
            <a:r>
              <a:rPr lang="en-US" baseline="0" dirty="0"/>
              <a:t>{click} Blow up of criteria : Allowed for Real World Patients</a:t>
            </a:r>
          </a:p>
          <a:p>
            <a:pPr marL="171441" indent="-171441">
              <a:buFont typeface="Arial" panose="020B0604020202020204" pitchFamily="34" charset="0"/>
              <a:buChar char="•"/>
            </a:pPr>
            <a:r>
              <a:rPr lang="en-US" baseline="0" dirty="0"/>
              <a:t>Comorbidities</a:t>
            </a:r>
          </a:p>
          <a:p>
            <a:pPr marL="171441" indent="-171441">
              <a:buFont typeface="Arial" panose="020B0604020202020204" pitchFamily="34" charset="0"/>
              <a:buChar char="•"/>
            </a:pPr>
            <a:r>
              <a:rPr lang="en-US" baseline="0" dirty="0"/>
              <a:t>Range of treatment plans</a:t>
            </a:r>
          </a:p>
          <a:p>
            <a:pPr marL="171441" indent="-171441">
              <a:buFont typeface="Arial" panose="020B0604020202020204" pitchFamily="34" charset="0"/>
              <a:buChar char="•"/>
            </a:pPr>
            <a:r>
              <a:rPr lang="en-US" baseline="0" dirty="0"/>
              <a:t>Scheduled medications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B615405-2975-4F71-86D2-8F427000EF9B}" type="slidenum">
              <a:rPr lang="en-US" smtClean="0"/>
              <a:t>9</a:t>
            </a:fld>
            <a:endParaRPr lang="en-US"/>
          </a:p>
        </p:txBody>
      </p:sp>
    </p:spTree>
    <p:extLst>
      <p:ext uri="{BB962C8B-B14F-4D97-AF65-F5344CB8AC3E}">
        <p14:creationId xmlns:p14="http://schemas.microsoft.com/office/powerpoint/2010/main" val="373913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the 104 patients referred to the MT arm of the study, 102 were assigned to study CMPs. </a:t>
            </a:r>
          </a:p>
          <a:p>
            <a:r>
              <a:rPr lang="en-US" sz="1200" kern="1200" dirty="0">
                <a:solidFill>
                  <a:schemeClr val="tx1"/>
                </a:solidFill>
                <a:effectLst/>
                <a:latin typeface="+mn-lt"/>
                <a:ea typeface="+mn-ea"/>
                <a:cs typeface="+mn-cs"/>
              </a:rPr>
              <a:t>8 withdrew/dropped from the study before receiving their first treatment. </a:t>
            </a:r>
          </a:p>
          <a:p>
            <a:r>
              <a:rPr lang="en-US" sz="1200" kern="1200" dirty="0">
                <a:solidFill>
                  <a:schemeClr val="tx1"/>
                </a:solidFill>
                <a:effectLst/>
                <a:latin typeface="+mn-lt"/>
                <a:ea typeface="+mn-ea"/>
                <a:cs typeface="+mn-cs"/>
              </a:rPr>
              <a:t>3 of these withdrawing patients could not be identified </a:t>
            </a:r>
          </a:p>
          <a:p>
            <a:r>
              <a:rPr lang="en-US" sz="1200" kern="1200" dirty="0">
                <a:solidFill>
                  <a:schemeClr val="tx1"/>
                </a:solidFill>
                <a:effectLst/>
                <a:latin typeface="+mn-lt"/>
                <a:ea typeface="+mn-ea"/>
                <a:cs typeface="+mn-cs"/>
              </a:rPr>
              <a:t>5 discontinued their participation in the study due to life events (e.g., house fire, surgery, and unrelated illness). </a:t>
            </a:r>
          </a:p>
          <a:p>
            <a:r>
              <a:rPr lang="en-US" sz="1200" kern="1200" dirty="0">
                <a:solidFill>
                  <a:schemeClr val="tx1"/>
                </a:solidFill>
                <a:effectLst/>
                <a:latin typeface="+mn-lt"/>
                <a:ea typeface="+mn-ea"/>
                <a:cs typeface="+mn-cs"/>
              </a:rPr>
              <a:t>Ninety-four patients remained in the study through at least one massage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report of CMT canceling for garage sale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change therapist </a:t>
            </a:r>
            <a:r>
              <a:rPr lang="en-US" sz="1200" kern="1200" dirty="0" err="1">
                <a:solidFill>
                  <a:schemeClr val="tx1"/>
                </a:solidFill>
                <a:effectLst/>
                <a:latin typeface="+mn-lt"/>
                <a:ea typeface="+mn-ea"/>
                <a:cs typeface="+mn-cs"/>
              </a:rPr>
              <a:t>Buddah</a:t>
            </a:r>
            <a:r>
              <a:rPr lang="en-US" sz="1200" kern="1200" dirty="0">
                <a:solidFill>
                  <a:schemeClr val="tx1"/>
                </a:solidFill>
                <a:effectLst/>
                <a:latin typeface="+mn-lt"/>
                <a:ea typeface="+mn-ea"/>
                <a:cs typeface="+mn-cs"/>
              </a:rPr>
              <a:t> statue</a:t>
            </a:r>
          </a:p>
          <a:p>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t>11</a:t>
            </a:fld>
            <a:endParaRPr lang="en-US"/>
          </a:p>
        </p:txBody>
      </p:sp>
    </p:spTree>
    <p:extLst>
      <p:ext uri="{BB962C8B-B14F-4D97-AF65-F5344CB8AC3E}">
        <p14:creationId xmlns:p14="http://schemas.microsoft.com/office/powerpoint/2010/main" val="26097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Real-world</a:t>
            </a:r>
            <a:r>
              <a:rPr lang="en-US" baseline="0" dirty="0"/>
              <a:t> means just what it sounds like</a:t>
            </a:r>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t>12</a:t>
            </a:fld>
            <a:endParaRPr lang="en-US"/>
          </a:p>
        </p:txBody>
      </p:sp>
    </p:spTree>
    <p:extLst>
      <p:ext uri="{BB962C8B-B14F-4D97-AF65-F5344CB8AC3E}">
        <p14:creationId xmlns:p14="http://schemas.microsoft.com/office/powerpoint/2010/main" val="208950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to rely completely on CMPs to schedule, provide, and document study interventions.</a:t>
            </a:r>
          </a:p>
          <a:p>
            <a:r>
              <a:rPr lang="en-US" sz="1200" kern="1200" dirty="0">
                <a:solidFill>
                  <a:schemeClr val="tx1"/>
                </a:solidFill>
                <a:effectLst/>
                <a:latin typeface="+mn-lt"/>
                <a:ea typeface="+mn-ea"/>
                <a:cs typeface="+mn-cs"/>
              </a:rPr>
              <a:t>many unknowns in regards to practitioner compliance existed. </a:t>
            </a:r>
          </a:p>
          <a:p>
            <a:r>
              <a:rPr lang="en-US" sz="1200" kern="1200" dirty="0">
                <a:solidFill>
                  <a:schemeClr val="tx1"/>
                </a:solidFill>
                <a:effectLst/>
                <a:latin typeface="+mn-lt"/>
                <a:ea typeface="+mn-ea"/>
                <a:cs typeface="+mn-cs"/>
              </a:rPr>
              <a:t>could CMPs, individuals not specifically trained in research </a:t>
            </a:r>
          </a:p>
          <a:p>
            <a:r>
              <a:rPr lang="en-US" sz="1200" kern="1200" dirty="0">
                <a:solidFill>
                  <a:schemeClr val="tx1"/>
                </a:solidFill>
                <a:effectLst/>
                <a:latin typeface="+mn-lt"/>
                <a:ea typeface="+mn-ea"/>
                <a:cs typeface="+mn-cs"/>
              </a:rPr>
              <a:t>and practitioners from a field with few encompassing clinical practice guidelines</a:t>
            </a:r>
          </a:p>
          <a:p>
            <a:r>
              <a:rPr lang="en-US" sz="1200" kern="1200" dirty="0">
                <a:solidFill>
                  <a:schemeClr val="tx1"/>
                </a:solidFill>
                <a:effectLst/>
                <a:latin typeface="+mn-lt"/>
                <a:ea typeface="+mn-ea"/>
                <a:cs typeface="+mn-cs"/>
              </a:rPr>
              <a:t> be relied upon to meet the requirements of a research protocol? </a:t>
            </a:r>
          </a:p>
          <a:p>
            <a:r>
              <a:rPr lang="en-US" sz="1200" kern="1200" dirty="0">
                <a:solidFill>
                  <a:schemeClr val="tx1"/>
                </a:solidFill>
                <a:effectLst/>
                <a:latin typeface="+mn-lt"/>
                <a:ea typeface="+mn-ea"/>
                <a:cs typeface="+mn-cs"/>
              </a:rPr>
              <a:t>We trained 28 CMPs as study personnel; 25 of whom were assigned patients (Figure 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33% of patients who had at least one MT treatment in the study received their initial session within one week of baseline collection and 69% within two weeks. </a:t>
            </a:r>
          </a:p>
          <a:p>
            <a:r>
              <a:rPr lang="en-US" sz="1200" kern="1200" dirty="0">
                <a:solidFill>
                  <a:schemeClr val="tx1"/>
                </a:solidFill>
                <a:effectLst/>
                <a:latin typeface="+mn-lt"/>
                <a:ea typeface="+mn-ea"/>
                <a:cs typeface="+mn-cs"/>
              </a:rPr>
              <a:t>Aspects that hindered prompt initial treatment scheduling included schedule conflicts/compatibility, life events, vacations, holiday seasons, and in a couple of instances, difficulty with patient’s returning CMP contact attempts.  </a:t>
            </a:r>
          </a:p>
          <a:p>
            <a:r>
              <a:rPr lang="en-US" sz="1200" kern="1200" dirty="0">
                <a:solidFill>
                  <a:schemeClr val="tx1"/>
                </a:solidFill>
                <a:effectLst/>
                <a:latin typeface="+mn-lt"/>
                <a:ea typeface="+mn-ea"/>
                <a:cs typeface="+mn-cs"/>
              </a:rPr>
              <a:t>Of the possible 1040 MT treatments that could have been provided to PCP referred patients (104 patients referred by PCP to up to 10 treatments each),</a:t>
            </a:r>
          </a:p>
          <a:p>
            <a:r>
              <a:rPr lang="en-US" sz="1200" kern="1200" dirty="0">
                <a:solidFill>
                  <a:schemeClr val="tx1"/>
                </a:solidFill>
                <a:effectLst/>
                <a:latin typeface="+mn-lt"/>
                <a:ea typeface="+mn-ea"/>
                <a:cs typeface="+mn-cs"/>
              </a:rPr>
              <a:t> 73% were utilized</a:t>
            </a:r>
          </a:p>
          <a:p>
            <a:r>
              <a:rPr lang="en-US" sz="1200" kern="1200" dirty="0">
                <a:solidFill>
                  <a:schemeClr val="tx1"/>
                </a:solidFill>
                <a:effectLst/>
                <a:latin typeface="+mn-lt"/>
                <a:ea typeface="+mn-ea"/>
                <a:cs typeface="+mn-cs"/>
              </a:rPr>
              <a:t> and a majority of patients (63%) received all 10 treatments. </a:t>
            </a:r>
          </a:p>
          <a:p>
            <a:r>
              <a:rPr lang="en-US" sz="1200" kern="1200" dirty="0">
                <a:solidFill>
                  <a:schemeClr val="tx1"/>
                </a:solidFill>
                <a:effectLst/>
                <a:latin typeface="+mn-lt"/>
                <a:ea typeface="+mn-ea"/>
                <a:cs typeface="+mn-cs"/>
              </a:rPr>
              <a:t>Study data collection forms were retrieved from CMP study personnel for 97% of the 759 completed MT treatments. </a:t>
            </a:r>
          </a:p>
          <a:p>
            <a:r>
              <a:rPr lang="en-US" sz="1200" kern="1200" dirty="0">
                <a:solidFill>
                  <a:schemeClr val="tx1"/>
                </a:solidFill>
                <a:effectLst/>
                <a:latin typeface="+mn-lt"/>
                <a:ea typeface="+mn-ea"/>
                <a:cs typeface="+mn-cs"/>
              </a:rPr>
              <a:t>In other words, CMPs submitted completed treatment forms for 736 of the 759 provided treatments demonstrating high reliability in CMPs adherence to research protocol in this regard. </a:t>
            </a:r>
          </a:p>
          <a:p>
            <a:endParaRPr lang="en-US" dirty="0"/>
          </a:p>
        </p:txBody>
      </p:sp>
      <p:sp>
        <p:nvSpPr>
          <p:cNvPr id="4" name="Slide Number Placeholder 3"/>
          <p:cNvSpPr>
            <a:spLocks noGrp="1"/>
          </p:cNvSpPr>
          <p:nvPr>
            <p:ph type="sldNum" sz="quarter" idx="10"/>
          </p:nvPr>
        </p:nvSpPr>
        <p:spPr/>
        <p:txBody>
          <a:bodyPr/>
          <a:lstStyle/>
          <a:p>
            <a:fld id="{9706D261-4ACC-5E49-97C5-9D8FD2D9A3AF}" type="slidenum">
              <a:rPr lang="en-US" smtClean="0"/>
              <a:t>13</a:t>
            </a:fld>
            <a:endParaRPr lang="en-US"/>
          </a:p>
        </p:txBody>
      </p:sp>
    </p:spTree>
    <p:extLst>
      <p:ext uri="{BB962C8B-B14F-4D97-AF65-F5344CB8AC3E}">
        <p14:creationId xmlns:p14="http://schemas.microsoft.com/office/powerpoint/2010/main" val="75450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Therapists were paid $25.00 per treatment</a:t>
            </a:r>
          </a:p>
          <a:p>
            <a:r>
              <a:rPr lang="en-US" dirty="0"/>
              <a:t>They also received 6 CE’s </a:t>
            </a:r>
          </a:p>
          <a:p>
            <a:r>
              <a:rPr lang="en-US" dirty="0"/>
              <a:t>3 ethics credits for The human subjects protection training</a:t>
            </a:r>
          </a:p>
          <a:p>
            <a:r>
              <a:rPr lang="en-US" dirty="0"/>
              <a:t>3 for study training session </a:t>
            </a:r>
          </a:p>
        </p:txBody>
      </p:sp>
      <p:sp>
        <p:nvSpPr>
          <p:cNvPr id="4" name="Slide Number Placeholder 3"/>
          <p:cNvSpPr>
            <a:spLocks noGrp="1"/>
          </p:cNvSpPr>
          <p:nvPr>
            <p:ph type="sldNum" sz="quarter" idx="5"/>
          </p:nvPr>
        </p:nvSpPr>
        <p:spPr/>
        <p:txBody>
          <a:bodyPr/>
          <a:lstStyle/>
          <a:p>
            <a:fld id="{5441A48B-106F-4514-8624-96C021CDAACE}" type="slidenum">
              <a:rPr lang="en-US" smtClean="0"/>
              <a:t>14</a:t>
            </a:fld>
            <a:endParaRPr lang="en-US"/>
          </a:p>
        </p:txBody>
      </p:sp>
    </p:spTree>
    <p:extLst>
      <p:ext uri="{BB962C8B-B14F-4D97-AF65-F5344CB8AC3E}">
        <p14:creationId xmlns:p14="http://schemas.microsoft.com/office/powerpoint/2010/main" val="30847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14D0C-04A6-402E-A361-30E3B215F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D2CB1ED-7698-4696-B110-CCC335FB8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49D87A-3645-4B47-9ABE-A9955A5CE9BC}"/>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46B60E5C-BEEB-45DB-90FE-09AD63721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4554D7-C0D3-4BBC-80FD-EEEDEF357B54}"/>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385107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7FFC3-DFC3-46D8-AF1E-F119F0837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9D2AD3B-F776-4E1A-862A-7553A4257E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75F3C7-4916-4672-96DF-89CAF668F62F}"/>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E5610780-4D43-42B1-8AB6-769C1012F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38A9D6-BA7F-4CD4-A20E-1B56F09EC473}"/>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68564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100187-021E-4680-8FCD-74EDBA2B92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023427-17DB-47BE-98B9-5E2F5183DA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3306F6-A3A0-49EA-B12D-8EA4862FFD1C}"/>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DA172941-BBA0-49D6-9732-AF9E07551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926FF2-7847-4BF0-8807-0A31B2F2CE5A}"/>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0411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4" y="1012095"/>
            <a:ext cx="10672521" cy="638906"/>
          </a:xfrm>
        </p:spPr>
        <p:txBody>
          <a:bodyPr>
            <a:normAutofit/>
          </a:bodyPr>
          <a:lstStyle>
            <a:lvl1pPr>
              <a:defRPr sz="32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1073418"/>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9"/>
          <p:cNvSpPr>
            <a:spLocks noGrp="1"/>
          </p:cNvSpPr>
          <p:nvPr>
            <p:ph type="body" sz="quarter" idx="10" hasCustomPrompt="1"/>
          </p:nvPr>
        </p:nvSpPr>
        <p:spPr>
          <a:xfrm>
            <a:off x="6920942" y="237251"/>
            <a:ext cx="4933949" cy="336549"/>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4741334" y="4721412"/>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691765" y="1976198"/>
            <a:ext cx="10687459" cy="4119802"/>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userDrawn="1"/>
        </p:nvGrpSpPr>
        <p:grpSpPr>
          <a:xfrm>
            <a:off x="-41050" y="6336172"/>
            <a:ext cx="12304889"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6" name="Picture 2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b="1" dirty="0">
                  <a:solidFill>
                    <a:srgbClr val="FFFFFF"/>
                  </a:solidFill>
                </a:rPr>
                <a:t>IUPUI </a:t>
              </a:r>
              <a:r>
                <a:rPr lang="en-US" sz="900" dirty="0">
                  <a:solidFill>
                    <a:srgbClr val="FFFFFF"/>
                  </a:solidFill>
                </a:rPr>
                <a:t>SCHOOL OF HEALTH AND REHABILITATION SCIENCES</a:t>
              </a:r>
            </a:p>
          </p:txBody>
        </p:sp>
      </p:grpSp>
    </p:spTree>
    <p:extLst>
      <p:ext uri="{BB962C8B-B14F-4D97-AF65-F5344CB8AC3E}">
        <p14:creationId xmlns:p14="http://schemas.microsoft.com/office/powerpoint/2010/main" val="194175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63082-CB81-4B54-910E-8F024FE8D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05E209-D2E0-434A-B955-A28BF0FF6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23C855-8499-4BEE-9299-0037E2DD7E80}"/>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B643F717-924E-4D38-BB5A-DE24758A3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F0D51C-FB9F-46D4-96CE-17E0C6CB293E}"/>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399529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3A1519-87EA-40AB-A89E-060F8E6A08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F03B4FD-51F6-4148-A6C1-81DED4119E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A040C4-74D7-40BD-9FBB-1D09453B71E6}"/>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AA68F6B1-0F37-427A-9F87-40D607859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243A1A-1926-47BD-BBE6-4A167C44398B}"/>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27205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B0E109-3C61-4898-B9A1-FC62E8E15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82D312-29A5-44B3-BE27-13490549B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6A8F8A7-51AD-4F98-B446-7A514F6444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690086-7429-40F8-85CC-22683ADA69E9}"/>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6" name="Footer Placeholder 5">
            <a:extLst>
              <a:ext uri="{FF2B5EF4-FFF2-40B4-BE49-F238E27FC236}">
                <a16:creationId xmlns:a16="http://schemas.microsoft.com/office/drawing/2014/main" xmlns="" id="{7FB62DD0-A548-4079-BC23-9E02818D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2CC5BC-73FA-4D26-9925-C2677CCF99B4}"/>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71784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E86D8-A453-4DDD-9435-5202E817F4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908EAB-B6A3-4EB3-8F4B-12A81F165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8A2F6F-6965-40AC-8656-FEC6FB9B7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F02351-B981-4636-A00C-2E6832959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E144AEC-4E6F-47EA-87B5-3559517636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BC0570-783E-4100-9D9C-435D1635D5A6}"/>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8" name="Footer Placeholder 7">
            <a:extLst>
              <a:ext uri="{FF2B5EF4-FFF2-40B4-BE49-F238E27FC236}">
                <a16:creationId xmlns:a16="http://schemas.microsoft.com/office/drawing/2014/main" xmlns="" id="{ADA8438E-9DF1-40DE-9E47-759FFBD76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52E0CF-37D1-43CE-BCE7-79BA6B82AE88}"/>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108387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F20C7F-9A0B-4104-A9D3-6717BF1E19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EE8F38-6E43-471D-8885-F47F1BD7798D}"/>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4" name="Footer Placeholder 3">
            <a:extLst>
              <a:ext uri="{FF2B5EF4-FFF2-40B4-BE49-F238E27FC236}">
                <a16:creationId xmlns:a16="http://schemas.microsoft.com/office/drawing/2014/main" xmlns="" id="{7ADED378-F130-49DB-93F5-681F98A85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D3538E-0D74-4E29-80BD-49C8EB6ACB41}"/>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93167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2CB798-3F07-44A8-897D-BBE2AEE9E9DE}"/>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3" name="Footer Placeholder 2">
            <a:extLst>
              <a:ext uri="{FF2B5EF4-FFF2-40B4-BE49-F238E27FC236}">
                <a16:creationId xmlns:a16="http://schemas.microsoft.com/office/drawing/2014/main" xmlns="" id="{CA0DB317-0605-467F-92FF-649FBA032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125C89D-1275-4EF2-A8B6-4B9ACAEEB315}"/>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358419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07E38-713B-4CD8-B2E8-65BA1DD9F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86F5A-ED47-4B72-BDE6-C0D1B28A3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DFAF5C0-FBD4-4C32-AED6-71AF408AB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C9212F-BC6A-41F7-838D-55CCA8798DF0}"/>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6" name="Footer Placeholder 5">
            <a:extLst>
              <a:ext uri="{FF2B5EF4-FFF2-40B4-BE49-F238E27FC236}">
                <a16:creationId xmlns:a16="http://schemas.microsoft.com/office/drawing/2014/main" xmlns="" id="{958874CD-8FD4-4658-A441-8F29128C9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96CAF0-4D00-4071-AFFC-E421E79A70E0}"/>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179568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85035-0141-41C8-8ACC-3637892E7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0CD412-E66F-42D6-9356-290BAFC0F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780A7F-447A-450C-A7D5-D8C34E6D0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3D330A-7386-4DDA-BF96-D669C520EDBC}"/>
              </a:ext>
            </a:extLst>
          </p:cNvPr>
          <p:cNvSpPr>
            <a:spLocks noGrp="1"/>
          </p:cNvSpPr>
          <p:nvPr>
            <p:ph type="dt" sz="half" idx="10"/>
          </p:nvPr>
        </p:nvSpPr>
        <p:spPr/>
        <p:txBody>
          <a:bodyPr/>
          <a:lstStyle/>
          <a:p>
            <a:fld id="{729BBBDF-B183-4BEE-8C31-D61441287272}" type="datetimeFigureOut">
              <a:rPr lang="en-US" smtClean="0"/>
              <a:t>4/1/2019</a:t>
            </a:fld>
            <a:endParaRPr lang="en-US"/>
          </a:p>
        </p:txBody>
      </p:sp>
      <p:sp>
        <p:nvSpPr>
          <p:cNvPr id="6" name="Footer Placeholder 5">
            <a:extLst>
              <a:ext uri="{FF2B5EF4-FFF2-40B4-BE49-F238E27FC236}">
                <a16:creationId xmlns:a16="http://schemas.microsoft.com/office/drawing/2014/main" xmlns="" id="{A04DCA28-3EC8-4412-984E-BE55E3D33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B0CF436-AD2C-4E3E-A0FD-9015C3C6DBB1}"/>
              </a:ext>
            </a:extLst>
          </p:cNvPr>
          <p:cNvSpPr>
            <a:spLocks noGrp="1"/>
          </p:cNvSpPr>
          <p:nvPr>
            <p:ph type="sldNum" sz="quarter" idx="12"/>
          </p:nvPr>
        </p:nvSpPr>
        <p:spPr/>
        <p:txBody>
          <a:bodyPr/>
          <a:lstStyle/>
          <a:p>
            <a:fld id="{6817D3AE-1B37-4D80-8490-A04CE9E5E20D}" type="slidenum">
              <a:rPr lang="en-US" smtClean="0"/>
              <a:t>‹#›</a:t>
            </a:fld>
            <a:endParaRPr lang="en-US"/>
          </a:p>
        </p:txBody>
      </p:sp>
    </p:spTree>
    <p:extLst>
      <p:ext uri="{BB962C8B-B14F-4D97-AF65-F5344CB8AC3E}">
        <p14:creationId xmlns:p14="http://schemas.microsoft.com/office/powerpoint/2010/main" val="201602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A1B34F-669B-4E4B-B2A0-6FEB24EEE3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BDF2EE0-CD9E-47CB-9F6D-AE1FBDD43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FA0F16-9CFE-4EB6-82B8-BEFFF5F2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BBBDF-B183-4BEE-8C31-D61441287272}" type="datetimeFigureOut">
              <a:rPr lang="en-US" smtClean="0"/>
              <a:t>4/1/2019</a:t>
            </a:fld>
            <a:endParaRPr lang="en-US"/>
          </a:p>
        </p:txBody>
      </p:sp>
      <p:sp>
        <p:nvSpPr>
          <p:cNvPr id="5" name="Footer Placeholder 4">
            <a:extLst>
              <a:ext uri="{FF2B5EF4-FFF2-40B4-BE49-F238E27FC236}">
                <a16:creationId xmlns:a16="http://schemas.microsoft.com/office/drawing/2014/main" xmlns="" id="{6ED2B95B-17AB-45D9-8316-E039E4D2F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4A9F829-AD2A-4B22-874A-FD5182398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7D3AE-1B37-4D80-8490-A04CE9E5E20D}" type="slidenum">
              <a:rPr lang="en-US" smtClean="0"/>
              <a:t>‹#›</a:t>
            </a:fld>
            <a:endParaRPr lang="en-US"/>
          </a:p>
        </p:txBody>
      </p:sp>
    </p:spTree>
    <p:extLst>
      <p:ext uri="{BB962C8B-B14F-4D97-AF65-F5344CB8AC3E}">
        <p14:creationId xmlns:p14="http://schemas.microsoft.com/office/powerpoint/2010/main" val="1229366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www.thecochranelibrary.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PPT Slide 1.png"/>
          <p:cNvPicPr>
            <a:picLocks noChangeAspect="1"/>
          </p:cNvPicPr>
          <p:nvPr/>
        </p:nvPicPr>
        <p:blipFill>
          <a:blip r:embed="rId2"/>
          <a:stretch>
            <a:fillRect/>
          </a:stretch>
        </p:blipFill>
        <p:spPr>
          <a:xfrm>
            <a:off x="1524000" y="0"/>
            <a:ext cx="9144000" cy="6858000"/>
          </a:xfrm>
          <a:prstGeom prst="rect">
            <a:avLst/>
          </a:prstGeom>
        </p:spPr>
      </p:pic>
      <p:pic>
        <p:nvPicPr>
          <p:cNvPr id="6" name="Picture 5" descr="IMTRC PPT Slide 1-01.png"/>
          <p:cNvPicPr>
            <a:picLocks noChangeAspect="1"/>
          </p:cNvPicPr>
          <p:nvPr/>
        </p:nvPicPr>
        <p:blipFill>
          <a:blip r:embed="rId3"/>
          <a:stretch>
            <a:fillRect/>
          </a:stretch>
        </p:blipFill>
        <p:spPr>
          <a:xfrm>
            <a:off x="1524000" y="0"/>
            <a:ext cx="9144000" cy="6858000"/>
          </a:xfrm>
          <a:prstGeom prst="rect">
            <a:avLst/>
          </a:prstGeom>
        </p:spPr>
      </p:pic>
      <p:pic>
        <p:nvPicPr>
          <p:cNvPr id="7" name="Picture 6" descr="IMTRC PPT Slide 1-01.png"/>
          <p:cNvPicPr>
            <a:picLocks noChangeAspect="1"/>
          </p:cNvPicPr>
          <p:nvPr/>
        </p:nvPicPr>
        <p:blipFill>
          <a:blip r:embed="rId4"/>
          <a:stretch>
            <a:fillRect/>
          </a:stretch>
        </p:blipFill>
        <p:spPr>
          <a:xfrm>
            <a:off x="1524000" y="0"/>
            <a:ext cx="9144000" cy="6858000"/>
          </a:xfrm>
          <a:prstGeom prst="rect">
            <a:avLst/>
          </a:prstGeom>
        </p:spPr>
      </p:pic>
      <p:pic>
        <p:nvPicPr>
          <p:cNvPr id="8" name="Picture 7" descr="IMTRC PPT Slide 3-01.png"/>
          <p:cNvPicPr>
            <a:picLocks noChangeAspect="1"/>
          </p:cNvPicPr>
          <p:nvPr/>
        </p:nvPicPr>
        <p:blipFill>
          <a:blip r:embed="rId5"/>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xmlns="" id="{DCDA9EBC-54A7-4917-9030-79172ECDFEF0}"/>
              </a:ext>
            </a:extLst>
          </p:cNvPr>
          <p:cNvSpPr txBox="1"/>
          <p:nvPr/>
        </p:nvSpPr>
        <p:spPr>
          <a:xfrm>
            <a:off x="-77003" y="5257800"/>
            <a:ext cx="12191999" cy="1692771"/>
          </a:xfrm>
          <a:prstGeom prst="rect">
            <a:avLst/>
          </a:prstGeom>
          <a:noFill/>
        </p:spPr>
        <p:txBody>
          <a:bodyPr wrap="square" rtlCol="0">
            <a:spAutoFit/>
          </a:bodyPr>
          <a:lstStyle/>
          <a:p>
            <a:r>
              <a:rPr lang="en-US" sz="6000" dirty="0">
                <a:solidFill>
                  <a:schemeClr val="bg1"/>
                </a:solidFill>
                <a:latin typeface="Calibri Light" panose="020F0302020204030204"/>
                <a:ea typeface="+mj-ea"/>
                <a:cs typeface="+mj-cs"/>
              </a:rPr>
              <a:t>Massage and Low Back Pain</a:t>
            </a:r>
          </a:p>
          <a:p>
            <a:pPr algn="r"/>
            <a:r>
              <a:rPr lang="en-US" sz="4400" dirty="0">
                <a:solidFill>
                  <a:schemeClr val="bg1"/>
                </a:solidFill>
                <a:latin typeface="Calibri Light" panose="020F0302020204030204"/>
                <a:ea typeface="+mj-ea"/>
                <a:cs typeface="+mj-cs"/>
              </a:rPr>
              <a:t>Kathryn Stewart BS LMT RCST</a:t>
            </a:r>
            <a:endParaRPr lang="en-US" sz="4400" dirty="0">
              <a:solidFill>
                <a:schemeClr val="bg1"/>
              </a:solidFill>
            </a:endParaRPr>
          </a:p>
        </p:txBody>
      </p:sp>
    </p:spTree>
    <p:extLst>
      <p:ext uri="{BB962C8B-B14F-4D97-AF65-F5344CB8AC3E}">
        <p14:creationId xmlns:p14="http://schemas.microsoft.com/office/powerpoint/2010/main" val="2227066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xmlns="" id="{63CB77C5-D246-435D-9154-DD1E34F46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753" y="643466"/>
            <a:ext cx="9242493" cy="5571067"/>
          </a:xfrm>
          <a:prstGeom prst="rect">
            <a:avLst/>
          </a:prstGeom>
        </p:spPr>
      </p:pic>
    </p:spTree>
    <p:extLst>
      <p:ext uri="{BB962C8B-B14F-4D97-AF65-F5344CB8AC3E}">
        <p14:creationId xmlns:p14="http://schemas.microsoft.com/office/powerpoint/2010/main" val="265609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160" y="501366"/>
            <a:ext cx="8617336" cy="638906"/>
          </a:xfrm>
        </p:spPr>
        <p:txBody>
          <a:bodyPr>
            <a:noAutofit/>
          </a:bodyPr>
          <a:lstStyle/>
          <a:p>
            <a:r>
              <a:rPr lang="en-US" sz="4000" dirty="0"/>
              <a:t>KYPROS: Subjects</a:t>
            </a:r>
            <a:endParaRPr lang="en-US" sz="4000" dirty="0">
              <a:solidFill>
                <a:schemeClr val="tx1"/>
              </a:solidFill>
            </a:endParaRPr>
          </a:p>
        </p:txBody>
      </p:sp>
      <p:sp>
        <p:nvSpPr>
          <p:cNvPr id="3"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sp>
        <p:nvSpPr>
          <p:cNvPr id="7" name="Content Placeholder 3"/>
          <p:cNvSpPr>
            <a:spLocks noGrp="1"/>
          </p:cNvSpPr>
          <p:nvPr>
            <p:ph idx="1"/>
          </p:nvPr>
        </p:nvSpPr>
        <p:spPr>
          <a:xfrm>
            <a:off x="682160" y="1613299"/>
            <a:ext cx="4644669" cy="3079333"/>
          </a:xfrm>
        </p:spPr>
        <p:txBody>
          <a:bodyPr>
            <a:normAutofit fontScale="92500" lnSpcReduction="10000"/>
          </a:bodyPr>
          <a:lstStyle/>
          <a:p>
            <a:pPr marL="0" indent="0">
              <a:lnSpc>
                <a:spcPct val="120000"/>
              </a:lnSpc>
              <a:spcAft>
                <a:spcPts val="0"/>
              </a:spcAft>
              <a:buNone/>
            </a:pPr>
            <a:r>
              <a:rPr lang="en-US" sz="2400" dirty="0"/>
              <a:t>  Baseline Characteristics</a:t>
            </a:r>
          </a:p>
          <a:p>
            <a:pPr marL="0" indent="0">
              <a:lnSpc>
                <a:spcPct val="120000"/>
              </a:lnSpc>
              <a:spcAft>
                <a:spcPts val="0"/>
              </a:spcAft>
              <a:buNone/>
            </a:pPr>
            <a:endParaRPr lang="en-US" sz="900" dirty="0"/>
          </a:p>
          <a:p>
            <a:pPr lvl="1">
              <a:lnSpc>
                <a:spcPct val="110000"/>
              </a:lnSpc>
              <a:spcBef>
                <a:spcPts val="0"/>
              </a:spcBef>
            </a:pPr>
            <a:r>
              <a:rPr lang="en-US" sz="2200" dirty="0"/>
              <a:t>LFU:  higher # Rx; younger</a:t>
            </a:r>
          </a:p>
          <a:p>
            <a:pPr marL="342900" lvl="1" indent="0">
              <a:lnSpc>
                <a:spcPct val="110000"/>
              </a:lnSpc>
              <a:spcBef>
                <a:spcPts val="0"/>
              </a:spcBef>
              <a:buNone/>
            </a:pPr>
            <a:endParaRPr lang="en-US" sz="900" dirty="0"/>
          </a:p>
          <a:p>
            <a:pPr lvl="1">
              <a:lnSpc>
                <a:spcPct val="110000"/>
              </a:lnSpc>
              <a:spcBef>
                <a:spcPts val="0"/>
              </a:spcBef>
            </a:pPr>
            <a:r>
              <a:rPr lang="en-US" sz="2200" dirty="0"/>
              <a:t>Mean Age 	    48.7 (±13.2)</a:t>
            </a:r>
          </a:p>
          <a:p>
            <a:pPr lvl="1">
              <a:lnSpc>
                <a:spcPct val="110000"/>
              </a:lnSpc>
              <a:spcBef>
                <a:spcPts val="0"/>
              </a:spcBef>
            </a:pPr>
            <a:r>
              <a:rPr lang="en-US" sz="2200" dirty="0"/>
              <a:t>Mean BMI 	    31 (±7.3)</a:t>
            </a:r>
          </a:p>
          <a:p>
            <a:pPr lvl="1">
              <a:lnSpc>
                <a:spcPct val="110000"/>
              </a:lnSpc>
              <a:spcBef>
                <a:spcPts val="0"/>
              </a:spcBef>
            </a:pPr>
            <a:r>
              <a:rPr lang="en-US" sz="2200" dirty="0"/>
              <a:t>Female  	    	    68%</a:t>
            </a:r>
          </a:p>
          <a:p>
            <a:pPr lvl="1">
              <a:lnSpc>
                <a:spcPct val="110000"/>
              </a:lnSpc>
              <a:spcBef>
                <a:spcPts val="0"/>
              </a:spcBef>
            </a:pPr>
            <a:r>
              <a:rPr lang="en-US" sz="2200" dirty="0"/>
              <a:t>Non-White 	    10%</a:t>
            </a:r>
          </a:p>
          <a:p>
            <a:pPr lvl="1">
              <a:lnSpc>
                <a:spcPct val="110000"/>
              </a:lnSpc>
              <a:spcBef>
                <a:spcPts val="0"/>
              </a:spcBef>
            </a:pPr>
            <a:r>
              <a:rPr lang="en-US" sz="2200" dirty="0"/>
              <a:t>Rural		    25%</a:t>
            </a:r>
          </a:p>
          <a:p>
            <a:pPr lvl="1">
              <a:lnSpc>
                <a:spcPct val="110000"/>
              </a:lnSpc>
              <a:spcBef>
                <a:spcPts val="0"/>
              </a:spcBef>
            </a:pPr>
            <a:r>
              <a:rPr lang="en-US" sz="2200" dirty="0"/>
              <a:t>CLBP Duration 10.6 (±9.0) years</a:t>
            </a:r>
          </a:p>
          <a:p>
            <a:pPr marL="342900" lvl="1" indent="0">
              <a:lnSpc>
                <a:spcPct val="110000"/>
              </a:lnSpc>
              <a:spcBef>
                <a:spcPts val="0"/>
              </a:spcBef>
              <a:buNone/>
            </a:pPr>
            <a:endParaRPr lang="en-US" sz="1200" dirty="0"/>
          </a:p>
        </p:txBody>
      </p:sp>
      <p:graphicFrame>
        <p:nvGraphicFramePr>
          <p:cNvPr id="4" name="Table 3"/>
          <p:cNvGraphicFramePr>
            <a:graphicFrameLocks noGrp="1"/>
          </p:cNvGraphicFramePr>
          <p:nvPr>
            <p:extLst/>
          </p:nvPr>
        </p:nvGraphicFramePr>
        <p:xfrm>
          <a:off x="6187440" y="820819"/>
          <a:ext cx="4373880" cy="1584960"/>
        </p:xfrm>
        <a:graphic>
          <a:graphicData uri="http://schemas.openxmlformats.org/drawingml/2006/table">
            <a:tbl>
              <a:tblPr firstRow="1" bandRow="1">
                <a:tableStyleId>{F5AB1C69-6EDB-4FF4-983F-18BD219EF322}</a:tableStyleId>
              </a:tblPr>
              <a:tblGrid>
                <a:gridCol w="1559560">
                  <a:extLst>
                    <a:ext uri="{9D8B030D-6E8A-4147-A177-3AD203B41FA5}">
                      <a16:colId xmlns:a16="http://schemas.microsoft.com/office/drawing/2014/main" xmlns="" val="20000"/>
                    </a:ext>
                  </a:extLst>
                </a:gridCol>
                <a:gridCol w="1153160">
                  <a:extLst>
                    <a:ext uri="{9D8B030D-6E8A-4147-A177-3AD203B41FA5}">
                      <a16:colId xmlns:a16="http://schemas.microsoft.com/office/drawing/2014/main" xmlns="" val="20001"/>
                    </a:ext>
                  </a:extLst>
                </a:gridCol>
                <a:gridCol w="1661160">
                  <a:extLst>
                    <a:ext uri="{9D8B030D-6E8A-4147-A177-3AD203B41FA5}">
                      <a16:colId xmlns:a16="http://schemas.microsoft.com/office/drawing/2014/main" xmlns="" val="20002"/>
                    </a:ext>
                  </a:extLst>
                </a:gridCol>
              </a:tblGrid>
              <a:tr h="370840">
                <a:tc>
                  <a:txBody>
                    <a:bodyPr/>
                    <a:lstStyle/>
                    <a:p>
                      <a:endParaRPr lang="en-US" sz="2000" dirty="0"/>
                    </a:p>
                  </a:txBody>
                  <a:tcPr/>
                </a:tc>
                <a:tc>
                  <a:txBody>
                    <a:bodyPr/>
                    <a:lstStyle/>
                    <a:p>
                      <a:pPr algn="ctr"/>
                      <a:r>
                        <a:rPr lang="en-US" sz="2000" dirty="0"/>
                        <a:t>N</a:t>
                      </a:r>
                    </a:p>
                  </a:txBody>
                  <a:tcPr/>
                </a:tc>
                <a:tc>
                  <a:txBody>
                    <a:bodyPr/>
                    <a:lstStyle/>
                    <a:p>
                      <a:pPr algn="ctr"/>
                      <a:r>
                        <a:rPr lang="en-US" sz="2000" dirty="0"/>
                        <a:t>Attrition</a:t>
                      </a:r>
                    </a:p>
                  </a:txBody>
                  <a:tcPr/>
                </a:tc>
                <a:extLst>
                  <a:ext uri="{0D108BD9-81ED-4DB2-BD59-A6C34878D82A}">
                    <a16:rowId xmlns:a16="http://schemas.microsoft.com/office/drawing/2014/main" xmlns="" val="10000"/>
                  </a:ext>
                </a:extLst>
              </a:tr>
              <a:tr h="370840">
                <a:tc>
                  <a:txBody>
                    <a:bodyPr/>
                    <a:lstStyle/>
                    <a:p>
                      <a:r>
                        <a:rPr lang="en-US" sz="2000" dirty="0"/>
                        <a:t>Baseline</a:t>
                      </a:r>
                    </a:p>
                  </a:txBody>
                  <a:tcPr/>
                </a:tc>
                <a:tc>
                  <a:txBody>
                    <a:bodyPr/>
                    <a:lstStyle/>
                    <a:p>
                      <a:pPr algn="ctr"/>
                      <a:r>
                        <a:rPr lang="en-US" sz="2000" dirty="0"/>
                        <a:t>104</a:t>
                      </a:r>
                    </a:p>
                  </a:txBody>
                  <a:tcPr/>
                </a:tc>
                <a:tc>
                  <a:txBody>
                    <a:bodyPr/>
                    <a:lstStyle/>
                    <a:p>
                      <a:pPr algn="ctr"/>
                      <a:r>
                        <a:rPr lang="en-US" sz="2000" dirty="0"/>
                        <a:t>-</a:t>
                      </a:r>
                    </a:p>
                  </a:txBody>
                  <a:tcPr/>
                </a:tc>
                <a:extLst>
                  <a:ext uri="{0D108BD9-81ED-4DB2-BD59-A6C34878D82A}">
                    <a16:rowId xmlns:a16="http://schemas.microsoft.com/office/drawing/2014/main" xmlns="" val="10001"/>
                  </a:ext>
                </a:extLst>
              </a:tr>
              <a:tr h="370840">
                <a:tc>
                  <a:txBody>
                    <a:bodyPr/>
                    <a:lstStyle/>
                    <a:p>
                      <a:r>
                        <a:rPr lang="en-US" sz="2000" dirty="0"/>
                        <a:t>12-Weeks</a:t>
                      </a:r>
                    </a:p>
                  </a:txBody>
                  <a:tcPr/>
                </a:tc>
                <a:tc>
                  <a:txBody>
                    <a:bodyPr/>
                    <a:lstStyle/>
                    <a:p>
                      <a:pPr algn="ctr"/>
                      <a:r>
                        <a:rPr lang="en-US" sz="2000" dirty="0"/>
                        <a:t>85</a:t>
                      </a:r>
                    </a:p>
                  </a:txBody>
                  <a:tcPr/>
                </a:tc>
                <a:tc>
                  <a:txBody>
                    <a:bodyPr/>
                    <a:lstStyle/>
                    <a:p>
                      <a:pPr algn="ctr"/>
                      <a:r>
                        <a:rPr lang="en-US" sz="2000" dirty="0"/>
                        <a:t>18%</a:t>
                      </a:r>
                    </a:p>
                  </a:txBody>
                  <a:tcPr/>
                </a:tc>
                <a:extLst>
                  <a:ext uri="{0D108BD9-81ED-4DB2-BD59-A6C34878D82A}">
                    <a16:rowId xmlns:a16="http://schemas.microsoft.com/office/drawing/2014/main" xmlns="" val="10002"/>
                  </a:ext>
                </a:extLst>
              </a:tr>
              <a:tr h="370840">
                <a:tc>
                  <a:txBody>
                    <a:bodyPr/>
                    <a:lstStyle/>
                    <a:p>
                      <a:r>
                        <a:rPr lang="en-US" sz="2000" dirty="0"/>
                        <a:t>24-Weeks</a:t>
                      </a:r>
                    </a:p>
                  </a:txBody>
                  <a:tcPr/>
                </a:tc>
                <a:tc>
                  <a:txBody>
                    <a:bodyPr/>
                    <a:lstStyle/>
                    <a:p>
                      <a:pPr algn="ctr"/>
                      <a:r>
                        <a:rPr lang="en-US" sz="2000" dirty="0"/>
                        <a:t>76</a:t>
                      </a:r>
                    </a:p>
                  </a:txBody>
                  <a:tcPr/>
                </a:tc>
                <a:tc>
                  <a:txBody>
                    <a:bodyPr/>
                    <a:lstStyle/>
                    <a:p>
                      <a:pPr algn="ctr"/>
                      <a:r>
                        <a:rPr lang="en-US" sz="2000" dirty="0"/>
                        <a:t>27%</a:t>
                      </a:r>
                    </a:p>
                  </a:txBody>
                  <a:tcPr/>
                </a:tc>
                <a:extLst>
                  <a:ext uri="{0D108BD9-81ED-4DB2-BD59-A6C34878D82A}">
                    <a16:rowId xmlns:a16="http://schemas.microsoft.com/office/drawing/2014/main" xmlns=""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28715026"/>
              </p:ext>
            </p:extLst>
          </p:nvPr>
        </p:nvGraphicFramePr>
        <p:xfrm>
          <a:off x="5905051" y="2754116"/>
          <a:ext cx="5364480" cy="3657600"/>
        </p:xfrm>
        <a:graphic>
          <a:graphicData uri="http://schemas.openxmlformats.org/drawingml/2006/table">
            <a:tbl>
              <a:tblPr firstRow="1" firstCol="1" bandRow="1"/>
              <a:tblGrid>
                <a:gridCol w="399288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tblGrid>
              <a:tr h="12843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nSpc>
                          <a:spcPct val="150000"/>
                        </a:lnSpc>
                        <a:spcBef>
                          <a:spcPts val="0"/>
                        </a:spcBef>
                        <a:spcAft>
                          <a:spcPts val="0"/>
                        </a:spcAft>
                      </a:pPr>
                      <a:r>
                        <a:rPr lang="en-US" sz="1600" dirty="0">
                          <a:effectLst/>
                        </a:rPr>
                        <a:t>Outcome Variables</a:t>
                      </a:r>
                      <a:endParaRPr lang="en-US" sz="1600" dirty="0">
                        <a:effectLst/>
                        <a:latin typeface="Calibri"/>
                        <a:ea typeface="Calibri"/>
                        <a:cs typeface="Times New Roman"/>
                      </a:endParaRPr>
                    </a:p>
                  </a:txBody>
                  <a:tcPr marL="25860" marR="25860" marT="0" marB="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8557"/>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ct val="150000"/>
                        </a:lnSpc>
                        <a:spcBef>
                          <a:spcPts val="0"/>
                        </a:spcBef>
                        <a:spcAft>
                          <a:spcPts val="0"/>
                        </a:spcAft>
                      </a:pPr>
                      <a:r>
                        <a:rPr lang="en-US" sz="1600" dirty="0">
                          <a:effectLst/>
                        </a:rPr>
                        <a:t>Baseline</a:t>
                      </a:r>
                      <a:endParaRPr lang="en-US" sz="1600" dirty="0">
                        <a:effectLst/>
                        <a:latin typeface="Calibri"/>
                        <a:ea typeface="Calibri"/>
                        <a:cs typeface="Times New Roman"/>
                      </a:endParaRPr>
                    </a:p>
                  </a:txBody>
                  <a:tcPr marL="25860" marR="2586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8557"/>
                    </a:solidFill>
                  </a:tcPr>
                </a:tc>
                <a:extLst>
                  <a:ext uri="{0D108BD9-81ED-4DB2-BD59-A6C34878D82A}">
                    <a16:rowId xmlns:a16="http://schemas.microsoft.com/office/drawing/2014/main" xmlns="" val="10000"/>
                  </a:ext>
                </a:extLst>
              </a:tr>
              <a:tr h="52292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nSpc>
                          <a:spcPct val="150000"/>
                        </a:lnSpc>
                        <a:spcBef>
                          <a:spcPts val="0"/>
                        </a:spcBef>
                        <a:spcAft>
                          <a:spcPts val="0"/>
                        </a:spcAft>
                      </a:pPr>
                      <a:r>
                        <a:rPr lang="en-US" sz="1600" dirty="0" err="1">
                          <a:effectLst/>
                        </a:rPr>
                        <a:t>Oswestry</a:t>
                      </a:r>
                      <a:r>
                        <a:rPr lang="en-US" sz="1600" dirty="0">
                          <a:effectLst/>
                        </a:rPr>
                        <a:t> Disability Index (ODI)</a:t>
                      </a:r>
                    </a:p>
                    <a:p>
                      <a:pPr marL="0" marR="0" algn="r">
                        <a:lnSpc>
                          <a:spcPct val="150000"/>
                        </a:lnSpc>
                        <a:spcBef>
                          <a:spcPts val="0"/>
                        </a:spcBef>
                        <a:spcAft>
                          <a:spcPts val="0"/>
                        </a:spcAft>
                      </a:pPr>
                      <a:r>
                        <a:rPr lang="en-US" sz="1600" dirty="0">
                          <a:effectLst/>
                        </a:rPr>
                        <a:t>Mean (SD)</a:t>
                      </a:r>
                    </a:p>
                  </a:txBody>
                  <a:tcPr marL="25860" marR="2586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855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ct val="150000"/>
                        </a:lnSpc>
                        <a:spcBef>
                          <a:spcPts val="0"/>
                        </a:spcBef>
                        <a:spcAft>
                          <a:spcPts val="0"/>
                        </a:spcAft>
                      </a:pPr>
                      <a:r>
                        <a:rPr lang="en-US" sz="1600" dirty="0">
                          <a:effectLst/>
                        </a:rPr>
                        <a:t> </a:t>
                      </a:r>
                    </a:p>
                    <a:p>
                      <a:pPr marL="0" marR="0" algn="ctr">
                        <a:lnSpc>
                          <a:spcPct val="150000"/>
                        </a:lnSpc>
                        <a:spcBef>
                          <a:spcPts val="0"/>
                        </a:spcBef>
                        <a:spcAft>
                          <a:spcPts val="0"/>
                        </a:spcAft>
                      </a:pPr>
                      <a:r>
                        <a:rPr lang="en-US" sz="1600" dirty="0">
                          <a:effectLst/>
                        </a:rPr>
                        <a:t>38.0 (16.4)</a:t>
                      </a:r>
                      <a:endParaRPr lang="en-US" sz="1600" dirty="0">
                        <a:effectLst/>
                        <a:latin typeface="Calibri"/>
                        <a:ea typeface="Calibri"/>
                        <a:cs typeface="Times New Roman"/>
                      </a:endParaRPr>
                    </a:p>
                  </a:txBody>
                  <a:tcPr marL="25860" marR="2586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8557">
                        <a:tint val="40000"/>
                      </a:srgbClr>
                    </a:solidFill>
                  </a:tcPr>
                </a:tc>
                <a:extLst>
                  <a:ext uri="{0D108BD9-81ED-4DB2-BD59-A6C34878D82A}">
                    <a16:rowId xmlns:a16="http://schemas.microsoft.com/office/drawing/2014/main" xmlns="" val="10001"/>
                  </a:ext>
                </a:extLst>
              </a:tr>
              <a:tr h="130731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ct val="150000"/>
                        </a:lnSpc>
                        <a:spcBef>
                          <a:spcPts val="0"/>
                        </a:spcBef>
                        <a:spcAft>
                          <a:spcPts val="0"/>
                        </a:spcAft>
                      </a:pPr>
                      <a:r>
                        <a:rPr lang="en-US" sz="1600" u="sng" dirty="0">
                          <a:effectLst/>
                        </a:rPr>
                        <a:t>SF-36v2 (Component Scores)</a:t>
                      </a:r>
                      <a:endParaRPr lang="en-US" sz="1600" dirty="0">
                        <a:effectLst/>
                      </a:endParaRPr>
                    </a:p>
                    <a:p>
                      <a:pPr marL="0" marR="0">
                        <a:lnSpc>
                          <a:spcPct val="150000"/>
                        </a:lnSpc>
                        <a:spcBef>
                          <a:spcPts val="0"/>
                        </a:spcBef>
                        <a:spcAft>
                          <a:spcPts val="0"/>
                        </a:spcAft>
                      </a:pPr>
                      <a:r>
                        <a:rPr lang="en-US" sz="1600" dirty="0">
                          <a:effectLst/>
                        </a:rPr>
                        <a:t>Physical Health Component Score</a:t>
                      </a:r>
                    </a:p>
                    <a:p>
                      <a:pPr marL="0" marR="0" algn="r">
                        <a:lnSpc>
                          <a:spcPct val="150000"/>
                        </a:lnSpc>
                        <a:spcBef>
                          <a:spcPts val="0"/>
                        </a:spcBef>
                        <a:spcAft>
                          <a:spcPts val="0"/>
                        </a:spcAft>
                      </a:pPr>
                      <a:r>
                        <a:rPr lang="en-US" sz="1600" dirty="0">
                          <a:effectLst/>
                        </a:rPr>
                        <a:t>Mean (SD)</a:t>
                      </a:r>
                    </a:p>
                    <a:p>
                      <a:pPr marL="0" marR="0">
                        <a:lnSpc>
                          <a:spcPct val="150000"/>
                        </a:lnSpc>
                        <a:spcBef>
                          <a:spcPts val="0"/>
                        </a:spcBef>
                        <a:spcAft>
                          <a:spcPts val="0"/>
                        </a:spcAft>
                      </a:pPr>
                      <a:r>
                        <a:rPr lang="en-US" sz="1600" dirty="0">
                          <a:effectLst/>
                        </a:rPr>
                        <a:t>Mental Health Component Score</a:t>
                      </a:r>
                    </a:p>
                    <a:p>
                      <a:pPr marL="0" marR="0" algn="r">
                        <a:lnSpc>
                          <a:spcPct val="150000"/>
                        </a:lnSpc>
                        <a:spcBef>
                          <a:spcPts val="0"/>
                        </a:spcBef>
                        <a:spcAft>
                          <a:spcPts val="0"/>
                        </a:spcAft>
                      </a:pPr>
                      <a:r>
                        <a:rPr lang="en-US" sz="1600" dirty="0">
                          <a:effectLst/>
                        </a:rPr>
                        <a:t>Mean (SD)</a:t>
                      </a:r>
                      <a:endParaRPr lang="en-US" sz="1600" dirty="0">
                        <a:effectLst/>
                        <a:latin typeface="Calibri"/>
                        <a:ea typeface="Calibri"/>
                        <a:cs typeface="Times New Roman"/>
                      </a:endParaRPr>
                    </a:p>
                  </a:txBody>
                  <a:tcPr marL="25860" marR="258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855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ct val="150000"/>
                        </a:lnSpc>
                        <a:spcBef>
                          <a:spcPts val="0"/>
                        </a:spcBef>
                        <a:spcAft>
                          <a:spcPts val="0"/>
                        </a:spcAft>
                      </a:pPr>
                      <a:endParaRPr lang="en-US" sz="1600" dirty="0">
                        <a:effectLst/>
                      </a:endParaRPr>
                    </a:p>
                    <a:p>
                      <a:pPr marL="0" marR="0" algn="ctr">
                        <a:lnSpc>
                          <a:spcPct val="150000"/>
                        </a:lnSpc>
                        <a:spcBef>
                          <a:spcPts val="0"/>
                        </a:spcBef>
                        <a:spcAft>
                          <a:spcPts val="0"/>
                        </a:spcAft>
                      </a:pPr>
                      <a:r>
                        <a:rPr lang="en-US" sz="1600" dirty="0">
                          <a:effectLst/>
                        </a:rPr>
                        <a:t> </a:t>
                      </a:r>
                    </a:p>
                    <a:p>
                      <a:pPr marL="0" marR="0" algn="ctr">
                        <a:lnSpc>
                          <a:spcPct val="150000"/>
                        </a:lnSpc>
                        <a:spcBef>
                          <a:spcPts val="0"/>
                        </a:spcBef>
                        <a:spcAft>
                          <a:spcPts val="0"/>
                        </a:spcAft>
                      </a:pPr>
                      <a:r>
                        <a:rPr lang="en-US" sz="1600" dirty="0">
                          <a:effectLst/>
                        </a:rPr>
                        <a:t>34.5 (8.5)</a:t>
                      </a:r>
                    </a:p>
                    <a:p>
                      <a:pPr marL="0" marR="0" algn="ctr">
                        <a:lnSpc>
                          <a:spcPct val="150000"/>
                        </a:lnSpc>
                        <a:spcBef>
                          <a:spcPts val="0"/>
                        </a:spcBef>
                        <a:spcAft>
                          <a:spcPts val="0"/>
                        </a:spcAft>
                      </a:pPr>
                      <a:r>
                        <a:rPr lang="en-US" sz="1600" dirty="0">
                          <a:effectLst/>
                        </a:rPr>
                        <a:t> </a:t>
                      </a:r>
                    </a:p>
                    <a:p>
                      <a:pPr marL="0" marR="0" algn="ctr">
                        <a:lnSpc>
                          <a:spcPct val="150000"/>
                        </a:lnSpc>
                        <a:spcBef>
                          <a:spcPts val="0"/>
                        </a:spcBef>
                        <a:spcAft>
                          <a:spcPts val="0"/>
                        </a:spcAft>
                      </a:pPr>
                      <a:r>
                        <a:rPr lang="en-US" sz="1600" dirty="0">
                          <a:effectLst/>
                        </a:rPr>
                        <a:t> 44.4 (12.7)</a:t>
                      </a:r>
                      <a:endParaRPr lang="en-US" sz="1600" dirty="0">
                        <a:effectLst/>
                        <a:latin typeface="Calibri"/>
                        <a:ea typeface="Calibri"/>
                        <a:cs typeface="Times New Roman"/>
                      </a:endParaRPr>
                    </a:p>
                  </a:txBody>
                  <a:tcPr marL="25860" marR="258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8557">
                        <a:tint val="20000"/>
                      </a:srgbClr>
                    </a:solidFill>
                  </a:tcPr>
                </a:tc>
                <a:extLst>
                  <a:ext uri="{0D108BD9-81ED-4DB2-BD59-A6C34878D82A}">
                    <a16:rowId xmlns:a16="http://schemas.microsoft.com/office/drawing/2014/main" xmlns="" val="10002"/>
                  </a:ext>
                </a:extLst>
              </a:tr>
              <a:tr h="73152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ct val="150000"/>
                        </a:lnSpc>
                        <a:spcBef>
                          <a:spcPts val="0"/>
                        </a:spcBef>
                        <a:spcAft>
                          <a:spcPts val="0"/>
                        </a:spcAft>
                      </a:pPr>
                      <a:r>
                        <a:rPr lang="en-US" sz="1600" u="sng" dirty="0">
                          <a:effectLst/>
                        </a:rPr>
                        <a:t>SF-36v2 (Domain Scores)</a:t>
                      </a:r>
                      <a:endParaRPr lang="en-US" sz="1600" dirty="0">
                        <a:effectLst/>
                      </a:endParaRPr>
                    </a:p>
                    <a:p>
                      <a:pPr marL="0" marR="0">
                        <a:lnSpc>
                          <a:spcPct val="150000"/>
                        </a:lnSpc>
                        <a:spcBef>
                          <a:spcPts val="0"/>
                        </a:spcBef>
                        <a:spcAft>
                          <a:spcPts val="0"/>
                        </a:spcAft>
                      </a:pPr>
                      <a:r>
                        <a:rPr lang="en-US" sz="1600" dirty="0">
                          <a:effectLst/>
                        </a:rPr>
                        <a:t> Bodily Pain                               Mean (SD)</a:t>
                      </a:r>
                    </a:p>
                  </a:txBody>
                  <a:tcPr marL="25860" marR="258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8557"/>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ct val="150000"/>
                        </a:lnSpc>
                        <a:spcBef>
                          <a:spcPts val="0"/>
                        </a:spcBef>
                        <a:spcAft>
                          <a:spcPts val="0"/>
                        </a:spcAft>
                      </a:pPr>
                      <a:r>
                        <a:rPr lang="en-US" sz="1600" dirty="0">
                          <a:effectLst/>
                        </a:rPr>
                        <a:t>    </a:t>
                      </a:r>
                    </a:p>
                    <a:p>
                      <a:pPr marL="0" marR="0" algn="ctr">
                        <a:lnSpc>
                          <a:spcPct val="150000"/>
                        </a:lnSpc>
                        <a:spcBef>
                          <a:spcPts val="0"/>
                        </a:spcBef>
                        <a:spcAft>
                          <a:spcPts val="0"/>
                        </a:spcAft>
                      </a:pPr>
                      <a:r>
                        <a:rPr lang="en-US" sz="1600" dirty="0">
                          <a:effectLst/>
                        </a:rPr>
                        <a:t>33.4 (6.4)</a:t>
                      </a:r>
                      <a:endParaRPr lang="en-US" sz="1600" dirty="0">
                        <a:effectLst/>
                        <a:latin typeface="Calibri"/>
                        <a:ea typeface="Calibri"/>
                        <a:cs typeface="Times New Roman"/>
                      </a:endParaRPr>
                    </a:p>
                  </a:txBody>
                  <a:tcPr marL="25860" marR="258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8557">
                        <a:tint val="40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24108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edroom with a bed and a chair in a room&#10;&#10;Description automatically generated">
            <a:extLst>
              <a:ext uri="{FF2B5EF4-FFF2-40B4-BE49-F238E27FC236}">
                <a16:creationId xmlns:a16="http://schemas.microsoft.com/office/drawing/2014/main" xmlns="" id="{AC645C13-F801-43E4-A8AF-C5EF01EB012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40" b="8524"/>
          <a:stretch/>
        </p:blipFill>
        <p:spPr>
          <a:xfrm>
            <a:off x="-8" y="-4"/>
            <a:ext cx="12192000" cy="6855958"/>
          </a:xfrm>
          <a:prstGeom prst="rect">
            <a:avLst/>
          </a:prstGeom>
        </p:spPr>
      </p:pic>
      <p:sp>
        <p:nvSpPr>
          <p:cNvPr id="2" name="Title 1"/>
          <p:cNvSpPr>
            <a:spLocks noGrp="1"/>
          </p:cNvSpPr>
          <p:nvPr>
            <p:ph type="title"/>
          </p:nvPr>
        </p:nvSpPr>
        <p:spPr>
          <a:xfrm>
            <a:off x="4128368" y="4522156"/>
            <a:ext cx="4937937" cy="1363215"/>
          </a:xfrm>
        </p:spPr>
        <p:txBody>
          <a:bodyPr vert="horz" lIns="91440" tIns="45720" rIns="91440" bIns="45720" rtlCol="0" anchor="t">
            <a:normAutofit/>
          </a:bodyPr>
          <a:lstStyle/>
          <a:p>
            <a:r>
              <a:rPr lang="en-US" sz="4400" b="1" kern="1200">
                <a:solidFill>
                  <a:schemeClr val="tx1"/>
                </a:solidFill>
                <a:latin typeface="+mj-lt"/>
                <a:ea typeface="+mj-ea"/>
                <a:cs typeface="+mj-cs"/>
              </a:rPr>
              <a:t>Real-World Massage</a:t>
            </a:r>
          </a:p>
        </p:txBody>
      </p:sp>
      <p:sp>
        <p:nvSpPr>
          <p:cNvPr id="23" name="Freeform: Shape 22">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24">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wall, indoor, bed, person&#10;&#10;Description automatically generated">
            <a:extLst>
              <a:ext uri="{FF2B5EF4-FFF2-40B4-BE49-F238E27FC236}">
                <a16:creationId xmlns:a16="http://schemas.microsoft.com/office/drawing/2014/main" xmlns="" id="{CF0B21DA-6F4E-4D5A-BCEF-C27C1DDF2CC4}"/>
              </a:ext>
            </a:extLst>
          </p:cNvPr>
          <p:cNvPicPr>
            <a:picLocks noChangeAspect="1"/>
          </p:cNvPicPr>
          <p:nvPr/>
        </p:nvPicPr>
        <p:blipFill rotWithShape="1">
          <a:blip r:embed="rId4">
            <a:extLst>
              <a:ext uri="{28A0092B-C50C-407E-A947-70E740481C1C}">
                <a14:useLocalDpi xmlns:a14="http://schemas.microsoft.com/office/drawing/2010/main" val="0"/>
              </a:ext>
            </a:extLst>
          </a:blip>
          <a:srcRect t="9057" r="-1" b="7823"/>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6661" r="14429"/>
          <a:stretch/>
        </p:blipFill>
        <p:spPr>
          <a:xfrm>
            <a:off x="20" y="2288331"/>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6" name="Oval 26">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loor, person, man&#10;&#10;Description automatically generated">
            <a:extLst>
              <a:ext uri="{FF2B5EF4-FFF2-40B4-BE49-F238E27FC236}">
                <a16:creationId xmlns:a16="http://schemas.microsoft.com/office/drawing/2014/main" xmlns="" id="{BAC9CAF2-1EFC-471B-B1B7-F13A965C16F8}"/>
              </a:ext>
            </a:extLst>
          </p:cNvPr>
          <p:cNvPicPr>
            <a:picLocks noChangeAspect="1"/>
          </p:cNvPicPr>
          <p:nvPr/>
        </p:nvPicPr>
        <p:blipFill rotWithShape="1">
          <a:blip r:embed="rId6">
            <a:extLst>
              <a:ext uri="{28A0092B-C50C-407E-A947-70E740481C1C}">
                <a14:useLocalDpi xmlns:a14="http://schemas.microsoft.com/office/drawing/2010/main" val="0"/>
              </a:ext>
            </a:extLst>
          </a:blip>
          <a:srcRect r="-4" b="-4"/>
          <a:stretch/>
        </p:blipFill>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7" name="Freeform: Shape 28">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r="11491" b="-1"/>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8" name="Freeform: Shape 30">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9393" r="13706" b="1"/>
          <a:stretch/>
        </p:blipFill>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27753032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9131" y="4801"/>
            <a:ext cx="8800532" cy="3351999"/>
            <a:chOff x="183048" y="2155456"/>
            <a:chExt cx="8800532" cy="3351999"/>
          </a:xfrm>
        </p:grpSpPr>
        <p:pic>
          <p:nvPicPr>
            <p:cNvPr id="4" name="Picture 3"/>
            <p:cNvPicPr>
              <a:picLocks noChangeAspect="1"/>
            </p:cNvPicPr>
            <p:nvPr/>
          </p:nvPicPr>
          <p:blipFill>
            <a:blip r:embed="rId3"/>
            <a:stretch>
              <a:fillRect/>
            </a:stretch>
          </p:blipFill>
          <p:spPr>
            <a:xfrm>
              <a:off x="183048" y="2155456"/>
              <a:ext cx="8800532" cy="2913849"/>
            </a:xfrm>
            <a:prstGeom prst="rect">
              <a:avLst/>
            </a:prstGeom>
          </p:spPr>
        </p:pic>
        <p:pic>
          <p:nvPicPr>
            <p:cNvPr id="6" name="Picture 5"/>
            <p:cNvPicPr>
              <a:picLocks noChangeAspect="1"/>
            </p:cNvPicPr>
            <p:nvPr/>
          </p:nvPicPr>
          <p:blipFill>
            <a:blip r:embed="rId4"/>
            <a:stretch>
              <a:fillRect/>
            </a:stretch>
          </p:blipFill>
          <p:spPr>
            <a:xfrm>
              <a:off x="754731" y="5069305"/>
              <a:ext cx="7153275" cy="438150"/>
            </a:xfrm>
            <a:prstGeom prst="rect">
              <a:avLst/>
            </a:prstGeom>
          </p:spPr>
        </p:pic>
      </p:grpSp>
      <p:pic>
        <p:nvPicPr>
          <p:cNvPr id="9" name="Picture 8"/>
          <p:cNvPicPr>
            <a:picLocks noChangeAspect="1"/>
          </p:cNvPicPr>
          <p:nvPr/>
        </p:nvPicPr>
        <p:blipFill>
          <a:blip r:embed="rId5"/>
          <a:stretch>
            <a:fillRect/>
          </a:stretch>
        </p:blipFill>
        <p:spPr>
          <a:xfrm>
            <a:off x="1083040" y="2655120"/>
            <a:ext cx="4893125" cy="4008375"/>
          </a:xfrm>
          <a:prstGeom prst="rect">
            <a:avLst/>
          </a:prstGeom>
          <a:solidFill>
            <a:schemeClr val="bg1"/>
          </a:solidFill>
        </p:spPr>
      </p:pic>
      <p:pic>
        <p:nvPicPr>
          <p:cNvPr id="42" name="Picture 41"/>
          <p:cNvPicPr/>
          <p:nvPr/>
        </p:nvPicPr>
        <p:blipFill rotWithShape="1">
          <a:blip r:embed="rId6" cstate="print">
            <a:extLst>
              <a:ext uri="{28A0092B-C50C-407E-A947-70E740481C1C}">
                <a14:useLocalDpi xmlns:a14="http://schemas.microsoft.com/office/drawing/2010/main" val="0"/>
              </a:ext>
            </a:extLst>
          </a:blip>
          <a:srcRect t="10450"/>
          <a:stretch/>
        </p:blipFill>
        <p:spPr bwMode="auto">
          <a:xfrm>
            <a:off x="7203939" y="2297342"/>
            <a:ext cx="3991815" cy="2702531"/>
          </a:xfrm>
          <a:prstGeom prst="rect">
            <a:avLst/>
          </a:prstGeom>
          <a:solidFill>
            <a:schemeClr val="bg1"/>
          </a:solidFill>
        </p:spPr>
      </p:pic>
      <p:sp>
        <p:nvSpPr>
          <p:cNvPr id="2" name="TextBox 1">
            <a:extLst>
              <a:ext uri="{FF2B5EF4-FFF2-40B4-BE49-F238E27FC236}">
                <a16:creationId xmlns:a16="http://schemas.microsoft.com/office/drawing/2014/main" xmlns="" id="{32AE7A29-14B7-4B62-9BD7-346E1E1CFE5D}"/>
              </a:ext>
            </a:extLst>
          </p:cNvPr>
          <p:cNvSpPr txBox="1"/>
          <p:nvPr/>
        </p:nvSpPr>
        <p:spPr>
          <a:xfrm>
            <a:off x="6770451" y="5001502"/>
            <a:ext cx="5145969" cy="1446550"/>
          </a:xfrm>
          <a:prstGeom prst="rect">
            <a:avLst/>
          </a:prstGeom>
          <a:noFill/>
        </p:spPr>
        <p:txBody>
          <a:bodyPr wrap="square" rtlCol="0">
            <a:spAutoFit/>
          </a:bodyPr>
          <a:lstStyle/>
          <a:p>
            <a:r>
              <a:rPr lang="en-US" dirty="0"/>
              <a:t>Role of Study CMP’s</a:t>
            </a:r>
          </a:p>
          <a:p>
            <a:pPr marL="285750" indent="-285750">
              <a:buFont typeface="Arial" panose="020B0604020202020204" pitchFamily="34" charset="0"/>
              <a:buChar char="•"/>
            </a:pPr>
            <a:r>
              <a:rPr lang="en-US" sz="1400" dirty="0"/>
              <a:t>Schedule and maintained all contact and treatment documentation for study subjects.</a:t>
            </a:r>
          </a:p>
          <a:p>
            <a:pPr marL="285750" indent="-285750">
              <a:buFont typeface="Arial" panose="020B0604020202020204" pitchFamily="34" charset="0"/>
              <a:buChar char="•"/>
            </a:pPr>
            <a:r>
              <a:rPr lang="en-US" sz="1400" dirty="0"/>
              <a:t>Complete and submit treatment forms for all visits. </a:t>
            </a:r>
          </a:p>
          <a:p>
            <a:pPr marL="285750" indent="-285750">
              <a:buFont typeface="Arial" panose="020B0604020202020204" pitchFamily="34" charset="0"/>
              <a:buChar char="•"/>
            </a:pPr>
            <a:r>
              <a:rPr lang="en-US" sz="1400" dirty="0"/>
              <a:t>97% Compliance</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78156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0">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AC4C6A42-5458-4DCE-96FF-AB1E4EC9F8D6}"/>
              </a:ext>
            </a:extLst>
          </p:cNvPr>
          <p:cNvSpPr txBox="1"/>
          <p:nvPr/>
        </p:nvSpPr>
        <p:spPr>
          <a:xfrm>
            <a:off x="6094105" y="802955"/>
            <a:ext cx="4977976"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0000"/>
                </a:solidFill>
                <a:latin typeface="+mj-lt"/>
                <a:ea typeface="+mj-ea"/>
                <a:cs typeface="+mj-cs"/>
              </a:rPr>
              <a:t>Community Massage Therapists</a:t>
            </a:r>
          </a:p>
        </p:txBody>
      </p:sp>
      <p:sp>
        <p:nvSpPr>
          <p:cNvPr id="55"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person sitting in a room&#10;&#10;Description automatically generated">
            <a:extLst>
              <a:ext uri="{FF2B5EF4-FFF2-40B4-BE49-F238E27FC236}">
                <a16:creationId xmlns:a16="http://schemas.microsoft.com/office/drawing/2014/main" xmlns="" id="{46D66548-58E3-472A-8BCE-8E1A8D81793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4735" r="23129"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ontent Placeholder 1">
            <a:extLst>
              <a:ext uri="{FF2B5EF4-FFF2-40B4-BE49-F238E27FC236}">
                <a16:creationId xmlns:a16="http://schemas.microsoft.com/office/drawing/2014/main" xmlns="" id="{B968438B-3459-4759-A1C3-7A1C2416D0AE}"/>
              </a:ext>
            </a:extLst>
          </p:cNvPr>
          <p:cNvSpPr>
            <a:spLocks noGrp="1"/>
          </p:cNvSpPr>
          <p:nvPr>
            <p:ph idx="1"/>
          </p:nvPr>
        </p:nvSpPr>
        <p:spPr>
          <a:xfrm>
            <a:off x="6090574" y="2421682"/>
            <a:ext cx="4977578" cy="3639289"/>
          </a:xfrm>
        </p:spPr>
        <p:txBody>
          <a:bodyPr vert="horz" lIns="91440" tIns="45720" rIns="91440" bIns="45720" rtlCol="0" anchor="ctr">
            <a:normAutofit/>
          </a:bodyPr>
          <a:lstStyle/>
          <a:p>
            <a:pPr marL="45720">
              <a:defRPr/>
            </a:pPr>
            <a:endParaRPr lang="en-US" sz="2000" dirty="0">
              <a:solidFill>
                <a:srgbClr val="000000"/>
              </a:solidFill>
            </a:endParaRPr>
          </a:p>
          <a:p>
            <a:pPr marL="822960" lvl="2">
              <a:buClr>
                <a:schemeClr val="accent3"/>
              </a:buClr>
              <a:defRPr/>
            </a:pPr>
            <a:r>
              <a:rPr lang="en-US" dirty="0">
                <a:solidFill>
                  <a:srgbClr val="000000"/>
                </a:solidFill>
              </a:rPr>
              <a:t>Kentucky licensed CMTs with 5+ years experiences invited – in Kentucky study areas</a:t>
            </a:r>
          </a:p>
          <a:p>
            <a:pPr marL="822960" lvl="2">
              <a:buClr>
                <a:schemeClr val="accent3"/>
              </a:buClr>
              <a:defRPr/>
            </a:pPr>
            <a:r>
              <a:rPr lang="en-US" dirty="0">
                <a:solidFill>
                  <a:srgbClr val="000000"/>
                </a:solidFill>
              </a:rPr>
              <a:t>Years of experience range = 5-35+ years</a:t>
            </a:r>
          </a:p>
          <a:p>
            <a:pPr marL="822960" lvl="2">
              <a:buClr>
                <a:schemeClr val="accent3"/>
              </a:buClr>
              <a:defRPr/>
            </a:pPr>
            <a:r>
              <a:rPr lang="en-US" dirty="0">
                <a:solidFill>
                  <a:srgbClr val="000000"/>
                </a:solidFill>
              </a:rPr>
              <a:t>No specific massage training or experience required</a:t>
            </a:r>
          </a:p>
          <a:p>
            <a:pPr marL="822960" lvl="2">
              <a:buClr>
                <a:schemeClr val="accent3"/>
              </a:buClr>
              <a:defRPr/>
            </a:pPr>
            <a:r>
              <a:rPr lang="en-US" dirty="0">
                <a:solidFill>
                  <a:srgbClr val="000000"/>
                </a:solidFill>
              </a:rPr>
              <a:t>26 CMTs assigned participants (7 rural)</a:t>
            </a:r>
          </a:p>
          <a:p>
            <a:pPr marL="274320">
              <a:defRPr/>
            </a:pPr>
            <a:endParaRPr lang="en-US" sz="2000" dirty="0">
              <a:solidFill>
                <a:srgbClr val="000000"/>
              </a:solidFill>
            </a:endParaRPr>
          </a:p>
        </p:txBody>
      </p:sp>
    </p:spTree>
    <p:extLst>
      <p:ext uri="{BB962C8B-B14F-4D97-AF65-F5344CB8AC3E}">
        <p14:creationId xmlns:p14="http://schemas.microsoft.com/office/powerpoint/2010/main" val="234385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itting in a living room&#10;&#10;Description automatically generated">
            <a:extLst>
              <a:ext uri="{FF2B5EF4-FFF2-40B4-BE49-F238E27FC236}">
                <a16:creationId xmlns:a16="http://schemas.microsoft.com/office/drawing/2014/main" xmlns="" id="{5D598072-DFAD-4186-B0B3-9B1C1CA319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582" r="23229" b="1"/>
          <a:stretch/>
        </p:blipFill>
        <p:spPr>
          <a:xfrm>
            <a:off x="5797543" y="10"/>
            <a:ext cx="6394152" cy="6857990"/>
          </a:xfrm>
          <a:prstGeom prst="rect">
            <a:avLst/>
          </a:prstGeom>
        </p:spPr>
      </p:pic>
      <p:pic>
        <p:nvPicPr>
          <p:cNvPr id="34" name="Picture 33">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TextBox 6">
            <a:extLst>
              <a:ext uri="{FF2B5EF4-FFF2-40B4-BE49-F238E27FC236}">
                <a16:creationId xmlns:a16="http://schemas.microsoft.com/office/drawing/2014/main" xmlns="" id="{9D747AE9-A11F-4D95-956A-DF718A958C5F}"/>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000000"/>
                </a:solidFill>
                <a:latin typeface="+mj-lt"/>
                <a:ea typeface="+mj-ea"/>
                <a:cs typeface="+mj-cs"/>
              </a:rPr>
              <a:t>Pragmatic Protocol</a:t>
            </a:r>
          </a:p>
          <a:p>
            <a:pPr>
              <a:lnSpc>
                <a:spcPct val="90000"/>
              </a:lnSpc>
              <a:spcBef>
                <a:spcPct val="0"/>
              </a:spcBef>
              <a:spcAft>
                <a:spcPts val="600"/>
              </a:spcAft>
            </a:pPr>
            <a:endParaRPr lang="en-US" sz="4400" dirty="0">
              <a:solidFill>
                <a:srgbClr val="000000"/>
              </a:solidFill>
              <a:latin typeface="+mj-lt"/>
              <a:ea typeface="+mj-ea"/>
              <a:cs typeface="+mj-cs"/>
            </a:endParaRPr>
          </a:p>
        </p:txBody>
      </p:sp>
      <p:sp>
        <p:nvSpPr>
          <p:cNvPr id="2" name="Content Placeholder 1">
            <a:extLst>
              <a:ext uri="{FF2B5EF4-FFF2-40B4-BE49-F238E27FC236}">
                <a16:creationId xmlns:a16="http://schemas.microsoft.com/office/drawing/2014/main" xmlns="" id="{201EDEDA-20B7-41B5-A1C4-9CA624E4A685}"/>
              </a:ext>
            </a:extLst>
          </p:cNvPr>
          <p:cNvSpPr>
            <a:spLocks noGrp="1"/>
          </p:cNvSpPr>
          <p:nvPr>
            <p:ph idx="1"/>
          </p:nvPr>
        </p:nvSpPr>
        <p:spPr>
          <a:xfrm>
            <a:off x="804997" y="2272143"/>
            <a:ext cx="4706803" cy="3788830"/>
          </a:xfrm>
        </p:spPr>
        <p:txBody>
          <a:bodyPr vert="horz" lIns="91440" tIns="45720" rIns="91440" bIns="45720" rtlCol="0" anchor="ctr">
            <a:normAutofit/>
          </a:bodyPr>
          <a:lstStyle/>
          <a:p>
            <a:pPr marL="822960" lvl="2">
              <a:buClr>
                <a:schemeClr val="accent3"/>
              </a:buClr>
              <a:defRPr/>
            </a:pPr>
            <a:r>
              <a:rPr lang="en-US" dirty="0">
                <a:solidFill>
                  <a:srgbClr val="000000"/>
                </a:solidFill>
              </a:rPr>
              <a:t>Dose (partial) and duration - set </a:t>
            </a:r>
          </a:p>
          <a:p>
            <a:pPr marL="822960" lvl="2">
              <a:buClr>
                <a:schemeClr val="accent3"/>
              </a:buClr>
              <a:defRPr/>
            </a:pPr>
            <a:r>
              <a:rPr lang="en-US" dirty="0">
                <a:solidFill>
                  <a:srgbClr val="000000"/>
                </a:solidFill>
              </a:rPr>
              <a:t>Treatment lengths, dose schedules, and delivery – flexible</a:t>
            </a:r>
          </a:p>
          <a:p>
            <a:pPr marL="822960" lvl="2">
              <a:buClr>
                <a:schemeClr val="accent3"/>
              </a:buClr>
              <a:defRPr/>
            </a:pPr>
            <a:r>
              <a:rPr lang="en-US" dirty="0">
                <a:solidFill>
                  <a:srgbClr val="000000"/>
                </a:solidFill>
              </a:rPr>
              <a:t>CMT developed individualized treatment plans</a:t>
            </a:r>
          </a:p>
          <a:p>
            <a:pPr marL="822960" lvl="2">
              <a:buClr>
                <a:schemeClr val="accent3"/>
              </a:buClr>
              <a:defRPr/>
            </a:pPr>
            <a:r>
              <a:rPr lang="en-US" dirty="0">
                <a:solidFill>
                  <a:srgbClr val="000000"/>
                </a:solidFill>
              </a:rPr>
              <a:t>Interventions applied in therapist treatment location environment.</a:t>
            </a:r>
          </a:p>
          <a:p>
            <a:pPr marL="822960" lvl="2">
              <a:buClr>
                <a:schemeClr val="accent3"/>
              </a:buClr>
              <a:defRPr/>
            </a:pPr>
            <a:r>
              <a:rPr lang="en-US" dirty="0">
                <a:solidFill>
                  <a:srgbClr val="000000"/>
                </a:solidFill>
              </a:rPr>
              <a:t>CMTs utilized whatever modalities within which they were trained/specialized.</a:t>
            </a:r>
          </a:p>
        </p:txBody>
      </p:sp>
    </p:spTree>
    <p:extLst>
      <p:ext uri="{BB962C8B-B14F-4D97-AF65-F5344CB8AC3E}">
        <p14:creationId xmlns:p14="http://schemas.microsoft.com/office/powerpoint/2010/main" val="1713240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123620" y="1199148"/>
            <a:ext cx="6010178" cy="5159999"/>
          </a:xfrm>
          <a:prstGeom prst="rect">
            <a:avLst/>
          </a:prstGeom>
        </p:spPr>
      </p:pic>
      <p:sp>
        <p:nvSpPr>
          <p:cNvPr id="2" name="Title 1"/>
          <p:cNvSpPr>
            <a:spLocks noGrp="1"/>
          </p:cNvSpPr>
          <p:nvPr>
            <p:ph type="ctrTitle"/>
          </p:nvPr>
        </p:nvSpPr>
        <p:spPr>
          <a:xfrm>
            <a:off x="1696937" y="665731"/>
            <a:ext cx="8004391" cy="638906"/>
          </a:xfrm>
        </p:spPr>
        <p:txBody>
          <a:bodyPr>
            <a:normAutofit/>
          </a:bodyPr>
          <a:lstStyle/>
          <a:p>
            <a:r>
              <a:rPr lang="en-US" sz="3600" dirty="0"/>
              <a:t>KYPROS: Results</a:t>
            </a:r>
          </a:p>
        </p:txBody>
      </p:sp>
      <p:sp>
        <p:nvSpPr>
          <p:cNvPr id="7"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spTree>
    <p:extLst>
      <p:ext uri="{BB962C8B-B14F-4D97-AF65-F5344CB8AC3E}">
        <p14:creationId xmlns:p14="http://schemas.microsoft.com/office/powerpoint/2010/main" val="307106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6" y="665731"/>
            <a:ext cx="8971064" cy="638906"/>
          </a:xfrm>
        </p:spPr>
        <p:txBody>
          <a:bodyPr>
            <a:normAutofit/>
          </a:bodyPr>
          <a:lstStyle/>
          <a:p>
            <a:r>
              <a:rPr lang="en-US" sz="3600" dirty="0"/>
              <a:t>KYPROS: Results – Predictor Analysis</a:t>
            </a:r>
          </a:p>
        </p:txBody>
      </p:sp>
      <p:sp>
        <p:nvSpPr>
          <p:cNvPr id="7"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pic>
        <p:nvPicPr>
          <p:cNvPr id="3" name="Picture 2"/>
          <p:cNvPicPr>
            <a:picLocks noChangeAspect="1"/>
          </p:cNvPicPr>
          <p:nvPr/>
        </p:nvPicPr>
        <p:blipFill>
          <a:blip r:embed="rId2"/>
          <a:stretch>
            <a:fillRect/>
          </a:stretch>
        </p:blipFill>
        <p:spPr>
          <a:xfrm>
            <a:off x="2350800" y="2095732"/>
            <a:ext cx="7663336" cy="2420322"/>
          </a:xfrm>
          <a:prstGeom prst="rect">
            <a:avLst/>
          </a:prstGeom>
        </p:spPr>
      </p:pic>
    </p:spTree>
    <p:extLst>
      <p:ext uri="{BB962C8B-B14F-4D97-AF65-F5344CB8AC3E}">
        <p14:creationId xmlns:p14="http://schemas.microsoft.com/office/powerpoint/2010/main" val="162039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1584" y="441183"/>
            <a:ext cx="8617336" cy="638906"/>
          </a:xfrm>
        </p:spPr>
        <p:txBody>
          <a:bodyPr>
            <a:noAutofit/>
          </a:bodyPr>
          <a:lstStyle/>
          <a:p>
            <a:r>
              <a:rPr lang="en-US" sz="3600" dirty="0"/>
              <a:t>KYPROS: Primary Outcome Measures</a:t>
            </a:r>
            <a:endParaRPr lang="en-US" sz="3600" dirty="0">
              <a:solidFill>
                <a:schemeClr val="tx1"/>
              </a:solidFill>
            </a:endParaRPr>
          </a:p>
        </p:txBody>
      </p:sp>
      <p:sp>
        <p:nvSpPr>
          <p:cNvPr id="3"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sp>
        <p:nvSpPr>
          <p:cNvPr id="11" name="Title 1"/>
          <p:cNvSpPr txBox="1">
            <a:spLocks/>
          </p:cNvSpPr>
          <p:nvPr/>
        </p:nvSpPr>
        <p:spPr>
          <a:xfrm>
            <a:off x="2520990" y="1212961"/>
            <a:ext cx="7887931" cy="625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1" i="0" kern="1200" cap="none" spc="0">
                <a:solidFill>
                  <a:srgbClr val="404041"/>
                </a:solidFill>
                <a:latin typeface="Arial"/>
                <a:ea typeface="+mj-ea"/>
                <a:cs typeface="Arial"/>
              </a:defRPr>
            </a:lvl1pPr>
          </a:lstStyle>
          <a:p>
            <a:pPr algn="ctr"/>
            <a:r>
              <a:rPr lang="en-US" sz="3600" b="0" dirty="0"/>
              <a:t>At a Glance:</a:t>
            </a:r>
            <a:br>
              <a:rPr lang="en-US" sz="3600" b="0" dirty="0"/>
            </a:br>
            <a:r>
              <a:rPr lang="en-US" sz="3600" b="0" dirty="0" err="1"/>
              <a:t>Oswestry</a:t>
            </a:r>
            <a:r>
              <a:rPr lang="en-US" sz="3600" b="0" dirty="0"/>
              <a:t> Disability Index (ODI)</a:t>
            </a:r>
          </a:p>
        </p:txBody>
      </p:sp>
      <p:sp>
        <p:nvSpPr>
          <p:cNvPr id="12" name="Content Placeholder 2"/>
          <p:cNvSpPr>
            <a:spLocks noGrp="1"/>
          </p:cNvSpPr>
          <p:nvPr>
            <p:ph idx="1"/>
          </p:nvPr>
        </p:nvSpPr>
        <p:spPr>
          <a:xfrm>
            <a:off x="1696936" y="2058898"/>
            <a:ext cx="8926830" cy="4267200"/>
          </a:xfrm>
        </p:spPr>
        <p:txBody>
          <a:bodyPr>
            <a:noAutofit/>
          </a:bodyPr>
          <a:lstStyle/>
          <a:p>
            <a:pPr marL="284163" indent="-284163">
              <a:spcAft>
                <a:spcPts val="600"/>
              </a:spcAft>
              <a:buFont typeface="Arial" panose="020B0604020202020204" pitchFamily="34" charset="0"/>
              <a:buChar char="•"/>
            </a:pPr>
            <a:r>
              <a:rPr lang="en-US" sz="2800" dirty="0"/>
              <a:t>Assesses: </a:t>
            </a:r>
          </a:p>
          <a:p>
            <a:pPr marL="284163" indent="-284163">
              <a:spcAft>
                <a:spcPts val="600"/>
              </a:spcAft>
              <a:buNone/>
            </a:pPr>
            <a:r>
              <a:rPr lang="en-US" sz="2800" b="1" i="1" dirty="0"/>
              <a:t>	pain intensity, personal care, lifting, walking, sitting, standing, sleeping, sex life, social life,  travelling</a:t>
            </a:r>
          </a:p>
          <a:p>
            <a:pPr marL="284163" indent="-284163">
              <a:spcAft>
                <a:spcPts val="600"/>
              </a:spcAft>
              <a:buFont typeface="Arial" panose="020B0604020202020204" pitchFamily="34" charset="0"/>
              <a:buChar char="•"/>
            </a:pPr>
            <a:r>
              <a:rPr lang="en-US" sz="2800" dirty="0"/>
              <a:t>ODI Score = x% disabled </a:t>
            </a:r>
          </a:p>
          <a:p>
            <a:pPr marL="284163" indent="-284163">
              <a:spcAft>
                <a:spcPts val="600"/>
              </a:spcAft>
              <a:buNone/>
            </a:pPr>
            <a:r>
              <a:rPr lang="en-US" sz="2800" dirty="0">
                <a:latin typeface="Calibri"/>
              </a:rPr>
              <a:t>		 ↑score = ↓outcome</a:t>
            </a:r>
            <a:endParaRPr lang="en-US" sz="2800" dirty="0"/>
          </a:p>
          <a:p>
            <a:pPr marL="284163" indent="-284163">
              <a:spcAft>
                <a:spcPts val="600"/>
              </a:spcAft>
              <a:buNone/>
            </a:pPr>
            <a:endParaRPr lang="en-US" sz="500" dirty="0"/>
          </a:p>
          <a:p>
            <a:pPr marL="284163" indent="-284163">
              <a:spcAft>
                <a:spcPts val="600"/>
              </a:spcAft>
              <a:buFont typeface="Arial" panose="020B0604020202020204" pitchFamily="34" charset="0"/>
              <a:buChar char="•"/>
            </a:pPr>
            <a:r>
              <a:rPr lang="en-US" sz="2800" dirty="0"/>
              <a:t>Low Back Pain w/ Disability: ODI=12</a:t>
            </a:r>
            <a:r>
              <a:rPr lang="en-US" sz="2800" baseline="30000" dirty="0"/>
              <a:t>+</a:t>
            </a:r>
            <a:r>
              <a:rPr lang="en-US" sz="2800" dirty="0"/>
              <a:t>%</a:t>
            </a:r>
          </a:p>
          <a:p>
            <a:pPr marL="284163" indent="-284163">
              <a:spcAft>
                <a:spcPts val="600"/>
              </a:spcAft>
              <a:buFont typeface="Arial" panose="020B0604020202020204" pitchFamily="34" charset="0"/>
              <a:buChar char="•"/>
            </a:pPr>
            <a:r>
              <a:rPr lang="en-US" sz="2700" b="1" dirty="0"/>
              <a:t>Minimal Clinically Important Difference </a:t>
            </a:r>
            <a:r>
              <a:rPr lang="en-US" sz="2700" dirty="0"/>
              <a:t>(MCID): 6+ </a:t>
            </a:r>
          </a:p>
        </p:txBody>
      </p:sp>
      <p:sp>
        <p:nvSpPr>
          <p:cNvPr id="5" name="Isosceles Triangle 4"/>
          <p:cNvSpPr/>
          <p:nvPr/>
        </p:nvSpPr>
        <p:spPr>
          <a:xfrm>
            <a:off x="10172431" y="5681467"/>
            <a:ext cx="208061" cy="280559"/>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0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a:t>
                      </a:r>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endParaRPr lang="en-US" sz="2000" dirty="0"/>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endParaRPr lang="en-US" sz="2000" dirty="0"/>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endParaRPr lang="en-US" sz="2000" dirty="0"/>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144656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3" descr="AMTA-KY ltrlogo"/>
          <p:cNvPicPr>
            <a:picLocks noChangeAspect="1" noChangeArrowheads="1"/>
          </p:cNvPicPr>
          <p:nvPr/>
        </p:nvPicPr>
        <p:blipFill>
          <a:blip r:embed="rId3" cstate="print"/>
          <a:srcRect/>
          <a:stretch>
            <a:fillRect/>
          </a:stretch>
        </p:blipFill>
        <p:spPr bwMode="auto">
          <a:xfrm>
            <a:off x="457202" y="726219"/>
            <a:ext cx="3683111" cy="1427205"/>
          </a:xfrm>
          <a:prstGeom prst="rect">
            <a:avLst/>
          </a:prstGeom>
          <a:noFill/>
        </p:spPr>
      </p:pic>
      <p:sp>
        <p:nvSpPr>
          <p:cNvPr id="65" name="Rectangle 48">
            <a:extLst>
              <a:ext uri="{FF2B5EF4-FFF2-40B4-BE49-F238E27FC236}">
                <a16:creationId xmlns:a16="http://schemas.microsoft.com/office/drawing/2014/main" xmlns="" id="{112839B5-6527-4FE1-B5CA-71D5FFC47C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0">
            <a:extLst>
              <a:ext uri="{FF2B5EF4-FFF2-40B4-BE49-F238E27FC236}">
                <a16:creationId xmlns:a16="http://schemas.microsoft.com/office/drawing/2014/main" xmlns="" id="{089B37F3-721E-4809-A50E-9EE306404E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HAA.jpg"/>
          <p:cNvPicPr>
            <a:picLocks noChangeAspect="1"/>
          </p:cNvPicPr>
          <p:nvPr/>
        </p:nvPicPr>
        <p:blipFill>
          <a:blip r:embed="rId4" cstate="print"/>
          <a:srcRect/>
          <a:stretch>
            <a:fillRect/>
          </a:stretch>
        </p:blipFill>
        <p:spPr bwMode="auto">
          <a:xfrm>
            <a:off x="5006227" y="313080"/>
            <a:ext cx="2092281" cy="2262279"/>
          </a:xfrm>
          <a:prstGeom prst="rect">
            <a:avLst/>
          </a:prstGeom>
          <a:noFill/>
        </p:spPr>
      </p:pic>
      <p:pic>
        <p:nvPicPr>
          <p:cNvPr id="12" name="Picture 9" descr="Eddie and I close upweb.jpg"/>
          <p:cNvPicPr>
            <a:picLocks noChangeAspect="1"/>
          </p:cNvPicPr>
          <p:nvPr/>
        </p:nvPicPr>
        <p:blipFill>
          <a:blip r:embed="rId5" cstate="print"/>
          <a:srcRect/>
          <a:stretch>
            <a:fillRect/>
          </a:stretch>
        </p:blipFill>
        <p:spPr bwMode="auto">
          <a:xfrm>
            <a:off x="609117" y="3006496"/>
            <a:ext cx="2259593" cy="3385159"/>
          </a:xfrm>
          <a:prstGeom prst="rect">
            <a:avLst/>
          </a:prstGeom>
          <a:noFill/>
        </p:spPr>
      </p:pic>
      <p:sp>
        <p:nvSpPr>
          <p:cNvPr id="67" name="Rectangle 52">
            <a:extLst>
              <a:ext uri="{FF2B5EF4-FFF2-40B4-BE49-F238E27FC236}">
                <a16:creationId xmlns:a16="http://schemas.microsoft.com/office/drawing/2014/main" xmlns="" id="{6F32C1A4-2AC7-48CB-9AB7-B80470C0FD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3627" y="2779776"/>
            <a:ext cx="91440"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shimassage_com2.jpg"/>
          <p:cNvPicPr>
            <a:picLocks noChangeAspect="1"/>
          </p:cNvPicPr>
          <p:nvPr/>
        </p:nvPicPr>
        <p:blipFill>
          <a:blip r:embed="rId6" cstate="print"/>
          <a:srcRect/>
          <a:stretch>
            <a:fillRect/>
          </a:stretch>
        </p:blipFill>
        <p:spPr bwMode="auto">
          <a:xfrm>
            <a:off x="3589389" y="3530324"/>
            <a:ext cx="3671254" cy="2337502"/>
          </a:xfrm>
          <a:prstGeom prst="rect">
            <a:avLst/>
          </a:prstGeom>
          <a:noFill/>
        </p:spPr>
      </p:pic>
      <p:sp>
        <p:nvSpPr>
          <p:cNvPr id="68" name="Rectangle 54">
            <a:extLst>
              <a:ext uri="{FF2B5EF4-FFF2-40B4-BE49-F238E27FC236}">
                <a16:creationId xmlns:a16="http://schemas.microsoft.com/office/drawing/2014/main" xmlns="" id="{BE12D8E2-6088-4997-A8C6-1794DA9E1D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Miamiox.jpg"/>
          <p:cNvPicPr>
            <a:picLocks noChangeAspect="1"/>
          </p:cNvPicPr>
          <p:nvPr/>
        </p:nvPicPr>
        <p:blipFill>
          <a:blip r:embed="rId7" cstate="print"/>
          <a:srcRect/>
          <a:stretch>
            <a:fillRect/>
          </a:stretch>
        </p:blipFill>
        <p:spPr bwMode="auto">
          <a:xfrm>
            <a:off x="7853268" y="647228"/>
            <a:ext cx="3567362" cy="2661800"/>
          </a:xfrm>
          <a:prstGeom prst="rect">
            <a:avLst/>
          </a:prstGeom>
          <a:noFill/>
        </p:spPr>
      </p:pic>
      <p:sp>
        <p:nvSpPr>
          <p:cNvPr id="69" name="Rectangle 56">
            <a:extLst>
              <a:ext uri="{FF2B5EF4-FFF2-40B4-BE49-F238E27FC236}">
                <a16:creationId xmlns:a16="http://schemas.microsoft.com/office/drawing/2014/main" xmlns="" id="{FAF10F47-1605-47C5-AE58-9062909AD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UK.jpg"/>
          <p:cNvPicPr>
            <a:picLocks noChangeAspect="1"/>
          </p:cNvPicPr>
          <p:nvPr/>
        </p:nvPicPr>
        <p:blipFill>
          <a:blip r:embed="rId8" cstate="print"/>
          <a:srcRect/>
          <a:stretch>
            <a:fillRect/>
          </a:stretch>
        </p:blipFill>
        <p:spPr bwMode="auto">
          <a:xfrm>
            <a:off x="7853007" y="4543265"/>
            <a:ext cx="3567362" cy="1486400"/>
          </a:xfrm>
          <a:prstGeom prst="rect">
            <a:avLst/>
          </a:prstGeom>
          <a:noFill/>
        </p:spPr>
      </p:pic>
    </p:spTree>
    <p:extLst>
      <p:ext uri="{BB962C8B-B14F-4D97-AF65-F5344CB8AC3E}">
        <p14:creationId xmlns:p14="http://schemas.microsoft.com/office/powerpoint/2010/main" val="203928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endParaRPr lang="en-US" sz="2000" dirty="0"/>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endParaRPr lang="en-US" sz="2000" dirty="0"/>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2061057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endParaRPr lang="en-US" sz="2000" dirty="0"/>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endParaRPr lang="en-US" sz="2000" dirty="0"/>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3341624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r>
                        <a:rPr lang="en-US" sz="2000" dirty="0"/>
                        <a:t>Standing as long as I like w/ no pain</a:t>
                      </a:r>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endParaRPr lang="en-US" sz="2000" dirty="0"/>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211017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r>
                        <a:rPr lang="en-US" sz="2000" dirty="0"/>
                        <a:t>Standing as long as I like w/ no pain</a:t>
                      </a:r>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r>
                        <a:rPr lang="en-US" sz="2000" dirty="0"/>
                        <a:t>Sleep never disturbed</a:t>
                      </a:r>
                      <a:r>
                        <a:rPr lang="en-US" sz="2000" baseline="0" dirty="0"/>
                        <a:t> by pain</a:t>
                      </a:r>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endParaRPr lang="en-US" sz="2000" dirty="0"/>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1176007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r>
                        <a:rPr lang="en-US" sz="2000" dirty="0"/>
                        <a:t>Standing as long as I like w/ no pain</a:t>
                      </a:r>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r>
                        <a:rPr lang="en-US" sz="2000" dirty="0"/>
                        <a:t>Sleep never disturbed</a:t>
                      </a:r>
                      <a:r>
                        <a:rPr lang="en-US" sz="2000" baseline="0" dirty="0"/>
                        <a:t> by pain</a:t>
                      </a:r>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r>
                        <a:rPr lang="en-US" sz="2000" dirty="0"/>
                        <a:t>Normal sex life w/ no extra pain</a:t>
                      </a:r>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257670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r>
                        <a:rPr lang="en-US" sz="2000" dirty="0"/>
                        <a:t>Standing as long as I like w/ no pain</a:t>
                      </a:r>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r>
                        <a:rPr lang="en-US" sz="2000" dirty="0"/>
                        <a:t>Sleep never disturbed</a:t>
                      </a:r>
                      <a:r>
                        <a:rPr lang="en-US" sz="2000" baseline="0" dirty="0"/>
                        <a:t> by pain</a:t>
                      </a:r>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r>
                        <a:rPr lang="en-US" sz="2000" dirty="0"/>
                        <a:t>Normal sex life w/ no extra pain</a:t>
                      </a:r>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r>
                        <a:rPr lang="en-US" sz="2000" dirty="0"/>
                        <a:t>Normal social life w/</a:t>
                      </a:r>
                      <a:r>
                        <a:rPr lang="en-US" sz="2000" baseline="0" dirty="0"/>
                        <a:t> no pain</a:t>
                      </a:r>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endParaRPr lang="en-US" sz="2000" dirty="0"/>
                    </a:p>
                  </a:txBody>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1918415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937" y="1012095"/>
            <a:ext cx="8004391" cy="638906"/>
          </a:xfrm>
        </p:spPr>
        <p:txBody>
          <a:bodyPr/>
          <a:lstStyle/>
          <a:p>
            <a:r>
              <a:rPr lang="en-US" dirty="0"/>
              <a:t>ODI: What Clinical Benefit Looks Like…</a:t>
            </a:r>
          </a:p>
        </p:txBody>
      </p:sp>
      <p:sp>
        <p:nvSpPr>
          <p:cNvPr id="3" name="Text Placeholder 2"/>
          <p:cNvSpPr>
            <a:spLocks noGrp="1"/>
          </p:cNvSpPr>
          <p:nvPr>
            <p:ph type="body" sz="quarter" idx="10"/>
          </p:nvPr>
        </p:nvSpPr>
        <p:spPr>
          <a:xfrm>
            <a:off x="1696936" y="153482"/>
            <a:ext cx="3700462" cy="336549"/>
          </a:xfrm>
        </p:spPr>
        <p:txBody>
          <a:bodyPr/>
          <a:lstStyle/>
          <a:p>
            <a:pPr algn="l"/>
            <a:r>
              <a:rPr lang="en-US" dirty="0"/>
              <a:t>Real-World Massage for Chronic Low Back Pain</a:t>
            </a:r>
          </a:p>
        </p:txBody>
      </p:sp>
      <p:sp>
        <p:nvSpPr>
          <p:cNvPr id="8" name="Content Placeholder 2"/>
          <p:cNvSpPr>
            <a:spLocks noGrp="1"/>
          </p:cNvSpPr>
          <p:nvPr>
            <p:ph idx="1"/>
          </p:nvPr>
        </p:nvSpPr>
        <p:spPr>
          <a:xfrm>
            <a:off x="1696936" y="1732800"/>
            <a:ext cx="8382000" cy="724650"/>
          </a:xfrm>
        </p:spPr>
        <p:txBody>
          <a:bodyPr>
            <a:noAutofit/>
          </a:bodyPr>
          <a:lstStyle/>
          <a:p>
            <a:pPr marL="68580" indent="0">
              <a:spcAft>
                <a:spcPts val="0"/>
              </a:spcAft>
              <a:buNone/>
            </a:pPr>
            <a:r>
              <a:rPr lang="en-US" sz="2400" dirty="0"/>
              <a:t>Start: 40% disability </a:t>
            </a:r>
          </a:p>
          <a:p>
            <a:pPr marL="68580" indent="0">
              <a:spcAft>
                <a:spcPts val="0"/>
              </a:spcAft>
              <a:buNone/>
            </a:pPr>
            <a:r>
              <a:rPr lang="en-US" sz="2400" dirty="0"/>
              <a:t>30pt change = 75% Improvement</a:t>
            </a:r>
          </a:p>
          <a:p>
            <a:pPr lvl="1">
              <a:buNone/>
            </a:pPr>
            <a:endParaRPr lang="en-US" sz="1400" dirty="0"/>
          </a:p>
          <a:p>
            <a:pPr>
              <a:spcAft>
                <a:spcPts val="0"/>
              </a:spcAft>
              <a:buNone/>
            </a:pPr>
            <a:endParaRPr lang="en-US" sz="2400" dirty="0"/>
          </a:p>
        </p:txBody>
      </p:sp>
      <p:graphicFrame>
        <p:nvGraphicFramePr>
          <p:cNvPr id="9" name="Table 8"/>
          <p:cNvGraphicFramePr>
            <a:graphicFrameLocks noGrp="1"/>
          </p:cNvGraphicFramePr>
          <p:nvPr/>
        </p:nvGraphicFramePr>
        <p:xfrm>
          <a:off x="1935480" y="2748280"/>
          <a:ext cx="8309610" cy="3369312"/>
        </p:xfrm>
        <a:graphic>
          <a:graphicData uri="http://schemas.openxmlformats.org/drawingml/2006/table">
            <a:tbl>
              <a:tblPr firstRow="1" bandRow="1">
                <a:tableStyleId>{F5AB1C69-6EDB-4FF4-983F-18BD219EF322}</a:tableStyleId>
              </a:tblPr>
              <a:tblGrid>
                <a:gridCol w="4154805">
                  <a:extLst>
                    <a:ext uri="{9D8B030D-6E8A-4147-A177-3AD203B41FA5}">
                      <a16:colId xmlns:a16="http://schemas.microsoft.com/office/drawing/2014/main" xmlns="" val="20000"/>
                    </a:ext>
                  </a:extLst>
                </a:gridCol>
                <a:gridCol w="4154805">
                  <a:extLst>
                    <a:ext uri="{9D8B030D-6E8A-4147-A177-3AD203B41FA5}">
                      <a16:colId xmlns:a16="http://schemas.microsoft.com/office/drawing/2014/main" xmlns="" val="20001"/>
                    </a:ext>
                  </a:extLst>
                </a:gridCol>
              </a:tblGrid>
              <a:tr h="421164">
                <a:tc>
                  <a:txBody>
                    <a:bodyPr/>
                    <a:lstStyle/>
                    <a:p>
                      <a:r>
                        <a:rPr lang="en-US" sz="2000" dirty="0"/>
                        <a:t>Starting Point: ODI=40</a:t>
                      </a:r>
                    </a:p>
                  </a:txBody>
                  <a:tcPr/>
                </a:tc>
                <a:tc>
                  <a:txBody>
                    <a:bodyPr/>
                    <a:lstStyle/>
                    <a:p>
                      <a:r>
                        <a:rPr lang="en-US" sz="2000" dirty="0"/>
                        <a:t>After Massage: ODI=10</a:t>
                      </a:r>
                      <a:r>
                        <a:rPr lang="en-US" sz="2000" baseline="0" dirty="0"/>
                        <a:t> ; </a:t>
                      </a:r>
                      <a:r>
                        <a:rPr lang="el-GR" sz="2000" baseline="0" dirty="0"/>
                        <a:t>Δ</a:t>
                      </a:r>
                      <a:r>
                        <a:rPr lang="en-US" sz="2000" baseline="0" dirty="0"/>
                        <a:t>=75%</a:t>
                      </a:r>
                      <a:endParaRPr lang="en-US" sz="2000" dirty="0"/>
                    </a:p>
                  </a:txBody>
                  <a:tcPr/>
                </a:tc>
                <a:extLst>
                  <a:ext uri="{0D108BD9-81ED-4DB2-BD59-A6C34878D82A}">
                    <a16:rowId xmlns:a16="http://schemas.microsoft.com/office/drawing/2014/main" xmlns="" val="10000"/>
                  </a:ext>
                </a:extLst>
              </a:tr>
              <a:tr h="421164">
                <a:tc>
                  <a:txBody>
                    <a:bodyPr/>
                    <a:lstStyle/>
                    <a:p>
                      <a:r>
                        <a:rPr lang="en-US" sz="2000" dirty="0"/>
                        <a:t>Normal but painful personal care</a:t>
                      </a:r>
                    </a:p>
                  </a:txBody>
                  <a:tcPr/>
                </a:tc>
                <a:tc>
                  <a:txBody>
                    <a:bodyPr/>
                    <a:lstStyle/>
                    <a:p>
                      <a:r>
                        <a:rPr lang="en-US" sz="2000" dirty="0"/>
                        <a:t>Normal personal care, no pain</a:t>
                      </a:r>
                    </a:p>
                  </a:txBody>
                  <a:tcPr/>
                </a:tc>
                <a:extLst>
                  <a:ext uri="{0D108BD9-81ED-4DB2-BD59-A6C34878D82A}">
                    <a16:rowId xmlns:a16="http://schemas.microsoft.com/office/drawing/2014/main" xmlns="" val="10001"/>
                  </a:ext>
                </a:extLst>
              </a:tr>
              <a:tr h="421164">
                <a:tc>
                  <a:txBody>
                    <a:bodyPr/>
                    <a:lstStyle/>
                    <a:p>
                      <a:r>
                        <a:rPr lang="en-US" sz="2000" dirty="0"/>
                        <a:t>No sitting &gt;</a:t>
                      </a:r>
                      <a:r>
                        <a:rPr lang="en-US" sz="2000" baseline="0" dirty="0"/>
                        <a:t> 1 hour</a:t>
                      </a:r>
                      <a:endParaRPr lang="en-US" sz="2000" dirty="0"/>
                    </a:p>
                  </a:txBody>
                  <a:tcPr/>
                </a:tc>
                <a:tc>
                  <a:txBody>
                    <a:bodyPr/>
                    <a:lstStyle/>
                    <a:p>
                      <a:r>
                        <a:rPr lang="en-US" sz="2000" dirty="0"/>
                        <a:t>Sit</a:t>
                      </a:r>
                      <a:r>
                        <a:rPr lang="en-US" sz="2000" baseline="0" dirty="0"/>
                        <a:t> in any chair as long as I like</a:t>
                      </a:r>
                      <a:endParaRPr lang="en-US" sz="2000" dirty="0"/>
                    </a:p>
                  </a:txBody>
                  <a:tcPr/>
                </a:tc>
                <a:extLst>
                  <a:ext uri="{0D108BD9-81ED-4DB2-BD59-A6C34878D82A}">
                    <a16:rowId xmlns:a16="http://schemas.microsoft.com/office/drawing/2014/main" xmlns="" val="10002"/>
                  </a:ext>
                </a:extLst>
              </a:tr>
              <a:tr h="421164">
                <a:tc>
                  <a:txBody>
                    <a:bodyPr/>
                    <a:lstStyle/>
                    <a:p>
                      <a:r>
                        <a:rPr lang="en-US" sz="2000" dirty="0"/>
                        <a:t>No standing &gt; 1 hour</a:t>
                      </a:r>
                    </a:p>
                  </a:txBody>
                  <a:tcPr/>
                </a:tc>
                <a:tc>
                  <a:txBody>
                    <a:bodyPr/>
                    <a:lstStyle/>
                    <a:p>
                      <a:r>
                        <a:rPr lang="en-US" sz="2000" dirty="0"/>
                        <a:t>Standing as long as I like w/ no pain</a:t>
                      </a:r>
                    </a:p>
                  </a:txBody>
                  <a:tcPr/>
                </a:tc>
                <a:extLst>
                  <a:ext uri="{0D108BD9-81ED-4DB2-BD59-A6C34878D82A}">
                    <a16:rowId xmlns:a16="http://schemas.microsoft.com/office/drawing/2014/main" xmlns="" val="10003"/>
                  </a:ext>
                </a:extLst>
              </a:tr>
              <a:tr h="421164">
                <a:tc>
                  <a:txBody>
                    <a:bodyPr/>
                    <a:lstStyle/>
                    <a:p>
                      <a:r>
                        <a:rPr lang="en-US" sz="2000" dirty="0"/>
                        <a:t>&lt; 6 hours of sleep</a:t>
                      </a:r>
                    </a:p>
                  </a:txBody>
                  <a:tcPr/>
                </a:tc>
                <a:tc>
                  <a:txBody>
                    <a:bodyPr/>
                    <a:lstStyle/>
                    <a:p>
                      <a:r>
                        <a:rPr lang="en-US" sz="2000" dirty="0"/>
                        <a:t>Sleep never disturbed</a:t>
                      </a:r>
                      <a:r>
                        <a:rPr lang="en-US" sz="2000" baseline="0" dirty="0"/>
                        <a:t> by pain</a:t>
                      </a:r>
                      <a:endParaRPr lang="en-US" sz="2000" dirty="0"/>
                    </a:p>
                  </a:txBody>
                  <a:tcPr/>
                </a:tc>
                <a:extLst>
                  <a:ext uri="{0D108BD9-81ED-4DB2-BD59-A6C34878D82A}">
                    <a16:rowId xmlns:a16="http://schemas.microsoft.com/office/drawing/2014/main" xmlns="" val="10004"/>
                  </a:ext>
                </a:extLst>
              </a:tr>
              <a:tr h="421164">
                <a:tc>
                  <a:txBody>
                    <a:bodyPr/>
                    <a:lstStyle/>
                    <a:p>
                      <a:r>
                        <a:rPr lang="en-US" sz="2000" dirty="0"/>
                        <a:t>No sex life at all due to pain</a:t>
                      </a:r>
                    </a:p>
                  </a:txBody>
                  <a:tcPr/>
                </a:tc>
                <a:tc>
                  <a:txBody>
                    <a:bodyPr/>
                    <a:lstStyle/>
                    <a:p>
                      <a:r>
                        <a:rPr lang="en-US" sz="2000" dirty="0"/>
                        <a:t>Normal sex life w/ no extra pain</a:t>
                      </a:r>
                    </a:p>
                  </a:txBody>
                  <a:tcPr/>
                </a:tc>
                <a:extLst>
                  <a:ext uri="{0D108BD9-81ED-4DB2-BD59-A6C34878D82A}">
                    <a16:rowId xmlns:a16="http://schemas.microsoft.com/office/drawing/2014/main" xmlns="" val="10005"/>
                  </a:ext>
                </a:extLst>
              </a:tr>
              <a:tr h="421164">
                <a:tc>
                  <a:txBody>
                    <a:bodyPr/>
                    <a:lstStyle/>
                    <a:p>
                      <a:r>
                        <a:rPr lang="en-US" sz="2000" dirty="0"/>
                        <a:t>Normal but painful social life</a:t>
                      </a:r>
                    </a:p>
                  </a:txBody>
                  <a:tcPr/>
                </a:tc>
                <a:tc>
                  <a:txBody>
                    <a:bodyPr/>
                    <a:lstStyle/>
                    <a:p>
                      <a:r>
                        <a:rPr lang="en-US" sz="2000" dirty="0"/>
                        <a:t>Normal social life w/</a:t>
                      </a:r>
                      <a:r>
                        <a:rPr lang="en-US" sz="2000" baseline="0" dirty="0"/>
                        <a:t> no pain</a:t>
                      </a:r>
                      <a:endParaRPr lang="en-US" sz="2000" dirty="0"/>
                    </a:p>
                  </a:txBody>
                  <a:tcPr/>
                </a:tc>
                <a:extLst>
                  <a:ext uri="{0D108BD9-81ED-4DB2-BD59-A6C34878D82A}">
                    <a16:rowId xmlns:a16="http://schemas.microsoft.com/office/drawing/2014/main" xmlns="" val="10006"/>
                  </a:ext>
                </a:extLst>
              </a:tr>
              <a:tr h="421164">
                <a:tc>
                  <a:txBody>
                    <a:bodyPr/>
                    <a:lstStyle/>
                    <a:p>
                      <a:r>
                        <a:rPr lang="en-US" sz="2000" dirty="0"/>
                        <a:t>Limited travels due to pain</a:t>
                      </a:r>
                    </a:p>
                  </a:txBody>
                  <a:tcPr/>
                </a:tc>
                <a:tc>
                  <a:txBody>
                    <a:bodyPr/>
                    <a:lstStyle/>
                    <a:p>
                      <a:r>
                        <a:rPr lang="en-US" sz="2000" dirty="0"/>
                        <a:t>Can travel anywhere w/ some pain</a:t>
                      </a:r>
                    </a:p>
                  </a:txBody>
                  <a:tcPr/>
                </a:tc>
                <a:extLst>
                  <a:ext uri="{0D108BD9-81ED-4DB2-BD59-A6C34878D82A}">
                    <a16:rowId xmlns:a16="http://schemas.microsoft.com/office/drawing/2014/main" xmlns="" val="10007"/>
                  </a:ext>
                </a:extLst>
              </a:tr>
            </a:tbl>
          </a:graphicData>
        </a:graphic>
      </p:graphicFrame>
      <p:sp>
        <p:nvSpPr>
          <p:cNvPr id="4" name="Rounded Rectangle 3"/>
          <p:cNvSpPr/>
          <p:nvPr/>
        </p:nvSpPr>
        <p:spPr>
          <a:xfrm>
            <a:off x="7796463" y="2748281"/>
            <a:ext cx="866274" cy="395973"/>
          </a:xfrm>
          <a:prstGeom prst="roundRect">
            <a:avLst/>
          </a:prstGeom>
          <a:solidFill>
            <a:schemeClr val="accent4">
              <a:lumMod val="20000"/>
              <a:lumOff val="80000"/>
              <a:alpha val="34000"/>
            </a:schemeClr>
          </a:solidFill>
          <a:ln>
            <a:solidFill>
              <a:srgbClr val="690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46520" y="228420"/>
            <a:ext cx="4095750" cy="523220"/>
          </a:xfrm>
          <a:prstGeom prst="rect">
            <a:avLst/>
          </a:prstGeom>
          <a:noFill/>
        </p:spPr>
        <p:txBody>
          <a:bodyPr wrap="square" rtlCol="0">
            <a:spAutoFit/>
          </a:bodyPr>
          <a:lstStyle/>
          <a:p>
            <a:r>
              <a:rPr lang="en-US" sz="2800" i="1" dirty="0">
                <a:solidFill>
                  <a:srgbClr val="7030A0"/>
                </a:solidFill>
              </a:rPr>
              <a:t>Some added perspective</a:t>
            </a:r>
          </a:p>
        </p:txBody>
      </p:sp>
    </p:spTree>
    <p:extLst>
      <p:ext uri="{BB962C8B-B14F-4D97-AF65-F5344CB8AC3E}">
        <p14:creationId xmlns:p14="http://schemas.microsoft.com/office/powerpoint/2010/main" val="31895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66287175"/>
              </p:ext>
            </p:extLst>
          </p:nvPr>
        </p:nvGraphicFramePr>
        <p:xfrm>
          <a:off x="1638906" y="2538798"/>
          <a:ext cx="8991600" cy="3474720"/>
        </p:xfrm>
        <a:graphic>
          <a:graphicData uri="http://schemas.openxmlformats.org/drawingml/2006/table">
            <a:tbl>
              <a:tblPr firstRow="1" bandRow="1">
                <a:tableStyleId>{F5AB1C69-6EDB-4FF4-983F-18BD219EF322}</a:tableStyleId>
              </a:tblPr>
              <a:tblGrid>
                <a:gridCol w="4343400">
                  <a:extLst>
                    <a:ext uri="{9D8B030D-6E8A-4147-A177-3AD203B41FA5}">
                      <a16:colId xmlns:a16="http://schemas.microsoft.com/office/drawing/2014/main" xmlns="" val="20000"/>
                    </a:ext>
                  </a:extLst>
                </a:gridCol>
                <a:gridCol w="4648200">
                  <a:extLst>
                    <a:ext uri="{9D8B030D-6E8A-4147-A177-3AD203B41FA5}">
                      <a16:colId xmlns:a16="http://schemas.microsoft.com/office/drawing/2014/main" xmlns="" val="20001"/>
                    </a:ext>
                  </a:extLst>
                </a:gridCol>
              </a:tblGrid>
              <a:tr h="370840">
                <a:tc>
                  <a:txBody>
                    <a:bodyPr/>
                    <a:lstStyle/>
                    <a:p>
                      <a:r>
                        <a:rPr lang="en-US" sz="2400" dirty="0"/>
                        <a:t>Starting Point ODI=54</a:t>
                      </a:r>
                    </a:p>
                  </a:txBody>
                  <a:tcPr/>
                </a:tc>
                <a:tc>
                  <a:txBody>
                    <a:bodyPr/>
                    <a:lstStyle/>
                    <a:p>
                      <a:r>
                        <a:rPr lang="en-US" sz="2400" dirty="0"/>
                        <a:t>After MT ODI=40</a:t>
                      </a:r>
                      <a:r>
                        <a:rPr lang="en-US" sz="2400" baseline="0" dirty="0"/>
                        <a:t> ; </a:t>
                      </a:r>
                      <a:r>
                        <a:rPr lang="el-GR" sz="2400" baseline="0" dirty="0"/>
                        <a:t>Δ</a:t>
                      </a:r>
                      <a:r>
                        <a:rPr lang="en-US" sz="2400" baseline="0" dirty="0"/>
                        <a:t>=26%</a:t>
                      </a:r>
                      <a:endParaRPr lang="en-US" sz="2400" dirty="0"/>
                    </a:p>
                  </a:txBody>
                  <a:tcPr/>
                </a:tc>
                <a:extLst>
                  <a:ext uri="{0D108BD9-81ED-4DB2-BD59-A6C34878D82A}">
                    <a16:rowId xmlns:a16="http://schemas.microsoft.com/office/drawing/2014/main" xmlns="" val="10000"/>
                  </a:ext>
                </a:extLst>
              </a:tr>
              <a:tr h="370840">
                <a:tc>
                  <a:txBody>
                    <a:bodyPr/>
                    <a:lstStyle/>
                    <a:p>
                      <a:r>
                        <a:rPr lang="en-US" sz="2400" dirty="0"/>
                        <a:t>Severe pain intensity</a:t>
                      </a:r>
                    </a:p>
                  </a:txBody>
                  <a:tcPr/>
                </a:tc>
                <a:tc>
                  <a:txBody>
                    <a:bodyPr/>
                    <a:lstStyle/>
                    <a:p>
                      <a:r>
                        <a:rPr lang="en-US" sz="2400" dirty="0"/>
                        <a:t>Mild pain</a:t>
                      </a:r>
                      <a:r>
                        <a:rPr lang="en-US" sz="2400" baseline="0" dirty="0"/>
                        <a:t> intensity</a:t>
                      </a:r>
                      <a:endParaRPr lang="en-US" sz="2400" dirty="0"/>
                    </a:p>
                  </a:txBody>
                  <a:tcPr/>
                </a:tc>
                <a:extLst>
                  <a:ext uri="{0D108BD9-81ED-4DB2-BD59-A6C34878D82A}">
                    <a16:rowId xmlns:a16="http://schemas.microsoft.com/office/drawing/2014/main" xmlns="" val="10001"/>
                  </a:ext>
                </a:extLst>
              </a:tr>
              <a:tr h="370840">
                <a:tc>
                  <a:txBody>
                    <a:bodyPr/>
                    <a:lstStyle/>
                    <a:p>
                      <a:r>
                        <a:rPr lang="en-US" sz="2400" dirty="0"/>
                        <a:t>Only able to lift light – medium weights</a:t>
                      </a:r>
                    </a:p>
                  </a:txBody>
                  <a:tcPr/>
                </a:tc>
                <a:tc>
                  <a:txBody>
                    <a:bodyPr/>
                    <a:lstStyle/>
                    <a:p>
                      <a:r>
                        <a:rPr lang="en-US" sz="2400" dirty="0"/>
                        <a:t>Able to lifts heavy weights if conveniently</a:t>
                      </a:r>
                      <a:r>
                        <a:rPr lang="en-US" sz="2400" baseline="0" dirty="0"/>
                        <a:t> placed</a:t>
                      </a:r>
                      <a:endParaRPr lang="en-US" sz="2400" dirty="0"/>
                    </a:p>
                  </a:txBody>
                  <a:tcPr/>
                </a:tc>
                <a:extLst>
                  <a:ext uri="{0D108BD9-81ED-4DB2-BD59-A6C34878D82A}">
                    <a16:rowId xmlns:a16="http://schemas.microsoft.com/office/drawing/2014/main" xmlns="" val="10002"/>
                  </a:ext>
                </a:extLst>
              </a:tr>
              <a:tr h="370840">
                <a:tc>
                  <a:txBody>
                    <a:bodyPr/>
                    <a:lstStyle/>
                    <a:p>
                      <a:r>
                        <a:rPr lang="en-US" sz="2400" dirty="0"/>
                        <a:t>Only able to walk 100 yards</a:t>
                      </a:r>
                    </a:p>
                  </a:txBody>
                  <a:tcPr/>
                </a:tc>
                <a:tc>
                  <a:txBody>
                    <a:bodyPr/>
                    <a:lstStyle/>
                    <a:p>
                      <a:r>
                        <a:rPr lang="en-US" sz="2400" dirty="0"/>
                        <a:t>Can walk up to ¼ mile</a:t>
                      </a:r>
                    </a:p>
                  </a:txBody>
                  <a:tcPr/>
                </a:tc>
                <a:extLst>
                  <a:ext uri="{0D108BD9-81ED-4DB2-BD59-A6C34878D82A}">
                    <a16:rowId xmlns:a16="http://schemas.microsoft.com/office/drawing/2014/main" xmlns="" val="10003"/>
                  </a:ext>
                </a:extLst>
              </a:tr>
              <a:tr h="370840">
                <a:tc>
                  <a:txBody>
                    <a:bodyPr/>
                    <a:lstStyle/>
                    <a:p>
                      <a:r>
                        <a:rPr lang="en-US" sz="2400" dirty="0"/>
                        <a:t>Severely</a:t>
                      </a:r>
                      <a:r>
                        <a:rPr lang="en-US" sz="2400" baseline="0" dirty="0"/>
                        <a:t> restricted sex life </a:t>
                      </a:r>
                      <a:endParaRPr lang="en-US" sz="2400" dirty="0"/>
                    </a:p>
                  </a:txBody>
                  <a:tcPr/>
                </a:tc>
                <a:tc>
                  <a:txBody>
                    <a:bodyPr/>
                    <a:lstStyle/>
                    <a:p>
                      <a:r>
                        <a:rPr lang="en-US" sz="2400" dirty="0"/>
                        <a:t>Nearly normal but painful</a:t>
                      </a:r>
                      <a:r>
                        <a:rPr lang="en-US" sz="2400" baseline="0" dirty="0"/>
                        <a:t> sex life</a:t>
                      </a:r>
                      <a:endParaRPr lang="en-US" sz="2400" dirty="0"/>
                    </a:p>
                  </a:txBody>
                  <a:tcPr/>
                </a:tc>
                <a:extLst>
                  <a:ext uri="{0D108BD9-81ED-4DB2-BD59-A6C34878D82A}">
                    <a16:rowId xmlns:a16="http://schemas.microsoft.com/office/drawing/2014/main" xmlns="" val="10004"/>
                  </a:ext>
                </a:extLst>
              </a:tr>
              <a:tr h="370840">
                <a:tc>
                  <a:txBody>
                    <a:bodyPr/>
                    <a:lstStyle/>
                    <a:p>
                      <a:r>
                        <a:rPr lang="en-US" sz="2400" dirty="0"/>
                        <a:t>Travel no more than 1 hour due to pain</a:t>
                      </a:r>
                    </a:p>
                  </a:txBody>
                  <a:tcPr/>
                </a:tc>
                <a:tc>
                  <a:txBody>
                    <a:bodyPr/>
                    <a:lstStyle/>
                    <a:p>
                      <a:r>
                        <a:rPr lang="en-US" sz="2400" dirty="0"/>
                        <a:t>Can travel anywhere with some extra pain</a:t>
                      </a:r>
                    </a:p>
                  </a:txBody>
                  <a:tcPr/>
                </a:tc>
                <a:extLst>
                  <a:ext uri="{0D108BD9-81ED-4DB2-BD59-A6C34878D82A}">
                    <a16:rowId xmlns:a16="http://schemas.microsoft.com/office/drawing/2014/main" xmlns="" val="10005"/>
                  </a:ext>
                </a:extLst>
              </a:tr>
            </a:tbl>
          </a:graphicData>
        </a:graphic>
      </p:graphicFrame>
      <p:sp>
        <p:nvSpPr>
          <p:cNvPr id="11" name="Title 1"/>
          <p:cNvSpPr>
            <a:spLocks noGrp="1"/>
          </p:cNvSpPr>
          <p:nvPr>
            <p:ph type="ctrTitle"/>
          </p:nvPr>
        </p:nvSpPr>
        <p:spPr>
          <a:xfrm>
            <a:off x="1696937" y="969583"/>
            <a:ext cx="8004391" cy="638906"/>
          </a:xfrm>
        </p:spPr>
        <p:txBody>
          <a:bodyPr/>
          <a:lstStyle/>
          <a:p>
            <a:r>
              <a:rPr lang="en-US" dirty="0"/>
              <a:t>ODI: What Clinical Benefit Looks Like…</a:t>
            </a:r>
          </a:p>
        </p:txBody>
      </p:sp>
      <p:sp>
        <p:nvSpPr>
          <p:cNvPr id="12" name="Content Placeholder 2"/>
          <p:cNvSpPr txBox="1">
            <a:spLocks/>
          </p:cNvSpPr>
          <p:nvPr/>
        </p:nvSpPr>
        <p:spPr>
          <a:xfrm>
            <a:off x="1696936" y="1576752"/>
            <a:ext cx="8382000" cy="724650"/>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514350" indent="-171450" algn="l" defTabSz="685800" rtl="0" eaLnBrk="1" latinLnBrk="0" hangingPunct="1">
              <a:lnSpc>
                <a:spcPct val="100000"/>
              </a:lnSpc>
              <a:spcBef>
                <a:spcPts val="375"/>
              </a:spcBef>
              <a:buFont typeface="Arial" panose="020B0604020202020204" pitchFamily="34" charset="0"/>
              <a:buChar char="•"/>
              <a:defRPr sz="1600" kern="1200">
                <a:solidFill>
                  <a:srgbClr val="404041"/>
                </a:solidFill>
                <a:latin typeface="Arial"/>
                <a:ea typeface="+mn-ea"/>
                <a:cs typeface="Arial"/>
              </a:defRPr>
            </a:lvl2pPr>
            <a:lvl3pPr marL="857250" indent="-171450" algn="l" defTabSz="685800" rtl="0" eaLnBrk="1" latinLnBrk="0" hangingPunct="1">
              <a:lnSpc>
                <a:spcPct val="100000"/>
              </a:lnSpc>
              <a:spcBef>
                <a:spcPts val="375"/>
              </a:spcBef>
              <a:buFont typeface="Arial" panose="020B0604020202020204" pitchFamily="34" charset="0"/>
              <a:buChar char="•"/>
              <a:defRPr sz="1600" kern="1200">
                <a:solidFill>
                  <a:srgbClr val="404041"/>
                </a:solidFill>
                <a:latin typeface="Arial"/>
                <a:ea typeface="+mn-ea"/>
                <a:cs typeface="Arial"/>
              </a:defRPr>
            </a:lvl3pPr>
            <a:lvl4pPr marL="1200150" indent="-171450" algn="l" defTabSz="685800" rtl="0" eaLnBrk="1" latinLnBrk="0" hangingPunct="1">
              <a:lnSpc>
                <a:spcPct val="100000"/>
              </a:lnSpc>
              <a:spcBef>
                <a:spcPts val="375"/>
              </a:spcBef>
              <a:buFont typeface="Arial" panose="020B0604020202020204" pitchFamily="34" charset="0"/>
              <a:buChar char="•"/>
              <a:defRPr sz="1600" kern="1200">
                <a:solidFill>
                  <a:srgbClr val="404041"/>
                </a:solidFill>
                <a:latin typeface="Arial"/>
                <a:ea typeface="+mn-ea"/>
                <a:cs typeface="Arial"/>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rgbClr val="404041"/>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0">
              <a:spcAft>
                <a:spcPts val="0"/>
              </a:spcAft>
              <a:buNone/>
            </a:pPr>
            <a:r>
              <a:rPr lang="en-US" sz="2400" dirty="0"/>
              <a:t>Start: 54% disability </a:t>
            </a:r>
          </a:p>
          <a:p>
            <a:pPr marL="68580" indent="0">
              <a:spcAft>
                <a:spcPts val="0"/>
              </a:spcAft>
              <a:buNone/>
            </a:pPr>
            <a:r>
              <a:rPr lang="en-US" sz="2400" dirty="0"/>
              <a:t>14pt change = 26% Improvement</a:t>
            </a:r>
          </a:p>
          <a:p>
            <a:pPr lvl="1">
              <a:buFont typeface="Arial" panose="020B0604020202020204" pitchFamily="34" charset="0"/>
              <a:buNone/>
            </a:pPr>
            <a:endParaRPr lang="en-US" sz="1400" dirty="0"/>
          </a:p>
          <a:p>
            <a:pPr>
              <a:spcAft>
                <a:spcPts val="0"/>
              </a:spcAft>
              <a:buNone/>
            </a:pPr>
            <a:endParaRPr lang="en-US" sz="2400" dirty="0"/>
          </a:p>
        </p:txBody>
      </p:sp>
      <p:sp>
        <p:nvSpPr>
          <p:cNvPr id="14" name="TextBox 13"/>
          <p:cNvSpPr txBox="1"/>
          <p:nvPr/>
        </p:nvSpPr>
        <p:spPr>
          <a:xfrm>
            <a:off x="5747918" y="228420"/>
            <a:ext cx="5144872" cy="523220"/>
          </a:xfrm>
          <a:prstGeom prst="rect">
            <a:avLst/>
          </a:prstGeom>
          <a:noFill/>
        </p:spPr>
        <p:txBody>
          <a:bodyPr wrap="square" rtlCol="0">
            <a:spAutoFit/>
          </a:bodyPr>
          <a:lstStyle/>
          <a:p>
            <a:r>
              <a:rPr lang="en-US" sz="2800" i="1" dirty="0">
                <a:solidFill>
                  <a:srgbClr val="7030A0"/>
                </a:solidFill>
              </a:rPr>
              <a:t>Some more added perspective</a:t>
            </a:r>
          </a:p>
        </p:txBody>
      </p:sp>
      <p:sp>
        <p:nvSpPr>
          <p:cNvPr id="16" name="Text Placeholder 2"/>
          <p:cNvSpPr txBox="1">
            <a:spLocks/>
          </p:cNvSpPr>
          <p:nvPr/>
        </p:nvSpPr>
        <p:spPr>
          <a:xfrm>
            <a:off x="1696936" y="153482"/>
            <a:ext cx="3700462" cy="336549"/>
          </a:xfrm>
          <a:prstGeom prst="rect">
            <a:avLst/>
          </a:prstGeom>
        </p:spPr>
        <p:txBody>
          <a:bodyPr vert="horz" lIns="91440" tIns="45720" rIns="91440" bIns="45720" rtlCol="0">
            <a:noAutofit/>
          </a:bodyPr>
          <a:lstStyle>
            <a:lvl1pPr marL="0" indent="0" algn="r" defTabSz="685800" rtl="0" eaLnBrk="1" latinLnBrk="0" hangingPunct="1">
              <a:lnSpc>
                <a:spcPct val="90000"/>
              </a:lnSpc>
              <a:spcBef>
                <a:spcPts val="750"/>
              </a:spcBef>
              <a:buFont typeface="Arial" panose="020B0604020202020204" pitchFamily="34" charset="0"/>
              <a:buNone/>
              <a:defRPr sz="1100" b="0" i="0" kern="1200" spc="0" baseline="0">
                <a:solidFill>
                  <a:srgbClr val="A6A6A6"/>
                </a:solidFill>
                <a:latin typeface="Arial"/>
                <a:ea typeface="+mn-ea"/>
                <a:cs typeface="Arial"/>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dirty="0"/>
              <a:t>Real-World Massage for Chronic Low Back Pain</a:t>
            </a:r>
          </a:p>
        </p:txBody>
      </p:sp>
    </p:spTree>
    <p:extLst>
      <p:ext uri="{BB962C8B-B14F-4D97-AF65-F5344CB8AC3E}">
        <p14:creationId xmlns:p14="http://schemas.microsoft.com/office/powerpoint/2010/main" val="134993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3910335-6DE8-46D4-9D91-55BC0B382C9B}"/>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Expectations of Helpfulness</a:t>
            </a:r>
          </a:p>
        </p:txBody>
      </p:sp>
      <p:cxnSp>
        <p:nvCxnSpPr>
          <p:cNvPr id="12" name="Straight Connector 1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cell phone&#10;&#10;Description automatically generated">
            <a:extLst>
              <a:ext uri="{FF2B5EF4-FFF2-40B4-BE49-F238E27FC236}">
                <a16:creationId xmlns:a16="http://schemas.microsoft.com/office/drawing/2014/main" xmlns="" id="{90D662FB-EDE7-41C7-9E15-CE75444D99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172224"/>
            <a:ext cx="11496821" cy="2673011"/>
          </a:xfrm>
          <a:prstGeom prst="rect">
            <a:avLst/>
          </a:prstGeom>
        </p:spPr>
      </p:pic>
    </p:spTree>
    <p:extLst>
      <p:ext uri="{BB962C8B-B14F-4D97-AF65-F5344CB8AC3E}">
        <p14:creationId xmlns:p14="http://schemas.microsoft.com/office/powerpoint/2010/main" val="1804583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D596E14-F2B6-4601-B7BE-C5603C18FEFE}"/>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dirty="0">
                <a:solidFill>
                  <a:schemeClr val="bg1"/>
                </a:solidFill>
                <a:latin typeface="+mj-lt"/>
                <a:ea typeface="+mj-ea"/>
                <a:cs typeface="+mj-cs"/>
              </a:rPr>
              <a:t>KYPROS: Feasibility Discussion</a:t>
            </a:r>
          </a:p>
        </p:txBody>
      </p:sp>
      <p:pic>
        <p:nvPicPr>
          <p:cNvPr id="5" name="Content Placeholder 4">
            <a:extLst>
              <a:ext uri="{FF2B5EF4-FFF2-40B4-BE49-F238E27FC236}">
                <a16:creationId xmlns:a16="http://schemas.microsoft.com/office/drawing/2014/main" xmlns="" id="{00358EFC-2563-42C4-B9B4-DDEA7ED0EE14}"/>
              </a:ext>
            </a:extLst>
          </p:cNvPr>
          <p:cNvPicPr>
            <a:picLocks noGrp="1" noChangeAspect="1"/>
          </p:cNvPicPr>
          <p:nvPr>
            <p:ph idx="1"/>
          </p:nvPr>
        </p:nvPicPr>
        <p:blipFill>
          <a:blip r:embed="rId3"/>
          <a:stretch>
            <a:fillRect/>
          </a:stretch>
        </p:blipFill>
        <p:spPr>
          <a:xfrm>
            <a:off x="643467" y="2221976"/>
            <a:ext cx="10905066" cy="3300701"/>
          </a:xfrm>
          <a:prstGeom prst="rect">
            <a:avLst/>
          </a:prstGeom>
        </p:spPr>
      </p:pic>
    </p:spTree>
    <p:extLst>
      <p:ext uri="{BB962C8B-B14F-4D97-AF65-F5344CB8AC3E}">
        <p14:creationId xmlns:p14="http://schemas.microsoft.com/office/powerpoint/2010/main" val="97574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8">
            <a:extLst>
              <a:ext uri="{FF2B5EF4-FFF2-40B4-BE49-F238E27FC236}">
                <a16:creationId xmlns:a16="http://schemas.microsoft.com/office/drawing/2014/main" xmlns="" id="{E02F3C71-C981-4614-98EA-D6C494F80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4DA7AFBA-1AB9-4F46-8970-7A6724AA8616}"/>
              </a:ext>
            </a:extLst>
          </p:cNvPr>
          <p:cNvSpPr>
            <a:spLocks noGrp="1"/>
          </p:cNvSpPr>
          <p:nvPr>
            <p:ph idx="1"/>
          </p:nvPr>
        </p:nvSpPr>
        <p:spPr>
          <a:xfrm>
            <a:off x="821515" y="2121762"/>
            <a:ext cx="6204984" cy="3626917"/>
          </a:xfrm>
        </p:spPr>
        <p:txBody>
          <a:bodyPr>
            <a:normAutofit/>
          </a:bodyPr>
          <a:lstStyle/>
          <a:p>
            <a:r>
              <a:rPr lang="en-US" sz="2200"/>
              <a:t>The latest evidence of this need for a cocktail of measures comes from a recent clinical guideline issued by the American College of Physicians (ACP) on the management and treatment of acute, subacute and chronic low-back pain. In the document, the ACP enumerates a number of conservative approaches – spinal manipulation, exercise, yoga, </a:t>
            </a:r>
            <a:r>
              <a:rPr lang="en-US" sz="2200" b="1"/>
              <a:t>massage therapy</a:t>
            </a:r>
            <a:r>
              <a:rPr lang="en-US" sz="2200"/>
              <a:t>, low-level laser therapy, cognitive behavioral therapy, among other things – as first-line therapy for managing low-back pain.</a:t>
            </a:r>
          </a:p>
        </p:txBody>
      </p:sp>
      <p:pic>
        <p:nvPicPr>
          <p:cNvPr id="7" name="Picture 6">
            <a:extLst>
              <a:ext uri="{FF2B5EF4-FFF2-40B4-BE49-F238E27FC236}">
                <a16:creationId xmlns:a16="http://schemas.microsoft.com/office/drawing/2014/main" xmlns="" id="{87DE855B-2F35-4E21-A135-ACB474761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297" y="306909"/>
            <a:ext cx="3018916" cy="2286000"/>
          </a:xfrm>
          <a:prstGeom prst="rect">
            <a:avLst/>
          </a:prstGeom>
        </p:spPr>
      </p:pic>
      <p:pic>
        <p:nvPicPr>
          <p:cNvPr id="5" name="Picture 4" descr="A screenshot from a bottle&#10;&#10;Description automatically generated">
            <a:extLst>
              <a:ext uri="{FF2B5EF4-FFF2-40B4-BE49-F238E27FC236}">
                <a16:creationId xmlns:a16="http://schemas.microsoft.com/office/drawing/2014/main" xmlns="" id="{31ADCBE5-0B5E-4C1F-8028-4335EF9DA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1" y="2951935"/>
            <a:ext cx="4042410" cy="3142973"/>
          </a:xfrm>
          <a:prstGeom prst="rect">
            <a:avLst/>
          </a:prstGeom>
        </p:spPr>
      </p:pic>
    </p:spTree>
    <p:extLst>
      <p:ext uri="{BB962C8B-B14F-4D97-AF65-F5344CB8AC3E}">
        <p14:creationId xmlns:p14="http://schemas.microsoft.com/office/powerpoint/2010/main" val="142152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xmlns="" id="{EB2D5359-805F-4CE9-B38C-122627D8F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49" y="193569"/>
            <a:ext cx="10515600" cy="1233311"/>
          </a:xfrm>
        </p:spPr>
      </p:pic>
      <p:pic>
        <p:nvPicPr>
          <p:cNvPr id="7" name="Picture 6">
            <a:extLst>
              <a:ext uri="{FF2B5EF4-FFF2-40B4-BE49-F238E27FC236}">
                <a16:creationId xmlns:a16="http://schemas.microsoft.com/office/drawing/2014/main" xmlns="" id="{56121070-E704-427F-8982-A3BDD0313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72" y="1772113"/>
            <a:ext cx="10116962" cy="581106"/>
          </a:xfrm>
          <a:prstGeom prst="rect">
            <a:avLst/>
          </a:prstGeom>
        </p:spPr>
      </p:pic>
      <p:sp>
        <p:nvSpPr>
          <p:cNvPr id="8" name="TextBox 7">
            <a:extLst>
              <a:ext uri="{FF2B5EF4-FFF2-40B4-BE49-F238E27FC236}">
                <a16:creationId xmlns:a16="http://schemas.microsoft.com/office/drawing/2014/main" xmlns="" id="{1A14C703-5846-4C83-968F-74F0ED2B2F2E}"/>
              </a:ext>
            </a:extLst>
          </p:cNvPr>
          <p:cNvSpPr txBox="1"/>
          <p:nvPr/>
        </p:nvSpPr>
        <p:spPr>
          <a:xfrm>
            <a:off x="335902" y="3429000"/>
            <a:ext cx="10926147"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xmlns="" id="{CE767C4C-62C0-4236-BE51-BB466FFF06ED}"/>
              </a:ext>
            </a:extLst>
          </p:cNvPr>
          <p:cNvSpPr txBox="1"/>
          <p:nvPr/>
        </p:nvSpPr>
        <p:spPr>
          <a:xfrm>
            <a:off x="756690" y="2848002"/>
            <a:ext cx="10678620" cy="3816429"/>
          </a:xfrm>
          <a:prstGeom prst="rect">
            <a:avLst/>
          </a:prstGeom>
          <a:noFill/>
        </p:spPr>
        <p:txBody>
          <a:bodyPr wrap="square" rtlCol="0">
            <a:spAutoFit/>
          </a:bodyPr>
          <a:lstStyle/>
          <a:p>
            <a:r>
              <a:rPr lang="en-US" sz="2800" dirty="0"/>
              <a:t>This “pragmatic” study delivers the weakest possible evidence that back pain patients benefit from massage therapy, “a meaningful signal of massage effect.” Better than nothing? Only slightly. Unfortunately, pragmatic studies like this cannot (by design) actually demonstrate efficacy, and the use of the word “meaningful” in the title and abstract is optimistic editorializing. </a:t>
            </a:r>
            <a:r>
              <a:rPr lang="en-US" sz="2800" b="1" dirty="0"/>
              <a:t>This study can only show that back pain patients who saw massage therapists did well … but not </a:t>
            </a:r>
            <a:r>
              <a:rPr lang="en-US" sz="2800" b="1" i="1" dirty="0"/>
              <a:t>why</a:t>
            </a:r>
            <a:r>
              <a:rPr lang="en-US" sz="2800" b="1" dirty="0"/>
              <a:t> they did well, or even if it had anything to do with the massage specifically.</a:t>
            </a:r>
            <a:r>
              <a:rPr lang="en-US" sz="2800" dirty="0"/>
              <a:t> </a:t>
            </a:r>
          </a:p>
          <a:p>
            <a:endParaRPr lang="en-US" dirty="0"/>
          </a:p>
        </p:txBody>
      </p:sp>
    </p:spTree>
    <p:extLst>
      <p:ext uri="{BB962C8B-B14F-4D97-AF65-F5344CB8AC3E}">
        <p14:creationId xmlns:p14="http://schemas.microsoft.com/office/powerpoint/2010/main" val="518516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0DC81DE5-AE2D-4708-ADF5-81E00037BD76}"/>
              </a:ext>
            </a:extLst>
          </p:cNvPr>
          <p:cNvSpPr txBox="1"/>
          <p:nvPr/>
        </p:nvSpPr>
        <p:spPr>
          <a:xfrm>
            <a:off x="6928214" y="2115173"/>
            <a:ext cx="4805996" cy="282159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dirty="0">
                <a:solidFill>
                  <a:srgbClr val="000000"/>
                </a:solidFill>
                <a:latin typeface="+mj-lt"/>
                <a:ea typeface="+mj-ea"/>
                <a:cs typeface="+mj-cs"/>
              </a:rPr>
              <a:t>Something Happened</a:t>
            </a:r>
          </a:p>
        </p:txBody>
      </p:sp>
      <p:sp>
        <p:nvSpPr>
          <p:cNvPr id="3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box&#10;&#10;Description automatically generated">
            <a:extLst>
              <a:ext uri="{FF2B5EF4-FFF2-40B4-BE49-F238E27FC236}">
                <a16:creationId xmlns:a16="http://schemas.microsoft.com/office/drawing/2014/main" xmlns="" id="{37F2D3FF-30FD-489C-A5EA-486EA7E18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 y="1937662"/>
            <a:ext cx="4991700" cy="3749040"/>
          </a:xfrm>
          <a:prstGeom prst="rect">
            <a:avLst/>
          </a:prstGeom>
        </p:spPr>
      </p:pic>
    </p:spTree>
    <p:extLst>
      <p:ext uri="{BB962C8B-B14F-4D97-AF65-F5344CB8AC3E}">
        <p14:creationId xmlns:p14="http://schemas.microsoft.com/office/powerpoint/2010/main" val="235569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xmlns="" id="{721B5656-BD74-4920-9E42-49D3CAF3E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89" y="310092"/>
            <a:ext cx="8416511" cy="3118908"/>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xmlns="" id="{9AF78D99-F91A-4451-936A-89F9258C9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29" y="4080589"/>
            <a:ext cx="9440592" cy="2467319"/>
          </a:xfrm>
          <a:prstGeom prst="rect">
            <a:avLst/>
          </a:prstGeom>
        </p:spPr>
      </p:pic>
    </p:spTree>
    <p:extLst>
      <p:ext uri="{BB962C8B-B14F-4D97-AF65-F5344CB8AC3E}">
        <p14:creationId xmlns:p14="http://schemas.microsoft.com/office/powerpoint/2010/main" val="123982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xmlns="" id="{E810317F-553B-4A35-8D60-CE2F3B16990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3467" y="2595081"/>
            <a:ext cx="5294716" cy="1667836"/>
          </a:xfrm>
          <a:prstGeom prst="rect">
            <a:avLst/>
          </a:prstGeom>
        </p:spPr>
      </p:pic>
      <p:cxnSp>
        <p:nvCxnSpPr>
          <p:cNvPr id="79" name="Straight Connector 78">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Professor Lorimer Mosely, 'The Pain Revolution', April 2017">
            <a:extLst>
              <a:ext uri="{FF2B5EF4-FFF2-40B4-BE49-F238E27FC236}">
                <a16:creationId xmlns:a16="http://schemas.microsoft.com/office/drawing/2014/main" xmlns="" id="{FE766194-78F7-4516-8450-A55048AC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817" y="1939861"/>
            <a:ext cx="5294715" cy="297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466" y="387442"/>
            <a:ext cx="8182596" cy="3839584"/>
          </a:xfrm>
          <a:prstGeom prst="rect">
            <a:avLst/>
          </a:prstGeom>
        </p:spPr>
      </p:pic>
      <p:pic>
        <p:nvPicPr>
          <p:cNvPr id="9" name="Picture 8"/>
          <p:cNvPicPr>
            <a:picLocks noChangeAspect="1"/>
          </p:cNvPicPr>
          <p:nvPr/>
        </p:nvPicPr>
        <p:blipFill>
          <a:blip r:embed="rId4"/>
          <a:stretch>
            <a:fillRect/>
          </a:stretch>
        </p:blipFill>
        <p:spPr>
          <a:xfrm>
            <a:off x="3738271" y="4646904"/>
            <a:ext cx="7318505" cy="1066800"/>
          </a:xfrm>
          <a:prstGeom prst="rect">
            <a:avLst/>
          </a:prstGeom>
        </p:spPr>
      </p:pic>
    </p:spTree>
    <p:extLst>
      <p:ext uri="{BB962C8B-B14F-4D97-AF65-F5344CB8AC3E}">
        <p14:creationId xmlns:p14="http://schemas.microsoft.com/office/powerpoint/2010/main" val="347232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xmlns="" id="{7482AB33-FC96-412B-AE13-0A6A87165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691364"/>
            <a:ext cx="5426764" cy="2165909"/>
          </a:xfrm>
          <a:prstGeom prst="rect">
            <a:avLst/>
          </a:prstGeom>
        </p:spPr>
      </p:pic>
      <p:sp>
        <p:nvSpPr>
          <p:cNvPr id="22" name="Rectangle 21">
            <a:extLst>
              <a:ext uri="{FF2B5EF4-FFF2-40B4-BE49-F238E27FC236}">
                <a16:creationId xmlns:a16="http://schemas.microsoft.com/office/drawing/2014/main" xmlns="" id="{417CDA24-35F8-4540-8C52-3096D6D94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ell phone&#10;&#10;Description automatically generated">
            <a:extLst>
              <a:ext uri="{FF2B5EF4-FFF2-40B4-BE49-F238E27FC236}">
                <a16:creationId xmlns:a16="http://schemas.microsoft.com/office/drawing/2014/main" xmlns="" id="{F98F8449-ABD5-4A3E-9D43-F757EC6E2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689" y="321734"/>
            <a:ext cx="4487285" cy="2905170"/>
          </a:xfrm>
          <a:prstGeom prst="rect">
            <a:avLst/>
          </a:prstGeom>
        </p:spPr>
      </p:pic>
      <p:sp>
        <p:nvSpPr>
          <p:cNvPr id="24" name="Rectangle 23">
            <a:extLst>
              <a:ext uri="{FF2B5EF4-FFF2-40B4-BE49-F238E27FC236}">
                <a16:creationId xmlns:a16="http://schemas.microsoft.com/office/drawing/2014/main" xmlns="" id="{8658BFE0-4E65-4174-9C75-687C94E882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FA75DFED-A0C1-4A83-BE1D-0271C1826E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ell phone&#10;&#10;Description automatically generated">
            <a:extLst>
              <a:ext uri="{FF2B5EF4-FFF2-40B4-BE49-F238E27FC236}">
                <a16:creationId xmlns:a16="http://schemas.microsoft.com/office/drawing/2014/main" xmlns="" id="{549260D3-6925-44A4-9BFE-D73AB44DB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4375427"/>
            <a:ext cx="5426764" cy="127189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xmlns="" id="{EDD88653-4E16-4D81-B2AF-3C6746EB2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034" y="3874824"/>
            <a:ext cx="5112595" cy="2273103"/>
          </a:xfrm>
          <a:prstGeom prst="rect">
            <a:avLst/>
          </a:prstGeom>
        </p:spPr>
      </p:pic>
    </p:spTree>
    <p:extLst>
      <p:ext uri="{BB962C8B-B14F-4D97-AF65-F5344CB8AC3E}">
        <p14:creationId xmlns:p14="http://schemas.microsoft.com/office/powerpoint/2010/main" val="334408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807293" y="254346"/>
            <a:ext cx="5182428" cy="638906"/>
          </a:xfrm>
        </p:spPr>
        <p:txBody>
          <a:bodyPr>
            <a:noAutofit/>
          </a:bodyPr>
          <a:lstStyle/>
          <a:p>
            <a:r>
              <a:rPr lang="en-US" sz="3600" dirty="0"/>
              <a:t>Massage Therapy Evidence for Pain</a:t>
            </a:r>
          </a:p>
        </p:txBody>
      </p:sp>
      <p:sp>
        <p:nvSpPr>
          <p:cNvPr id="9" name="Content Placeholder 2"/>
          <p:cNvSpPr>
            <a:spLocks noGrp="1"/>
          </p:cNvSpPr>
          <p:nvPr>
            <p:ph idx="1"/>
          </p:nvPr>
        </p:nvSpPr>
        <p:spPr>
          <a:xfrm>
            <a:off x="1660473" y="1126982"/>
            <a:ext cx="7186108" cy="5426220"/>
          </a:xfrm>
        </p:spPr>
        <p:txBody>
          <a:bodyPr>
            <a:normAutofit fontScale="62500" lnSpcReduction="20000"/>
          </a:bodyPr>
          <a:lstStyle/>
          <a:p>
            <a:pPr lvl="1">
              <a:spcAft>
                <a:spcPts val="500"/>
              </a:spcAft>
            </a:pPr>
            <a:r>
              <a:rPr lang="en-US" sz="2600" b="1" dirty="0"/>
              <a:t>Back and Low-back  </a:t>
            </a:r>
            <a:r>
              <a:rPr lang="en-US" sz="2600" dirty="0"/>
              <a:t>(</a:t>
            </a:r>
            <a:r>
              <a:rPr lang="en-US" sz="2600" dirty="0" err="1"/>
              <a:t>Furlan</a:t>
            </a:r>
            <a:r>
              <a:rPr lang="en-US" sz="2600" dirty="0"/>
              <a:t> et al., 2008)</a:t>
            </a:r>
          </a:p>
          <a:p>
            <a:pPr lvl="2">
              <a:spcAft>
                <a:spcPts val="500"/>
              </a:spcAft>
            </a:pPr>
            <a:r>
              <a:rPr lang="en-US" sz="2400" dirty="0" err="1"/>
              <a:t>Cherkin</a:t>
            </a:r>
            <a:r>
              <a:rPr lang="en-US" sz="2400" dirty="0"/>
              <a:t> et al., 2001, 2009, 2011</a:t>
            </a:r>
          </a:p>
          <a:p>
            <a:pPr lvl="2">
              <a:spcAft>
                <a:spcPts val="500"/>
              </a:spcAft>
            </a:pPr>
            <a:r>
              <a:rPr lang="en-US" sz="2400" dirty="0" err="1"/>
              <a:t>Walach</a:t>
            </a:r>
            <a:r>
              <a:rPr lang="en-US" sz="2400" dirty="0"/>
              <a:t> et al., 2003</a:t>
            </a:r>
          </a:p>
          <a:p>
            <a:pPr lvl="1">
              <a:spcAft>
                <a:spcPts val="500"/>
              </a:spcAft>
            </a:pPr>
            <a:r>
              <a:rPr lang="en-US" sz="2600" b="1" dirty="0"/>
              <a:t>Related to cancer </a:t>
            </a:r>
            <a:r>
              <a:rPr lang="en-US" sz="2600" dirty="0"/>
              <a:t>(Ernst, 2009)</a:t>
            </a:r>
          </a:p>
          <a:p>
            <a:pPr lvl="2">
              <a:spcAft>
                <a:spcPts val="500"/>
              </a:spcAft>
            </a:pPr>
            <a:r>
              <a:rPr lang="en-US" sz="2400" dirty="0"/>
              <a:t>Corbin, 2005 </a:t>
            </a:r>
          </a:p>
          <a:p>
            <a:pPr lvl="2">
              <a:spcAft>
                <a:spcPts val="500"/>
              </a:spcAft>
            </a:pPr>
            <a:r>
              <a:rPr lang="en-US" sz="2400" dirty="0"/>
              <a:t>Hernandez-</a:t>
            </a:r>
            <a:r>
              <a:rPr lang="en-US" sz="2400" dirty="0" err="1"/>
              <a:t>Reif</a:t>
            </a:r>
            <a:r>
              <a:rPr lang="en-US" sz="2400" dirty="0"/>
              <a:t> &amp; Field, 2005</a:t>
            </a:r>
          </a:p>
          <a:p>
            <a:pPr lvl="1">
              <a:spcAft>
                <a:spcPts val="500"/>
              </a:spcAft>
            </a:pPr>
            <a:r>
              <a:rPr lang="en-US" sz="2600" b="1" dirty="0"/>
              <a:t>Musculoskeletal issues </a:t>
            </a:r>
            <a:r>
              <a:rPr lang="en-US" sz="2600" dirty="0"/>
              <a:t>(</a:t>
            </a:r>
            <a:r>
              <a:rPr lang="en-US" sz="2600" dirty="0" err="1"/>
              <a:t>Tsao</a:t>
            </a:r>
            <a:r>
              <a:rPr lang="en-US" sz="2600" dirty="0"/>
              <a:t>, 2007)</a:t>
            </a:r>
          </a:p>
          <a:p>
            <a:pPr lvl="2">
              <a:spcAft>
                <a:spcPts val="500"/>
              </a:spcAft>
            </a:pPr>
            <a:r>
              <a:rPr lang="en-US" sz="2600" b="1" dirty="0"/>
              <a:t>Neck</a:t>
            </a:r>
            <a:r>
              <a:rPr lang="en-US" sz="2600" dirty="0"/>
              <a:t> (</a:t>
            </a:r>
            <a:r>
              <a:rPr lang="en-US" sz="2600" dirty="0" err="1"/>
              <a:t>Ezzo</a:t>
            </a:r>
            <a:r>
              <a:rPr lang="en-US" sz="2600" dirty="0"/>
              <a:t>, 2007; Sherman et al., 2012)</a:t>
            </a:r>
          </a:p>
          <a:p>
            <a:pPr lvl="2">
              <a:spcAft>
                <a:spcPts val="500"/>
              </a:spcAft>
            </a:pPr>
            <a:r>
              <a:rPr lang="en-US" sz="2600" b="1" dirty="0"/>
              <a:t>Shoulder</a:t>
            </a:r>
            <a:r>
              <a:rPr lang="en-US" sz="2600" dirty="0"/>
              <a:t> (</a:t>
            </a:r>
            <a:r>
              <a:rPr lang="en-US" sz="2600" dirty="0" err="1"/>
              <a:t>Mok</a:t>
            </a:r>
            <a:r>
              <a:rPr lang="en-US" sz="2600" dirty="0"/>
              <a:t> &amp; Woo, 2004)</a:t>
            </a:r>
          </a:p>
          <a:p>
            <a:pPr lvl="2">
              <a:spcAft>
                <a:spcPts val="500"/>
              </a:spcAft>
            </a:pPr>
            <a:r>
              <a:rPr lang="en-US" sz="2600" b="1" dirty="0"/>
              <a:t>Arthritis</a:t>
            </a:r>
            <a:r>
              <a:rPr lang="en-US" sz="2600" dirty="0"/>
              <a:t> (</a:t>
            </a:r>
            <a:r>
              <a:rPr lang="en-US" sz="2600" dirty="0" err="1"/>
              <a:t>Kaboli</a:t>
            </a:r>
            <a:r>
              <a:rPr lang="en-US" sz="2600" dirty="0"/>
              <a:t> et al., 2001; Field et al., 2007, 2013)</a:t>
            </a:r>
          </a:p>
          <a:p>
            <a:pPr lvl="2">
              <a:spcAft>
                <a:spcPts val="500"/>
              </a:spcAft>
            </a:pPr>
            <a:r>
              <a:rPr lang="en-US" sz="2600" b="1" dirty="0"/>
              <a:t>Osteoarthritis</a:t>
            </a:r>
            <a:r>
              <a:rPr lang="en-US" sz="2600" dirty="0"/>
              <a:t> (Perlman et al., 2006)</a:t>
            </a:r>
          </a:p>
          <a:p>
            <a:pPr lvl="2">
              <a:spcAft>
                <a:spcPts val="500"/>
              </a:spcAft>
            </a:pPr>
            <a:r>
              <a:rPr lang="en-US" sz="2600" b="1" dirty="0"/>
              <a:t>Carpel-tunnel &amp; related </a:t>
            </a:r>
            <a:r>
              <a:rPr lang="en-US" sz="2600" dirty="0"/>
              <a:t>(Moraska, 2008; Elliott, 2013)</a:t>
            </a:r>
          </a:p>
          <a:p>
            <a:pPr lvl="1">
              <a:spcAft>
                <a:spcPts val="500"/>
              </a:spcAft>
            </a:pPr>
            <a:r>
              <a:rPr lang="en-US" sz="2600" b="1" dirty="0"/>
              <a:t>Headache</a:t>
            </a:r>
            <a:r>
              <a:rPr lang="en-US" sz="2600" dirty="0"/>
              <a:t> (Moraska, 2009)</a:t>
            </a:r>
          </a:p>
          <a:p>
            <a:pPr lvl="1">
              <a:spcAft>
                <a:spcPts val="500"/>
              </a:spcAft>
            </a:pPr>
            <a:r>
              <a:rPr lang="en-US" sz="2600" b="1" dirty="0"/>
              <a:t>Fibromyalgia</a:t>
            </a:r>
            <a:r>
              <a:rPr lang="en-US" sz="2600" dirty="0"/>
              <a:t> (Terry, 2012, </a:t>
            </a:r>
            <a:r>
              <a:rPr lang="en-US" sz="2600" dirty="0" err="1"/>
              <a:t>Kalichman</a:t>
            </a:r>
            <a:r>
              <a:rPr lang="en-US" sz="2600" dirty="0"/>
              <a:t>, 2010)  </a:t>
            </a:r>
          </a:p>
          <a:p>
            <a:pPr lvl="2">
              <a:spcAft>
                <a:spcPts val="500"/>
              </a:spcAft>
            </a:pPr>
            <a:r>
              <a:rPr lang="en-US" sz="2400" dirty="0"/>
              <a:t>Field et al., 2002</a:t>
            </a:r>
          </a:p>
          <a:p>
            <a:pPr lvl="2">
              <a:spcAft>
                <a:spcPts val="500"/>
              </a:spcAft>
            </a:pPr>
            <a:r>
              <a:rPr lang="en-US" sz="2400" dirty="0"/>
              <a:t>Sunshine et al., 1996</a:t>
            </a:r>
          </a:p>
        </p:txBody>
      </p:sp>
      <p:sp>
        <p:nvSpPr>
          <p:cNvPr id="10" name="TextBox 9"/>
          <p:cNvSpPr txBox="1"/>
          <p:nvPr/>
        </p:nvSpPr>
        <p:spPr>
          <a:xfrm>
            <a:off x="8471738" y="2906655"/>
            <a:ext cx="3429000" cy="3416320"/>
          </a:xfrm>
          <a:prstGeom prst="rect">
            <a:avLst/>
          </a:prstGeom>
          <a:solidFill>
            <a:schemeClr val="accent6">
              <a:lumMod val="20000"/>
              <a:lumOff val="80000"/>
            </a:schemeClr>
          </a:solidFill>
          <a:ln>
            <a:solidFill>
              <a:schemeClr val="accent3">
                <a:lumMod val="60000"/>
                <a:lumOff val="40000"/>
              </a:schemeClr>
            </a:solidFill>
          </a:ln>
        </p:spPr>
        <p:txBody>
          <a:bodyPr wrap="square" rtlCol="0">
            <a:spAutoFit/>
          </a:bodyPr>
          <a:lstStyle/>
          <a:p>
            <a:r>
              <a:rPr lang="en-US" b="1" i="1" dirty="0">
                <a:solidFill>
                  <a:srgbClr val="292929"/>
                </a:solidFill>
              </a:rPr>
              <a:t>“There is strong evidence that massage is effective for non-specific CLBP…in terms of improving symptoms and function. Although massage therapy may appear costly, it may save money by reducing health-care provider visits, use of pain medications, and costs of back-care serves.”</a:t>
            </a:r>
            <a:endParaRPr lang="en-US" dirty="0">
              <a:solidFill>
                <a:srgbClr val="292929"/>
              </a:solidFill>
            </a:endParaRPr>
          </a:p>
          <a:p>
            <a:r>
              <a:rPr lang="en-US" sz="1200" dirty="0">
                <a:solidFill>
                  <a:srgbClr val="292929"/>
                </a:solidFill>
              </a:rPr>
              <a:t>Imamura et al. (2008). Evidence-informed management of CLBP with massage. </a:t>
            </a:r>
            <a:r>
              <a:rPr lang="en-US" sz="1200" i="1" dirty="0">
                <a:solidFill>
                  <a:srgbClr val="292929"/>
                </a:solidFill>
              </a:rPr>
              <a:t>The</a:t>
            </a:r>
            <a:r>
              <a:rPr lang="en-US" sz="1200" dirty="0">
                <a:solidFill>
                  <a:srgbClr val="292929"/>
                </a:solidFill>
              </a:rPr>
              <a:t> </a:t>
            </a:r>
            <a:r>
              <a:rPr lang="en-US" sz="1200" i="1" dirty="0">
                <a:solidFill>
                  <a:srgbClr val="292929"/>
                </a:solidFill>
              </a:rPr>
              <a:t>Spine Journal, 8</a:t>
            </a:r>
            <a:r>
              <a:rPr lang="en-US" sz="1200" dirty="0">
                <a:solidFill>
                  <a:srgbClr val="292929"/>
                </a:solidFill>
              </a:rPr>
              <a:t>(1), 121-133.</a:t>
            </a:r>
          </a:p>
        </p:txBody>
      </p:sp>
      <p:sp>
        <p:nvSpPr>
          <p:cNvPr id="11" name="TextBox 10"/>
          <p:cNvSpPr txBox="1"/>
          <p:nvPr/>
        </p:nvSpPr>
        <p:spPr>
          <a:xfrm>
            <a:off x="6960801" y="2563484"/>
            <a:ext cx="3352800" cy="3139321"/>
          </a:xfrm>
          <a:prstGeom prst="rect">
            <a:avLst/>
          </a:prstGeom>
          <a:solidFill>
            <a:schemeClr val="accent6">
              <a:lumMod val="20000"/>
              <a:lumOff val="80000"/>
            </a:schemeClr>
          </a:solidFill>
          <a:ln>
            <a:solidFill>
              <a:schemeClr val="accent3">
                <a:lumMod val="60000"/>
                <a:lumOff val="40000"/>
              </a:schemeClr>
            </a:solidFill>
          </a:ln>
        </p:spPr>
        <p:txBody>
          <a:bodyPr wrap="square" rtlCol="0">
            <a:spAutoFit/>
          </a:bodyPr>
          <a:lstStyle/>
          <a:p>
            <a:r>
              <a:rPr lang="en-US" b="1" i="1" dirty="0">
                <a:solidFill>
                  <a:srgbClr val="292929"/>
                </a:solidFill>
              </a:rPr>
              <a:t>Collectively, the studies “suggest that massage can alleviate a wide range of symptoms: pain, nausea, anxiety, depression, anger, stress and fatigue. However, the methodological quality of the included studies was poor, a fact that prevents definitive conclusions.” </a:t>
            </a:r>
          </a:p>
          <a:p>
            <a:r>
              <a:rPr lang="en-US" sz="1200" dirty="0">
                <a:solidFill>
                  <a:srgbClr val="292929"/>
                </a:solidFill>
              </a:rPr>
              <a:t>Ernst. (2009). Massage therapy for cancer palliation and supportive care: a systematic review of RCTs. </a:t>
            </a:r>
            <a:r>
              <a:rPr lang="en-US" sz="1200" i="1" dirty="0">
                <a:solidFill>
                  <a:srgbClr val="292929"/>
                </a:solidFill>
              </a:rPr>
              <a:t>Support Care Cancer, 17</a:t>
            </a:r>
            <a:r>
              <a:rPr lang="en-US" sz="1200" dirty="0">
                <a:solidFill>
                  <a:srgbClr val="292929"/>
                </a:solidFill>
              </a:rPr>
              <a:t>, 333-337.</a:t>
            </a:r>
          </a:p>
        </p:txBody>
      </p:sp>
      <p:sp>
        <p:nvSpPr>
          <p:cNvPr id="13" name="TextBox 12"/>
          <p:cNvSpPr txBox="1"/>
          <p:nvPr/>
        </p:nvSpPr>
        <p:spPr>
          <a:xfrm>
            <a:off x="6096000" y="266060"/>
            <a:ext cx="3429000" cy="2215991"/>
          </a:xfrm>
          <a:prstGeom prst="rect">
            <a:avLst/>
          </a:prstGeom>
          <a:solidFill>
            <a:schemeClr val="accent6">
              <a:lumMod val="20000"/>
              <a:lumOff val="80000"/>
            </a:schemeClr>
          </a:solidFill>
          <a:ln>
            <a:solidFill>
              <a:schemeClr val="accent3">
                <a:lumMod val="60000"/>
                <a:lumOff val="40000"/>
              </a:schemeClr>
            </a:solidFill>
          </a:ln>
        </p:spPr>
        <p:txBody>
          <a:bodyPr wrap="square" rtlCol="0">
            <a:spAutoFit/>
          </a:bodyPr>
          <a:lstStyle/>
          <a:p>
            <a:r>
              <a:rPr lang="en-US" b="1" i="1" dirty="0">
                <a:solidFill>
                  <a:srgbClr val="292929"/>
                </a:solidFill>
              </a:rPr>
              <a:t>“Based on the evidence, massage therapy, compared to no treatment, should be strongly recommended as a pain management option.”</a:t>
            </a:r>
            <a:endParaRPr lang="en-US" dirty="0">
              <a:solidFill>
                <a:srgbClr val="292929"/>
              </a:solidFill>
            </a:endParaRPr>
          </a:p>
          <a:p>
            <a:r>
              <a:rPr lang="en-US" sz="1200" dirty="0">
                <a:solidFill>
                  <a:srgbClr val="292929"/>
                </a:solidFill>
              </a:rPr>
              <a:t>Crawford et al. (2016). The impact of massage therapy on function in pain populations-A systematic review and meta-analysis of RCTs: Part I. </a:t>
            </a:r>
            <a:r>
              <a:rPr lang="en-US" sz="1200" i="1" dirty="0">
                <a:solidFill>
                  <a:srgbClr val="292929"/>
                </a:solidFill>
              </a:rPr>
              <a:t>Pain Medicine, 17</a:t>
            </a:r>
            <a:r>
              <a:rPr lang="en-US" sz="1200" dirty="0">
                <a:solidFill>
                  <a:srgbClr val="292929"/>
                </a:solidFill>
              </a:rPr>
              <a:t>(7), 1353-1375.</a:t>
            </a:r>
          </a:p>
        </p:txBody>
      </p:sp>
      <p:sp>
        <p:nvSpPr>
          <p:cNvPr id="12" name="TextBox 11">
            <a:extLst>
              <a:ext uri="{FF2B5EF4-FFF2-40B4-BE49-F238E27FC236}">
                <a16:creationId xmlns:a16="http://schemas.microsoft.com/office/drawing/2014/main" xmlns="" id="{1A08F351-4C12-46E5-AF79-E6F9037E0571}"/>
              </a:ext>
            </a:extLst>
          </p:cNvPr>
          <p:cNvSpPr txBox="1"/>
          <p:nvPr/>
        </p:nvSpPr>
        <p:spPr>
          <a:xfrm>
            <a:off x="6488158" y="667760"/>
            <a:ext cx="4716846" cy="3323987"/>
          </a:xfrm>
          <a:prstGeom prst="rect">
            <a:avLst/>
          </a:prstGeom>
          <a:solidFill>
            <a:schemeClr val="accent6">
              <a:lumMod val="20000"/>
              <a:lumOff val="80000"/>
            </a:schemeClr>
          </a:solidFill>
          <a:ln>
            <a:solidFill>
              <a:schemeClr val="accent3">
                <a:lumMod val="60000"/>
                <a:lumOff val="40000"/>
              </a:schemeClr>
            </a:solidFill>
          </a:ln>
        </p:spPr>
        <p:txBody>
          <a:bodyPr wrap="square" rtlCol="0">
            <a:spAutoFit/>
          </a:bodyPr>
          <a:lstStyle/>
          <a:p>
            <a:r>
              <a:rPr lang="en-US" b="1" dirty="0"/>
              <a:t>We have very little confidence that massage is an effective treatment for LBP.</a:t>
            </a:r>
            <a:r>
              <a:rPr lang="en-US" dirty="0"/>
              <a:t> Acute, sub-acute and chronic LBP had improvements in</a:t>
            </a:r>
          </a:p>
          <a:p>
            <a:r>
              <a:rPr lang="en-US" dirty="0"/>
              <a:t>pain outcomes with massage only in the short-term follow-up. Functional improvement was observed in participants with sub-acute</a:t>
            </a:r>
          </a:p>
          <a:p>
            <a:r>
              <a:rPr lang="en-US" dirty="0"/>
              <a:t>and chronic LBP when compared with inactive controls, but only for the short-term follow-up. There were only minor adverse effects</a:t>
            </a:r>
          </a:p>
          <a:p>
            <a:r>
              <a:rPr lang="en-US" dirty="0"/>
              <a:t>with massage.</a:t>
            </a:r>
          </a:p>
          <a:p>
            <a:r>
              <a:rPr lang="en-US" sz="1200" dirty="0" err="1">
                <a:solidFill>
                  <a:srgbClr val="292929"/>
                </a:solidFill>
              </a:rPr>
              <a:t>Furlan</a:t>
            </a:r>
            <a:r>
              <a:rPr lang="en-US" sz="1200" dirty="0">
                <a:solidFill>
                  <a:srgbClr val="292929"/>
                </a:solidFill>
              </a:rPr>
              <a:t> </a:t>
            </a:r>
            <a:r>
              <a:rPr lang="en-US" sz="1200" dirty="0" err="1">
                <a:solidFill>
                  <a:srgbClr val="292929"/>
                </a:solidFill>
              </a:rPr>
              <a:t>er</a:t>
            </a:r>
            <a:r>
              <a:rPr lang="en-US" sz="1200" dirty="0">
                <a:solidFill>
                  <a:srgbClr val="292929"/>
                </a:solidFill>
              </a:rPr>
              <a:t> al. (2015). Massage for Low Back Pain (Review). </a:t>
            </a:r>
            <a:r>
              <a:rPr lang="en-US" sz="1200" dirty="0">
                <a:hlinkClick r:id="rId3"/>
              </a:rPr>
              <a:t>http://www.thecochranelibrary.com</a:t>
            </a:r>
            <a:r>
              <a:rPr lang="en-US" sz="1200" dirty="0"/>
              <a:t> </a:t>
            </a:r>
          </a:p>
        </p:txBody>
      </p:sp>
    </p:spTree>
    <p:extLst>
      <p:ext uri="{BB962C8B-B14F-4D97-AF65-F5344CB8AC3E}">
        <p14:creationId xmlns:p14="http://schemas.microsoft.com/office/powerpoint/2010/main" val="24050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chemeClr val="tx1"/>
                </a:solidFill>
              </a:rPr>
              <a:t>Chronic Low Back Pain (CLBP)</a:t>
            </a:r>
          </a:p>
        </p:txBody>
      </p:sp>
      <p:sp>
        <p:nvSpPr>
          <p:cNvPr id="3"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sp>
        <p:nvSpPr>
          <p:cNvPr id="4" name="Content Placeholder 3"/>
          <p:cNvSpPr>
            <a:spLocks noGrp="1"/>
          </p:cNvSpPr>
          <p:nvPr>
            <p:ph idx="1"/>
          </p:nvPr>
        </p:nvSpPr>
        <p:spPr>
          <a:xfrm>
            <a:off x="2042824" y="1621428"/>
            <a:ext cx="8015594" cy="4119802"/>
          </a:xfrm>
        </p:spPr>
        <p:txBody>
          <a:bodyPr>
            <a:normAutofit lnSpcReduction="10000"/>
          </a:bodyPr>
          <a:lstStyle/>
          <a:p>
            <a:pPr>
              <a:spcAft>
                <a:spcPts val="400"/>
              </a:spcAft>
            </a:pPr>
            <a:r>
              <a:rPr lang="en-US" sz="2000" dirty="0"/>
              <a:t>Low back pain </a:t>
            </a:r>
          </a:p>
          <a:p>
            <a:pPr lvl="1">
              <a:spcAft>
                <a:spcPts val="400"/>
              </a:spcAft>
            </a:pPr>
            <a:r>
              <a:rPr lang="en-US" dirty="0"/>
              <a:t>One of the most prevalent health conditions in the world</a:t>
            </a:r>
          </a:p>
          <a:p>
            <a:pPr lvl="1"/>
            <a:r>
              <a:rPr lang="en-US" dirty="0"/>
              <a:t>Leads all conditions in years lost to disability in the U.S.</a:t>
            </a:r>
          </a:p>
          <a:p>
            <a:pPr lvl="1"/>
            <a:r>
              <a:rPr lang="en-US" dirty="0"/>
              <a:t>Most acute cases improve rapidly; 1/3 report persistence &amp; </a:t>
            </a:r>
            <a:r>
              <a:rPr lang="en-US" b="1" dirty="0"/>
              <a:t>15% develop CLBP</a:t>
            </a:r>
          </a:p>
          <a:p>
            <a:pPr marL="342900" lvl="1" indent="0">
              <a:buNone/>
            </a:pPr>
            <a:endParaRPr lang="en-US" sz="900" dirty="0"/>
          </a:p>
          <a:p>
            <a:pPr>
              <a:spcAft>
                <a:spcPts val="400"/>
              </a:spcAft>
            </a:pPr>
            <a:r>
              <a:rPr lang="en-US" sz="2000" dirty="0"/>
              <a:t>Odds for CLBP increase with:</a:t>
            </a:r>
          </a:p>
          <a:p>
            <a:pPr lvl="1">
              <a:spcAft>
                <a:spcPts val="400"/>
              </a:spcAft>
            </a:pPr>
            <a:r>
              <a:rPr lang="en-US" dirty="0"/>
              <a:t>Increased age</a:t>
            </a:r>
          </a:p>
          <a:p>
            <a:pPr lvl="1">
              <a:spcAft>
                <a:spcPts val="400"/>
              </a:spcAft>
            </a:pPr>
            <a:r>
              <a:rPr lang="en-US" dirty="0"/>
              <a:t>Lower education and/or income</a:t>
            </a:r>
          </a:p>
          <a:p>
            <a:pPr lvl="1">
              <a:spcAft>
                <a:spcPts val="400"/>
              </a:spcAft>
            </a:pPr>
            <a:r>
              <a:rPr lang="en-US" dirty="0"/>
              <a:t>Depressions, abuse, sleep disturbances, and/or comorbidities  </a:t>
            </a:r>
          </a:p>
          <a:p>
            <a:pPr marL="342900" lvl="1" indent="0">
              <a:spcAft>
                <a:spcPts val="400"/>
              </a:spcAft>
              <a:buNone/>
            </a:pPr>
            <a:endParaRPr lang="en-US" sz="900" dirty="0"/>
          </a:p>
          <a:p>
            <a:pPr>
              <a:spcAft>
                <a:spcPts val="400"/>
              </a:spcAft>
            </a:pPr>
            <a:r>
              <a:rPr lang="en-US" sz="2000" dirty="0"/>
              <a:t>Result in more frequent health care visits</a:t>
            </a:r>
          </a:p>
          <a:p>
            <a:pPr>
              <a:spcAft>
                <a:spcPts val="400"/>
              </a:spcAft>
            </a:pPr>
            <a:endParaRPr lang="en-US" sz="900" dirty="0"/>
          </a:p>
          <a:p>
            <a:pPr>
              <a:spcAft>
                <a:spcPts val="400"/>
              </a:spcAft>
            </a:pPr>
            <a:r>
              <a:rPr lang="en-US" sz="2000" dirty="0"/>
              <a:t>High proportion have government-sponsored health insurance</a:t>
            </a:r>
          </a:p>
        </p:txBody>
      </p:sp>
      <p:sp>
        <p:nvSpPr>
          <p:cNvPr id="6" name="TextBox 5"/>
          <p:cNvSpPr txBox="1"/>
          <p:nvPr/>
        </p:nvSpPr>
        <p:spPr>
          <a:xfrm>
            <a:off x="5416512" y="5704764"/>
            <a:ext cx="5251488" cy="738664"/>
          </a:xfrm>
          <a:prstGeom prst="rect">
            <a:avLst/>
          </a:prstGeom>
          <a:noFill/>
        </p:spPr>
        <p:txBody>
          <a:bodyPr wrap="square" rtlCol="0">
            <a:spAutoFit/>
          </a:bodyPr>
          <a:lstStyle/>
          <a:p>
            <a:r>
              <a:rPr lang="en-US" sz="1400" dirty="0" err="1"/>
              <a:t>Shmagel</a:t>
            </a:r>
            <a:r>
              <a:rPr lang="en-US" sz="1400" dirty="0"/>
              <a:t>, Foley, Ibrahim. (2016). Epidemiology of Chronic Low Back Pain in US Adults. Data from the 2009-2010 National Health and Nutrition Examination Survey. </a:t>
            </a:r>
            <a:r>
              <a:rPr lang="en-US" sz="1400" i="1" dirty="0"/>
              <a:t>Arthritis Care Res, 68</a:t>
            </a:r>
            <a:r>
              <a:rPr lang="en-US" sz="1400" dirty="0"/>
              <a:t>(11); 1688-1694.</a:t>
            </a:r>
          </a:p>
        </p:txBody>
      </p:sp>
    </p:spTree>
    <p:extLst>
      <p:ext uri="{BB962C8B-B14F-4D97-AF65-F5344CB8AC3E}">
        <p14:creationId xmlns:p14="http://schemas.microsoft.com/office/powerpoint/2010/main" val="288837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1585" y="451767"/>
            <a:ext cx="8004391" cy="638906"/>
          </a:xfrm>
        </p:spPr>
        <p:txBody>
          <a:bodyPr>
            <a:normAutofit/>
          </a:bodyPr>
          <a:lstStyle/>
          <a:p>
            <a:r>
              <a:rPr lang="en-US" sz="3600" dirty="0"/>
              <a:t>KYPROS Design &amp; Measures</a:t>
            </a:r>
            <a:endParaRPr lang="en-US" sz="3600" dirty="0">
              <a:solidFill>
                <a:schemeClr val="tx1"/>
              </a:solidFill>
            </a:endParaRPr>
          </a:p>
        </p:txBody>
      </p:sp>
      <p:sp>
        <p:nvSpPr>
          <p:cNvPr id="3" name="Text Placeholder 2"/>
          <p:cNvSpPr>
            <a:spLocks noGrp="1"/>
          </p:cNvSpPr>
          <p:nvPr>
            <p:ph type="body" sz="quarter" idx="10"/>
          </p:nvPr>
        </p:nvSpPr>
        <p:spPr>
          <a:xfrm>
            <a:off x="1696936" y="153482"/>
            <a:ext cx="3853632" cy="533417"/>
          </a:xfrm>
        </p:spPr>
        <p:txBody>
          <a:bodyPr/>
          <a:lstStyle/>
          <a:p>
            <a:r>
              <a:rPr lang="en-US" dirty="0"/>
              <a:t>Real-World Massage Therapy for Chronic Low Back Pain</a:t>
            </a:r>
          </a:p>
        </p:txBody>
      </p:sp>
      <p:pic>
        <p:nvPicPr>
          <p:cNvPr id="21" name="Picture 20"/>
          <p:cNvPicPr>
            <a:picLocks noChangeAspect="1"/>
          </p:cNvPicPr>
          <p:nvPr/>
        </p:nvPicPr>
        <p:blipFill>
          <a:blip r:embed="rId3"/>
          <a:stretch>
            <a:fillRect/>
          </a:stretch>
        </p:blipFill>
        <p:spPr>
          <a:xfrm>
            <a:off x="2666770" y="1142925"/>
            <a:ext cx="5329517" cy="5206999"/>
          </a:xfrm>
          <a:prstGeom prst="rect">
            <a:avLst/>
          </a:prstGeom>
        </p:spPr>
      </p:pic>
      <p:sp>
        <p:nvSpPr>
          <p:cNvPr id="22" name="Content Placeholder 2"/>
          <p:cNvSpPr>
            <a:spLocks noGrp="1"/>
          </p:cNvSpPr>
          <p:nvPr>
            <p:ph idx="1"/>
          </p:nvPr>
        </p:nvSpPr>
        <p:spPr>
          <a:xfrm>
            <a:off x="6811456" y="1142924"/>
            <a:ext cx="3733800" cy="2301316"/>
          </a:xfrm>
        </p:spPr>
        <p:txBody>
          <a:bodyPr>
            <a:normAutofit/>
          </a:bodyPr>
          <a:lstStyle/>
          <a:p>
            <a:pPr>
              <a:spcBef>
                <a:spcPts val="500"/>
              </a:spcBef>
              <a:spcAft>
                <a:spcPts val="500"/>
              </a:spcAft>
              <a:buNone/>
            </a:pPr>
            <a:r>
              <a:rPr lang="en-US" sz="3000" u="sng" dirty="0"/>
              <a:t>Primary Outcomes </a:t>
            </a:r>
          </a:p>
          <a:p>
            <a:pPr>
              <a:spcBef>
                <a:spcPts val="500"/>
              </a:spcBef>
              <a:spcAft>
                <a:spcPts val="500"/>
              </a:spcAft>
            </a:pPr>
            <a:r>
              <a:rPr lang="en-US" sz="2400" b="1" dirty="0"/>
              <a:t>ODI </a:t>
            </a:r>
            <a:r>
              <a:rPr lang="en-US" sz="2400" dirty="0"/>
              <a:t>- </a:t>
            </a:r>
            <a:r>
              <a:rPr lang="en-US" sz="2400" dirty="0" err="1"/>
              <a:t>Oswestry</a:t>
            </a:r>
            <a:r>
              <a:rPr lang="en-US" sz="2400" dirty="0"/>
              <a:t> Disability Index </a:t>
            </a:r>
            <a:endParaRPr lang="en-US" sz="2400" b="1" dirty="0"/>
          </a:p>
          <a:p>
            <a:pPr>
              <a:spcBef>
                <a:spcPts val="500"/>
              </a:spcBef>
              <a:spcAft>
                <a:spcPts val="500"/>
              </a:spcAft>
            </a:pPr>
            <a:r>
              <a:rPr lang="en-US" sz="2400" b="1" dirty="0"/>
              <a:t>SF-36v2</a:t>
            </a:r>
          </a:p>
        </p:txBody>
      </p:sp>
      <p:sp>
        <p:nvSpPr>
          <p:cNvPr id="4" name="TextBox 3">
            <a:extLst>
              <a:ext uri="{FF2B5EF4-FFF2-40B4-BE49-F238E27FC236}">
                <a16:creationId xmlns:a16="http://schemas.microsoft.com/office/drawing/2014/main" xmlns="" id="{D4146142-FDFF-41B8-AB2E-04C7DB71EC45}"/>
              </a:ext>
            </a:extLst>
          </p:cNvPr>
          <p:cNvSpPr txBox="1"/>
          <p:nvPr/>
        </p:nvSpPr>
        <p:spPr>
          <a:xfrm>
            <a:off x="8351520" y="3631475"/>
            <a:ext cx="3666309" cy="2862322"/>
          </a:xfrm>
          <a:prstGeom prst="rect">
            <a:avLst/>
          </a:prstGeom>
          <a:noFill/>
        </p:spPr>
        <p:txBody>
          <a:bodyPr wrap="square" rtlCol="0">
            <a:spAutoFit/>
          </a:bodyPr>
          <a:lstStyle/>
          <a:p>
            <a:r>
              <a:rPr lang="en-US" dirty="0" err="1"/>
              <a:t>Chiarotto</a:t>
            </a:r>
            <a:r>
              <a:rPr lang="en-US" dirty="0"/>
              <a:t> A, </a:t>
            </a:r>
            <a:r>
              <a:rPr lang="en-US" dirty="0" err="1"/>
              <a:t>Terwee</a:t>
            </a:r>
            <a:r>
              <a:rPr lang="en-US" dirty="0"/>
              <a:t> CB, </a:t>
            </a:r>
            <a:r>
              <a:rPr lang="en-US" dirty="0" err="1"/>
              <a:t>Kamper</a:t>
            </a:r>
            <a:r>
              <a:rPr lang="en-US" dirty="0"/>
              <a:t> SJ, Boers M, </a:t>
            </a:r>
            <a:r>
              <a:rPr lang="en-US" dirty="0" err="1"/>
              <a:t>Ostelo</a:t>
            </a:r>
            <a:r>
              <a:rPr lang="en-US" dirty="0"/>
              <a:t> RW, Evidence on</a:t>
            </a:r>
          </a:p>
          <a:p>
            <a:r>
              <a:rPr lang="en-US" dirty="0"/>
              <a:t>the measurement properties of health-related quality of life instruments is largely missing in patients</a:t>
            </a:r>
          </a:p>
          <a:p>
            <a:r>
              <a:rPr lang="en-US" dirty="0"/>
              <a:t>with low back pain, a systematic review, </a:t>
            </a:r>
            <a:r>
              <a:rPr lang="en-US" i="1" dirty="0"/>
              <a:t>Journal of Clinical Epidemiology </a:t>
            </a:r>
            <a:r>
              <a:rPr lang="en-US" dirty="0"/>
              <a:t>(2018), </a:t>
            </a:r>
            <a:r>
              <a:rPr lang="en-US" dirty="0" err="1"/>
              <a:t>doi</a:t>
            </a:r>
            <a:r>
              <a:rPr lang="en-US" dirty="0"/>
              <a:t>: 10.1016/</a:t>
            </a:r>
          </a:p>
          <a:p>
            <a:r>
              <a:rPr lang="en-US" dirty="0"/>
              <a:t>j.jclinepi.2018.05.006.</a:t>
            </a:r>
          </a:p>
        </p:txBody>
      </p:sp>
    </p:spTree>
    <p:extLst>
      <p:ext uri="{BB962C8B-B14F-4D97-AF65-F5344CB8AC3E}">
        <p14:creationId xmlns:p14="http://schemas.microsoft.com/office/powerpoint/2010/main" val="172873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4" cstate="print"/>
          <a:srcRect/>
          <a:stretch>
            <a:fillRect/>
          </a:stretch>
        </p:blipFill>
        <p:spPr bwMode="auto">
          <a:xfrm>
            <a:off x="2194561" y="184346"/>
            <a:ext cx="3672840" cy="6446208"/>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6309362" y="184346"/>
            <a:ext cx="3672839" cy="6446207"/>
          </a:xfrm>
          <a:prstGeom prst="rect">
            <a:avLst/>
          </a:prstGeom>
          <a:noFill/>
          <a:ln w="9525">
            <a:noFill/>
            <a:miter lim="800000"/>
            <a:headEnd/>
            <a:tailEnd/>
          </a:ln>
        </p:spPr>
      </p:pic>
      <p:graphicFrame>
        <p:nvGraphicFramePr>
          <p:cNvPr id="7" name="Table 6"/>
          <p:cNvGraphicFramePr>
            <a:graphicFrameLocks noGrp="1"/>
          </p:cNvGraphicFramePr>
          <p:nvPr>
            <p:extLst/>
          </p:nvPr>
        </p:nvGraphicFramePr>
        <p:xfrm>
          <a:off x="2171700" y="914401"/>
          <a:ext cx="7848600" cy="4843059"/>
        </p:xfrm>
        <a:graphic>
          <a:graphicData uri="http://schemas.openxmlformats.org/drawingml/2006/table">
            <a:tbl>
              <a:tblPr/>
              <a:tblGrid>
                <a:gridCol w="4261086">
                  <a:extLst>
                    <a:ext uri="{9D8B030D-6E8A-4147-A177-3AD203B41FA5}">
                      <a16:colId xmlns:a16="http://schemas.microsoft.com/office/drawing/2014/main" xmlns="" val="20000"/>
                    </a:ext>
                  </a:extLst>
                </a:gridCol>
                <a:gridCol w="3587514">
                  <a:extLst>
                    <a:ext uri="{9D8B030D-6E8A-4147-A177-3AD203B41FA5}">
                      <a16:colId xmlns:a16="http://schemas.microsoft.com/office/drawing/2014/main" xmlns="" val="20001"/>
                    </a:ext>
                  </a:extLst>
                </a:gridCol>
              </a:tblGrid>
              <a:tr h="368406">
                <a:tc>
                  <a:txBody>
                    <a:bodyPr/>
                    <a:lstStyle/>
                    <a:p>
                      <a:pPr marL="0" marR="0">
                        <a:lnSpc>
                          <a:spcPct val="150000"/>
                        </a:lnSpc>
                        <a:spcBef>
                          <a:spcPts val="0"/>
                        </a:spcBef>
                        <a:spcAft>
                          <a:spcPts val="1000"/>
                        </a:spcAft>
                      </a:pPr>
                      <a:r>
                        <a:rPr lang="en-US" sz="1600" b="1" u="sng" dirty="0">
                          <a:latin typeface="Calibri"/>
                          <a:ea typeface="Calibri"/>
                          <a:cs typeface="Times New Roman"/>
                        </a:rPr>
                        <a:t>Inclusion Criteria</a:t>
                      </a:r>
                      <a:endParaRPr lang="en-US" sz="1600" u="sng" dirty="0">
                        <a:latin typeface="Calibri"/>
                        <a:ea typeface="Calibri"/>
                        <a:cs typeface="Times New Roman"/>
                      </a:endParaRP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b="1" u="sng" dirty="0">
                          <a:latin typeface="Calibri"/>
                          <a:ea typeface="Calibri"/>
                          <a:cs typeface="Times New Roman"/>
                        </a:rPr>
                        <a:t>Exclusion Criteria</a:t>
                      </a:r>
                      <a:endParaRPr lang="en-US" sz="1600" u="sng" dirty="0">
                        <a:latin typeface="Calibri"/>
                        <a:ea typeface="Calibri"/>
                        <a:cs typeface="Times New Roman"/>
                      </a:endParaRP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0"/>
                  </a:ext>
                </a:extLst>
              </a:tr>
              <a:tr h="368406">
                <a:tc>
                  <a:txBody>
                    <a:bodyPr/>
                    <a:lstStyle/>
                    <a:p>
                      <a:pPr marL="0" marR="0">
                        <a:lnSpc>
                          <a:spcPct val="150000"/>
                        </a:lnSpc>
                        <a:spcBef>
                          <a:spcPts val="0"/>
                        </a:spcBef>
                        <a:spcAft>
                          <a:spcPts val="1000"/>
                        </a:spcAft>
                      </a:pPr>
                      <a:r>
                        <a:rPr lang="en-US" sz="1600" dirty="0">
                          <a:latin typeface="Calibri"/>
                          <a:ea typeface="Calibri"/>
                          <a:cs typeface="Times New Roman"/>
                        </a:rPr>
                        <a:t>Currently have CLBP</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a:latin typeface="Calibri"/>
                          <a:ea typeface="Calibri"/>
                          <a:cs typeface="Times New Roman"/>
                        </a:rPr>
                        <a:t>Pregnant at referral point</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1"/>
                  </a:ext>
                </a:extLst>
              </a:tr>
              <a:tr h="368406">
                <a:tc>
                  <a:txBody>
                    <a:bodyPr/>
                    <a:lstStyle/>
                    <a:p>
                      <a:pPr marL="0" marR="0">
                        <a:lnSpc>
                          <a:spcPct val="150000"/>
                        </a:lnSpc>
                        <a:spcBef>
                          <a:spcPts val="0"/>
                        </a:spcBef>
                        <a:spcAft>
                          <a:spcPts val="1000"/>
                        </a:spcAft>
                      </a:pPr>
                      <a:r>
                        <a:rPr lang="en-US" sz="1600" dirty="0">
                          <a:latin typeface="Calibri"/>
                          <a:ea typeface="Calibri"/>
                          <a:cs typeface="Times New Roman"/>
                        </a:rPr>
                        <a:t>Patient in referring practice for 3+months</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a:latin typeface="Calibri"/>
                          <a:ea typeface="Calibri"/>
                          <a:cs typeface="Times New Roman"/>
                        </a:rPr>
                        <a:t>Current/past history of psychosis</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2"/>
                  </a:ext>
                </a:extLst>
              </a:tr>
              <a:tr h="883140">
                <a:tc>
                  <a:txBody>
                    <a:bodyPr/>
                    <a:lstStyle/>
                    <a:p>
                      <a:pPr marL="0" marR="0">
                        <a:lnSpc>
                          <a:spcPct val="150000"/>
                        </a:lnSpc>
                        <a:spcBef>
                          <a:spcPts val="0"/>
                        </a:spcBef>
                        <a:spcAft>
                          <a:spcPts val="1000"/>
                        </a:spcAft>
                      </a:pPr>
                      <a:r>
                        <a:rPr lang="en-US" sz="1600" dirty="0">
                          <a:latin typeface="Calibri"/>
                          <a:ea typeface="Calibri"/>
                          <a:cs typeface="Times New Roman"/>
                        </a:rPr>
                        <a:t>Has visit with participating PCP during study referral window (visit for any reason)</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a:latin typeface="Calibri"/>
                          <a:ea typeface="Calibri"/>
                          <a:cs typeface="Times New Roman"/>
                        </a:rPr>
                        <a:t>Presence of nonconsolidated fracture, deep vein thrombosis, or advanced osteoporosis</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3"/>
                  </a:ext>
                </a:extLst>
              </a:tr>
              <a:tr h="1177521">
                <a:tc>
                  <a:txBody>
                    <a:bodyPr/>
                    <a:lstStyle/>
                    <a:p>
                      <a:pPr marL="0" marR="0">
                        <a:lnSpc>
                          <a:spcPct val="150000"/>
                        </a:lnSpc>
                        <a:spcBef>
                          <a:spcPts val="0"/>
                        </a:spcBef>
                        <a:spcAft>
                          <a:spcPts val="1000"/>
                        </a:spcAft>
                      </a:pPr>
                      <a:r>
                        <a:rPr lang="en-US" sz="1600" dirty="0">
                          <a:latin typeface="Calibri"/>
                          <a:ea typeface="Calibri"/>
                          <a:cs typeface="Times New Roman"/>
                        </a:rPr>
                        <a:t>21+ years old with life expectancy of 6+ months</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dirty="0">
                          <a:latin typeface="Calibri"/>
                          <a:ea typeface="Calibri"/>
                          <a:cs typeface="Times New Roman"/>
                        </a:rPr>
                        <a:t>Course of PMR </a:t>
                      </a:r>
                      <a:r>
                        <a:rPr lang="en-US" sz="1600">
                          <a:latin typeface="Calibri"/>
                          <a:ea typeface="Calibri"/>
                          <a:cs typeface="Times New Roman"/>
                        </a:rPr>
                        <a:t>or MT </a:t>
                      </a:r>
                      <a:r>
                        <a:rPr lang="en-US" sz="1600" dirty="0">
                          <a:latin typeface="Calibri"/>
                          <a:ea typeface="Calibri"/>
                          <a:cs typeface="Times New Roman"/>
                        </a:rPr>
                        <a:t>in the past 6 months for any reason (spa visits or occasional massage or PMR was acceptable)</a:t>
                      </a: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4"/>
                  </a:ext>
                </a:extLst>
              </a:tr>
              <a:tr h="1177521">
                <a:tc>
                  <a:txBody>
                    <a:bodyPr/>
                    <a:lstStyle/>
                    <a:p>
                      <a:pPr marL="0" marR="0">
                        <a:lnSpc>
                          <a:spcPct val="150000"/>
                        </a:lnSpc>
                        <a:spcBef>
                          <a:spcPts val="0"/>
                        </a:spcBef>
                        <a:spcAft>
                          <a:spcPts val="1000"/>
                        </a:spcAft>
                      </a:pPr>
                      <a:endParaRPr lang="en-US" sz="1600" dirty="0">
                        <a:latin typeface="Calibri"/>
                        <a:ea typeface="Calibri"/>
                        <a:cs typeface="Times New Roman"/>
                      </a:endParaRP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50000"/>
                        </a:lnSpc>
                        <a:spcBef>
                          <a:spcPts val="0"/>
                        </a:spcBef>
                        <a:spcAft>
                          <a:spcPts val="1000"/>
                        </a:spcAft>
                      </a:pPr>
                      <a:r>
                        <a:rPr lang="en-US" sz="1600" dirty="0">
                          <a:latin typeface="Calibri"/>
                          <a:ea typeface="Calibri"/>
                          <a:cs typeface="Times New Roman"/>
                        </a:rPr>
                        <a:t>Presence</a:t>
                      </a:r>
                      <a:r>
                        <a:rPr lang="en-US" sz="1600" baseline="0" dirty="0">
                          <a:latin typeface="Calibri"/>
                          <a:ea typeface="Calibri"/>
                          <a:cs typeface="Times New Roman"/>
                        </a:rPr>
                        <a:t> of skin wounds or infections, eczema, active cancer tumor, or advanced kidney disease</a:t>
                      </a:r>
                      <a:endParaRPr lang="en-US" sz="1600" dirty="0">
                        <a:latin typeface="Calibri"/>
                        <a:ea typeface="Calibri"/>
                        <a:cs typeface="Times New Roman"/>
                      </a:endParaRPr>
                    </a:p>
                  </a:txBody>
                  <a:tcPr marL="68239" marR="68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5"/>
                  </a:ext>
                </a:extLst>
              </a:tr>
            </a:tbl>
          </a:graphicData>
        </a:graphic>
      </p:graphicFrame>
      <p:sp>
        <p:nvSpPr>
          <p:cNvPr id="2" name="Rectangle 1"/>
          <p:cNvSpPr/>
          <p:nvPr/>
        </p:nvSpPr>
        <p:spPr>
          <a:xfrm>
            <a:off x="2194561" y="4480560"/>
            <a:ext cx="3962399" cy="2270760"/>
          </a:xfrm>
          <a:prstGeom prst="rect">
            <a:avLst/>
          </a:prstGeom>
          <a:solidFill>
            <a:schemeClr val="accent1">
              <a:lumMod val="20000"/>
              <a:lumOff val="8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53700286"/>
      </p:ext>
    </p:extLst>
  </p:cSld>
  <p:clrMapOvr>
    <a:masterClrMapping/>
  </p:clrMapOvr>
  <mc:AlternateContent xmlns:mc="http://schemas.openxmlformats.org/markup-compatibility/2006" xmlns:p14="http://schemas.microsoft.com/office/powerpoint/2010/main">
    <mc:Choice Requires="p14">
      <p:transition spd="slow" p14:dur="2000" advTm="88813"/>
    </mc:Choice>
    <mc:Fallback xmlns="">
      <p:transition spd="slow" advTm="888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9|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2899</Words>
  <Application>Microsoft Office PowerPoint</Application>
  <PresentationFormat>Custom</PresentationFormat>
  <Paragraphs>396</Paragraphs>
  <Slides>33</Slides>
  <Notes>16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Massage Therapy Evidence for Pain</vt:lpstr>
      <vt:lpstr>Chronic Low Back Pain (CLBP)</vt:lpstr>
      <vt:lpstr>KYPROS Design &amp; Measures</vt:lpstr>
      <vt:lpstr>PowerPoint Presentation</vt:lpstr>
      <vt:lpstr>PowerPoint Presentation</vt:lpstr>
      <vt:lpstr>KYPROS: Subjects</vt:lpstr>
      <vt:lpstr>Real-World Massage</vt:lpstr>
      <vt:lpstr>PowerPoint Presentation</vt:lpstr>
      <vt:lpstr>PowerPoint Presentation</vt:lpstr>
      <vt:lpstr>PowerPoint Presentation</vt:lpstr>
      <vt:lpstr>KYPROS: Results</vt:lpstr>
      <vt:lpstr>KYPROS: Results – Predictor Analysis</vt:lpstr>
      <vt:lpstr>KYPROS: Primary Outcome Measures</vt:lpstr>
      <vt:lpstr>ODI: What Clinical Benefit Looks Like…</vt:lpstr>
      <vt:lpstr>ODI: What Clinical Benefit Looks Like…</vt:lpstr>
      <vt:lpstr>ODI: What Clinical Benefit Looks Like…</vt:lpstr>
      <vt:lpstr>ODI: What Clinical Benefit Looks Like…</vt:lpstr>
      <vt:lpstr>ODI: What Clinical Benefit Looks Like…</vt:lpstr>
      <vt:lpstr>ODI: What Clinical Benefit Looks Like…</vt:lpstr>
      <vt:lpstr>ODI: What Clinical Benefit Looks Like…</vt:lpstr>
      <vt:lpstr>ODI: What Clinical Benefit Looks Like…</vt:lpstr>
      <vt:lpstr>ODI: What Clinical Benefit Looks Like…</vt:lpstr>
      <vt:lpstr>Expectations of Helpfulness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Stewart</dc:creator>
  <cp:lastModifiedBy>Edrea Briones</cp:lastModifiedBy>
  <cp:revision>6</cp:revision>
  <dcterms:created xsi:type="dcterms:W3CDTF">2019-03-29T23:45:35Z</dcterms:created>
  <dcterms:modified xsi:type="dcterms:W3CDTF">2019-04-01T15:40:58Z</dcterms:modified>
</cp:coreProperties>
</file>