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6.jpg" ContentType="image/jpg"/>
  <Override PartName="/ppt/media/image27.jpg" ContentType="image/jpg"/>
  <Override PartName="/ppt/media/image28.jpg" ContentType="image/jpg"/>
  <Override PartName="/ppt/media/image29.jpg" ContentType="image/jpg"/>
  <Override PartName="/ppt/media/image30.jpg" ContentType="image/jpg"/>
  <Override PartName="/ppt/media/image31.jpg" ContentType="image/jpg"/>
  <Override PartName="/ppt/media/image32.jpg" ContentType="image/jpg"/>
  <Override PartName="/ppt/media/image33.jpg" ContentType="image/jpg"/>
  <Override PartName="/ppt/media/image34.jpg" ContentType="image/jpg"/>
  <Override PartName="/ppt/media/image35.jpg" ContentType="image/jpg"/>
  <Override PartName="/ppt/media/image36.jpg" ContentType="image/jpg"/>
  <Override PartName="/ppt/media/image37.jpg" ContentType="image/jpg"/>
  <Override PartName="/ppt/media/image38.jpg" ContentType="image/jpg"/>
  <Override PartName="/ppt/media/image40.jpg" ContentType="image/jpg"/>
  <Override PartName="/ppt/media/image41.jpg" ContentType="image/jpg"/>
  <Override PartName="/ppt/media/image42.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258" r:id="rId3"/>
    <p:sldId id="259" r:id="rId4"/>
    <p:sldId id="830" r:id="rId5"/>
    <p:sldId id="277" r:id="rId6"/>
    <p:sldId id="675" r:id="rId7"/>
    <p:sldId id="747" r:id="rId8"/>
    <p:sldId id="748" r:id="rId9"/>
    <p:sldId id="749" r:id="rId10"/>
    <p:sldId id="822" r:id="rId11"/>
    <p:sldId id="816" r:id="rId12"/>
    <p:sldId id="823" r:id="rId13"/>
    <p:sldId id="422" r:id="rId14"/>
    <p:sldId id="423" r:id="rId15"/>
    <p:sldId id="424" r:id="rId16"/>
    <p:sldId id="425" r:id="rId17"/>
    <p:sldId id="426" r:id="rId18"/>
    <p:sldId id="427" r:id="rId19"/>
    <p:sldId id="501" r:id="rId20"/>
    <p:sldId id="408" r:id="rId21"/>
    <p:sldId id="812" r:id="rId22"/>
    <p:sldId id="815" r:id="rId23"/>
    <p:sldId id="413" r:id="rId24"/>
    <p:sldId id="813" r:id="rId25"/>
    <p:sldId id="814" r:id="rId26"/>
    <p:sldId id="825" r:id="rId27"/>
    <p:sldId id="826" r:id="rId28"/>
    <p:sldId id="729" r:id="rId29"/>
    <p:sldId id="832" r:id="rId30"/>
    <p:sldId id="332" r:id="rId31"/>
    <p:sldId id="276" r:id="rId32"/>
    <p:sldId id="278" r:id="rId33"/>
    <p:sldId id="827" r:id="rId34"/>
    <p:sldId id="828" r:id="rId35"/>
    <p:sldId id="260" r:id="rId36"/>
    <p:sldId id="261" r:id="rId37"/>
    <p:sldId id="279" r:id="rId38"/>
    <p:sldId id="834" r:id="rId39"/>
    <p:sldId id="264" r:id="rId40"/>
    <p:sldId id="265" r:id="rId41"/>
    <p:sldId id="262" r:id="rId42"/>
    <p:sldId id="829" r:id="rId43"/>
    <p:sldId id="263" r:id="rId44"/>
    <p:sldId id="268" r:id="rId45"/>
    <p:sldId id="267" r:id="rId46"/>
    <p:sldId id="280" r:id="rId47"/>
    <p:sldId id="269" r:id="rId48"/>
    <p:sldId id="270"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843"/>
    <a:srgbClr val="48765F"/>
    <a:srgbClr val="04342A"/>
    <a:srgbClr val="64B1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autoAdjust="0"/>
    <p:restoredTop sz="94388" autoAdjust="0"/>
  </p:normalViewPr>
  <p:slideViewPr>
    <p:cSldViewPr snapToGrid="0" snapToObjects="1">
      <p:cViewPr varScale="1">
        <p:scale>
          <a:sx n="86" d="100"/>
          <a:sy n="86" d="100"/>
        </p:scale>
        <p:origin x="94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E35280-5E13-DC47-A30F-A9864D8F95A8}" type="datetimeFigureOut">
              <a:rPr lang="en-US" smtClean="0"/>
              <a:pPr/>
              <a:t>5/6/2019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E8B011-E40D-5749-AC31-6A16E81FD4F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heuristic we use- how do we solve our problems. It works for acute care acute -silver bullet model of medicine</a:t>
            </a:r>
          </a:p>
          <a:p>
            <a:r>
              <a:rPr lang="en-US" dirty="0" err="1"/>
              <a:t>Algorhythms</a:t>
            </a:r>
            <a:r>
              <a:rPr lang="en-US" dirty="0"/>
              <a:t>- dx and treat</a:t>
            </a:r>
          </a:p>
          <a:p>
            <a:r>
              <a:rPr lang="en-US" dirty="0"/>
              <a:t>What is a diagnosis- concept;</a:t>
            </a:r>
            <a:r>
              <a:rPr lang="en-US" baseline="0" dirty="0"/>
              <a:t> </a:t>
            </a:r>
            <a:r>
              <a:rPr lang="en-US" baseline="0" dirty="0" err="1"/>
              <a:t>indiv</a:t>
            </a:r>
            <a:r>
              <a:rPr lang="en-US" baseline="0" dirty="0"/>
              <a:t> variability - chronic</a:t>
            </a:r>
            <a:endParaRPr lang="en-US" dirty="0"/>
          </a:p>
        </p:txBody>
      </p:sp>
      <p:sp>
        <p:nvSpPr>
          <p:cNvPr id="4" name="Slide Number Placeholder 3"/>
          <p:cNvSpPr>
            <a:spLocks noGrp="1"/>
          </p:cNvSpPr>
          <p:nvPr>
            <p:ph type="sldNum" sz="quarter" idx="10"/>
          </p:nvPr>
        </p:nvSpPr>
        <p:spPr/>
        <p:txBody>
          <a:bodyPr/>
          <a:lstStyle/>
          <a:p>
            <a:fld id="{46D06F7D-3C22-1445-BAFA-A59F6391B311}" type="slidenum">
              <a:rPr lang="en-US" smtClean="0"/>
              <a:t>6</a:t>
            </a:fld>
            <a:endParaRPr lang="en-US"/>
          </a:p>
        </p:txBody>
      </p:sp>
    </p:spTree>
    <p:extLst>
      <p:ext uri="{BB962C8B-B14F-4D97-AF65-F5344CB8AC3E}">
        <p14:creationId xmlns:p14="http://schemas.microsoft.com/office/powerpoint/2010/main" val="1624654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C6349-09CC-FA40-B5AF-B8BA6F26BA84}" type="slidenum">
              <a:rPr lang="en-US" smtClean="0"/>
              <a:t>28</a:t>
            </a:fld>
            <a:endParaRPr lang="en-US"/>
          </a:p>
        </p:txBody>
      </p:sp>
    </p:spTree>
    <p:extLst>
      <p:ext uri="{BB962C8B-B14F-4D97-AF65-F5344CB8AC3E}">
        <p14:creationId xmlns:p14="http://schemas.microsoft.com/office/powerpoint/2010/main" val="2040430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C6349-09CC-FA40-B5AF-B8BA6F26BA84}" type="slidenum">
              <a:rPr lang="en-US" smtClean="0"/>
              <a:t>29</a:t>
            </a:fld>
            <a:endParaRPr lang="en-US"/>
          </a:p>
        </p:txBody>
      </p:sp>
    </p:spTree>
    <p:extLst>
      <p:ext uri="{BB962C8B-B14F-4D97-AF65-F5344CB8AC3E}">
        <p14:creationId xmlns:p14="http://schemas.microsoft.com/office/powerpoint/2010/main" val="1907396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8B011-E40D-5749-AC31-6A16E81FD4FF}" type="slidenum">
              <a:rPr lang="en-US" smtClean="0"/>
              <a:pPr/>
              <a:t>9</a:t>
            </a:fld>
            <a:endParaRPr lang="en-US"/>
          </a:p>
        </p:txBody>
      </p:sp>
    </p:spTree>
    <p:extLst>
      <p:ext uri="{BB962C8B-B14F-4D97-AF65-F5344CB8AC3E}">
        <p14:creationId xmlns:p14="http://schemas.microsoft.com/office/powerpoint/2010/main" val="3558043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90% of my</a:t>
            </a:r>
            <a:r>
              <a:rPr lang="en-US" baseline="0" dirty="0"/>
              <a:t> education studying to treat 5% of what we will end up seeing in the office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Ask how many hours people spent on nutrition, </a:t>
            </a:r>
            <a:endParaRPr lang="en-US" dirty="0"/>
          </a:p>
        </p:txBody>
      </p:sp>
      <p:sp>
        <p:nvSpPr>
          <p:cNvPr id="4" name="Slide Number Placeholder 3"/>
          <p:cNvSpPr>
            <a:spLocks noGrp="1"/>
          </p:cNvSpPr>
          <p:nvPr>
            <p:ph type="sldNum" sz="quarter" idx="10"/>
          </p:nvPr>
        </p:nvSpPr>
        <p:spPr/>
        <p:txBody>
          <a:bodyPr/>
          <a:lstStyle/>
          <a:p>
            <a:fld id="{DBDC6349-09CC-FA40-B5AF-B8BA6F26BA84}" type="slidenum">
              <a:rPr lang="en-US" smtClean="0"/>
              <a:t>12</a:t>
            </a:fld>
            <a:endParaRPr lang="en-US"/>
          </a:p>
        </p:txBody>
      </p:sp>
    </p:spTree>
    <p:extLst>
      <p:ext uri="{BB962C8B-B14F-4D97-AF65-F5344CB8AC3E}">
        <p14:creationId xmlns:p14="http://schemas.microsoft.com/office/powerpoint/2010/main" val="2245096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those connectors-Connection</a:t>
            </a:r>
            <a:r>
              <a:rPr lang="en-US" baseline="0" dirty="0"/>
              <a:t> is how the universe works- from the micro level to the macro-</a:t>
            </a:r>
          </a:p>
          <a:p>
            <a:r>
              <a:rPr lang="en-US" baseline="0" dirty="0"/>
              <a:t>Let me diverge a bit into physics- now don</a:t>
            </a:r>
            <a:r>
              <a:rPr lang="mr-IN" baseline="0" dirty="0"/>
              <a:t>’</a:t>
            </a:r>
            <a:r>
              <a:rPr lang="en-US" baseline="0" dirty="0"/>
              <a:t>t groan</a:t>
            </a:r>
            <a:r>
              <a:rPr lang="mr-IN" baseline="0" dirty="0"/>
              <a:t>…</a:t>
            </a:r>
            <a:endParaRPr lang="en-US" baseline="0" dirty="0"/>
          </a:p>
          <a:p>
            <a:r>
              <a:rPr lang="en-US" baseline="0" dirty="0"/>
              <a:t>On a micro level</a:t>
            </a:r>
            <a:r>
              <a:rPr lang="mr-IN" baseline="0" dirty="0"/>
              <a:t>…</a:t>
            </a:r>
            <a:endParaRPr lang="en-US" dirty="0"/>
          </a:p>
        </p:txBody>
      </p:sp>
      <p:sp>
        <p:nvSpPr>
          <p:cNvPr id="4" name="Slide Number Placeholder 3"/>
          <p:cNvSpPr>
            <a:spLocks noGrp="1"/>
          </p:cNvSpPr>
          <p:nvPr>
            <p:ph type="sldNum" sz="quarter" idx="10"/>
          </p:nvPr>
        </p:nvSpPr>
        <p:spPr/>
        <p:txBody>
          <a:bodyPr/>
          <a:lstStyle/>
          <a:p>
            <a:fld id="{DBDC6349-09CC-FA40-B5AF-B8BA6F26BA84}" type="slidenum">
              <a:rPr lang="en-US" smtClean="0"/>
              <a:t>13</a:t>
            </a:fld>
            <a:endParaRPr lang="en-US"/>
          </a:p>
        </p:txBody>
      </p:sp>
    </p:spTree>
    <p:extLst>
      <p:ext uri="{BB962C8B-B14F-4D97-AF65-F5344CB8AC3E}">
        <p14:creationId xmlns:p14="http://schemas.microsoft.com/office/powerpoint/2010/main" val="2426407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D06F7D-3C22-1445-BAFA-A59F6391B311}" type="slidenum">
              <a:rPr lang="en-US" smtClean="0"/>
              <a:t>14</a:t>
            </a:fld>
            <a:endParaRPr lang="en-US"/>
          </a:p>
        </p:txBody>
      </p:sp>
    </p:spTree>
    <p:extLst>
      <p:ext uri="{BB962C8B-B14F-4D97-AF65-F5344CB8AC3E}">
        <p14:creationId xmlns:p14="http://schemas.microsoft.com/office/powerpoint/2010/main" val="2616465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those connectors-Connection</a:t>
            </a:r>
            <a:r>
              <a:rPr lang="en-US" baseline="0" dirty="0"/>
              <a:t> is how the universe works- from the micro level to the macro-</a:t>
            </a:r>
          </a:p>
          <a:p>
            <a:r>
              <a:rPr lang="en-US" baseline="0" dirty="0"/>
              <a:t>Let me diverge a bit into physics- On a micro level</a:t>
            </a:r>
            <a:r>
              <a:rPr lang="mr-IN" baseline="0" dirty="0"/>
              <a:t>…</a:t>
            </a:r>
            <a:endParaRPr lang="en-US" dirty="0"/>
          </a:p>
        </p:txBody>
      </p:sp>
      <p:sp>
        <p:nvSpPr>
          <p:cNvPr id="4" name="Slide Number Placeholder 3"/>
          <p:cNvSpPr>
            <a:spLocks noGrp="1"/>
          </p:cNvSpPr>
          <p:nvPr>
            <p:ph type="sldNum" sz="quarter" idx="10"/>
          </p:nvPr>
        </p:nvSpPr>
        <p:spPr/>
        <p:txBody>
          <a:bodyPr/>
          <a:lstStyle/>
          <a:p>
            <a:fld id="{DBDC6349-09CC-FA40-B5AF-B8BA6F26BA84}" type="slidenum">
              <a:rPr lang="en-US" smtClean="0"/>
              <a:t>17</a:t>
            </a:fld>
            <a:endParaRPr lang="en-US"/>
          </a:p>
        </p:txBody>
      </p:sp>
    </p:spTree>
    <p:extLst>
      <p:ext uri="{BB962C8B-B14F-4D97-AF65-F5344CB8AC3E}">
        <p14:creationId xmlns:p14="http://schemas.microsoft.com/office/powerpoint/2010/main" val="508848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connections that hold</a:t>
            </a:r>
            <a:r>
              <a:rPr lang="en-US" baseline="0" dirty="0"/>
              <a:t> it all together animate the parts, move them, transform them</a:t>
            </a:r>
          </a:p>
          <a:p>
            <a:r>
              <a:rPr lang="en-US" baseline="0" dirty="0"/>
              <a:t>This is science driving the revolution </a:t>
            </a:r>
            <a:r>
              <a:rPr lang="mr-IN" baseline="0" dirty="0"/>
              <a:t>–</a:t>
            </a:r>
            <a:r>
              <a:rPr lang="en-US" baseline="0" dirty="0"/>
              <a:t>paradigm shift in medicine.</a:t>
            </a:r>
            <a:endParaRPr lang="en-US" dirty="0"/>
          </a:p>
        </p:txBody>
      </p:sp>
      <p:sp>
        <p:nvSpPr>
          <p:cNvPr id="4" name="Slide Number Placeholder 3"/>
          <p:cNvSpPr>
            <a:spLocks noGrp="1"/>
          </p:cNvSpPr>
          <p:nvPr>
            <p:ph type="sldNum" sz="quarter" idx="10"/>
          </p:nvPr>
        </p:nvSpPr>
        <p:spPr/>
        <p:txBody>
          <a:bodyPr/>
          <a:lstStyle/>
          <a:p>
            <a:fld id="{46D06F7D-3C22-1445-BAFA-A59F6391B311}" type="slidenum">
              <a:rPr lang="en-US" smtClean="0"/>
              <a:t>18</a:t>
            </a:fld>
            <a:endParaRPr lang="en-US"/>
          </a:p>
        </p:txBody>
      </p:sp>
    </p:spTree>
    <p:extLst>
      <p:ext uri="{BB962C8B-B14F-4D97-AF65-F5344CB8AC3E}">
        <p14:creationId xmlns:p14="http://schemas.microsoft.com/office/powerpoint/2010/main" val="154513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know about fascia is such a tiny little bit</a:t>
            </a:r>
          </a:p>
        </p:txBody>
      </p:sp>
      <p:sp>
        <p:nvSpPr>
          <p:cNvPr id="4" name="Slide Number Placeholder 3"/>
          <p:cNvSpPr>
            <a:spLocks noGrp="1"/>
          </p:cNvSpPr>
          <p:nvPr>
            <p:ph type="sldNum" sz="quarter" idx="10"/>
          </p:nvPr>
        </p:nvSpPr>
        <p:spPr/>
        <p:txBody>
          <a:bodyPr/>
          <a:lstStyle/>
          <a:p>
            <a:fld id="{46D06F7D-3C22-1445-BAFA-A59F6391B311}" type="slidenum">
              <a:rPr lang="en-US" smtClean="0"/>
              <a:t>20</a:t>
            </a:fld>
            <a:endParaRPr lang="en-US"/>
          </a:p>
        </p:txBody>
      </p:sp>
    </p:spTree>
    <p:extLst>
      <p:ext uri="{BB962C8B-B14F-4D97-AF65-F5344CB8AC3E}">
        <p14:creationId xmlns:p14="http://schemas.microsoft.com/office/powerpoint/2010/main" val="865601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ED83BE-51AB-9C4D-9504-974DF2CF4FDF}" type="slidenum">
              <a:rPr lang="en-US" smtClean="0"/>
              <a:t>21</a:t>
            </a:fld>
            <a:endParaRPr lang="en-US"/>
          </a:p>
        </p:txBody>
      </p:sp>
    </p:spTree>
    <p:extLst>
      <p:ext uri="{BB962C8B-B14F-4D97-AF65-F5344CB8AC3E}">
        <p14:creationId xmlns:p14="http://schemas.microsoft.com/office/powerpoint/2010/main" val="2112580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ED47BCA-8506-614C-A20C-732F724F8948}" type="datetimeFigureOut">
              <a:rPr lang="en-US" smtClean="0"/>
              <a:pPr/>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D7DB0-A8D5-3242-8272-489386D0613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D47BCA-8506-614C-A20C-732F724F8948}" type="datetimeFigureOut">
              <a:rPr lang="en-US" smtClean="0"/>
              <a:pPr/>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D7DB0-A8D5-3242-8272-489386D0613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D47BCA-8506-614C-A20C-732F724F8948}" type="datetimeFigureOut">
              <a:rPr lang="en-US" smtClean="0"/>
              <a:pPr/>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D7DB0-A8D5-3242-8272-489386D0613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D47BCA-8506-614C-A20C-732F724F8948}" type="datetimeFigureOut">
              <a:rPr lang="en-US" smtClean="0"/>
              <a:pPr/>
              <a:t>5/6/2019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9D7DB0-A8D5-3242-8272-489386D0613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D47BCA-8506-614C-A20C-732F724F8948}" type="datetimeFigureOut">
              <a:rPr lang="en-US" smtClean="0"/>
              <a:pPr/>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D7DB0-A8D5-3242-8272-489386D0613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D47BCA-8506-614C-A20C-732F724F8948}" type="datetimeFigureOut">
              <a:rPr lang="en-US" smtClean="0"/>
              <a:pPr/>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D7DB0-A8D5-3242-8272-489386D0613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D47BCA-8506-614C-A20C-732F724F8948}" type="datetimeFigureOut">
              <a:rPr lang="en-US" smtClean="0"/>
              <a:pPr/>
              <a:t>5/6/2019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9D7DB0-A8D5-3242-8272-489386D0613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D47BCA-8506-614C-A20C-732F724F8948}" type="datetimeFigureOut">
              <a:rPr lang="en-US" smtClean="0"/>
              <a:pPr/>
              <a:t>5/6/2019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9D7DB0-A8D5-3242-8272-489386D0613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D47BCA-8506-614C-A20C-732F724F8948}" type="datetimeFigureOut">
              <a:rPr lang="en-US" smtClean="0"/>
              <a:pPr/>
              <a:t>5/6/2019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9D7DB0-A8D5-3242-8272-489386D0613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D47BCA-8506-614C-A20C-732F724F8948}" type="datetimeFigureOut">
              <a:rPr lang="en-US" smtClean="0"/>
              <a:pPr/>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D7DB0-A8D5-3242-8272-489386D0613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D47BCA-8506-614C-A20C-732F724F8948}" type="datetimeFigureOut">
              <a:rPr lang="en-US" smtClean="0"/>
              <a:pPr/>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D7DB0-A8D5-3242-8272-489386D0613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D47BCA-8506-614C-A20C-732F724F8948}" type="datetimeFigureOut">
              <a:rPr lang="en-US" smtClean="0"/>
              <a:pPr/>
              <a:t>5/6/2019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9D7DB0-A8D5-3242-8272-489386D06130}" type="slidenum">
              <a:rPr lang="en-US" smtClean="0"/>
              <a:pPr/>
              <a:t>‹#›</a:t>
            </a:fld>
            <a:endParaRPr lang="en-US"/>
          </a:p>
        </p:txBody>
      </p:sp>
      <p:sp>
        <p:nvSpPr>
          <p:cNvPr id="8" name="Rectangle 7"/>
          <p:cNvSpPr/>
          <p:nvPr userDrawn="1"/>
        </p:nvSpPr>
        <p:spPr>
          <a:xfrm>
            <a:off x="0" y="0"/>
            <a:ext cx="9144000" cy="490483"/>
          </a:xfrm>
          <a:prstGeom prst="rect">
            <a:avLst/>
          </a:prstGeom>
          <a:solidFill>
            <a:srgbClr val="2338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424507"/>
            <a:ext cx="9144000" cy="103265"/>
          </a:xfrm>
          <a:prstGeom prst="rect">
            <a:avLst/>
          </a:prstGeom>
          <a:solidFill>
            <a:srgbClr val="4876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IMTRC PPT Slide Footer-01.png"/>
          <p:cNvPicPr>
            <a:picLocks noChangeAspect="1"/>
          </p:cNvPicPr>
          <p:nvPr userDrawn="1"/>
        </p:nvPicPr>
        <p:blipFill>
          <a:blip r:embed="rId13"/>
          <a:stretch>
            <a:fillRect/>
          </a:stretch>
        </p:blipFill>
        <p:spPr>
          <a:xfrm>
            <a:off x="0" y="5745480"/>
            <a:ext cx="9144000" cy="111252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cdc.gov/chronicdisease/resources/publications/aag/chronic.ht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jpg"/><Relationship Id="rId3" Type="http://schemas.openxmlformats.org/officeDocument/2006/relationships/image" Target="../media/image27.jpg"/><Relationship Id="rId7" Type="http://schemas.openxmlformats.org/officeDocument/2006/relationships/image" Target="../media/image31.jpg"/><Relationship Id="rId12" Type="http://schemas.openxmlformats.org/officeDocument/2006/relationships/image" Target="../media/image36.jp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jpg"/><Relationship Id="rId11" Type="http://schemas.openxmlformats.org/officeDocument/2006/relationships/image" Target="../media/image35.jpg"/><Relationship Id="rId5" Type="http://schemas.openxmlformats.org/officeDocument/2006/relationships/image" Target="../media/image29.jpg"/><Relationship Id="rId15" Type="http://schemas.openxmlformats.org/officeDocument/2006/relationships/image" Target="../media/image39.png"/><Relationship Id="rId10" Type="http://schemas.openxmlformats.org/officeDocument/2006/relationships/image" Target="../media/image34.jpg"/><Relationship Id="rId4" Type="http://schemas.openxmlformats.org/officeDocument/2006/relationships/image" Target="../media/image28.jpg"/><Relationship Id="rId9" Type="http://schemas.openxmlformats.org/officeDocument/2006/relationships/image" Target="../media/image33.jpg"/><Relationship Id="rId14" Type="http://schemas.openxmlformats.org/officeDocument/2006/relationships/image" Target="../media/image3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jointcommission.org/assets/1/18/Joint_Commission_Enhances_Pain_Assessment_and_Management_Requirements_for_Accredited_Hospitals1.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t>
            </a:r>
            <a:endParaRPr lang="en-US" dirty="0"/>
          </a:p>
        </p:txBody>
      </p:sp>
      <p:sp>
        <p:nvSpPr>
          <p:cNvPr id="3" name="Subtitle 2"/>
          <p:cNvSpPr>
            <a:spLocks noGrp="1"/>
          </p:cNvSpPr>
          <p:nvPr>
            <p:ph type="subTitle" idx="1"/>
          </p:nvPr>
        </p:nvSpPr>
        <p:spPr/>
        <p:txBody>
          <a:bodyPr/>
          <a:lstStyle/>
          <a:p>
            <a:endParaRPr lang="en-US"/>
          </a:p>
        </p:txBody>
      </p:sp>
      <p:pic>
        <p:nvPicPr>
          <p:cNvPr id="5" name="Picture 4" descr="PPT Slide 1.png"/>
          <p:cNvPicPr>
            <a:picLocks noChangeAspect="1"/>
          </p:cNvPicPr>
          <p:nvPr/>
        </p:nvPicPr>
        <p:blipFill>
          <a:blip r:embed="rId2"/>
          <a:stretch>
            <a:fillRect/>
          </a:stretch>
        </p:blipFill>
        <p:spPr>
          <a:xfrm>
            <a:off x="0" y="0"/>
            <a:ext cx="9144000" cy="6858000"/>
          </a:xfrm>
          <a:prstGeom prst="rect">
            <a:avLst/>
          </a:prstGeom>
        </p:spPr>
      </p:pic>
      <p:pic>
        <p:nvPicPr>
          <p:cNvPr id="6" name="Picture 5" descr="IMTRC PPT Slide 1-01.png"/>
          <p:cNvPicPr>
            <a:picLocks noChangeAspect="1"/>
          </p:cNvPicPr>
          <p:nvPr/>
        </p:nvPicPr>
        <p:blipFill>
          <a:blip r:embed="rId3"/>
          <a:stretch>
            <a:fillRect/>
          </a:stretch>
        </p:blipFill>
        <p:spPr>
          <a:xfrm>
            <a:off x="0" y="0"/>
            <a:ext cx="9144000" cy="6858000"/>
          </a:xfrm>
          <a:prstGeom prst="rect">
            <a:avLst/>
          </a:prstGeom>
        </p:spPr>
      </p:pic>
      <p:pic>
        <p:nvPicPr>
          <p:cNvPr id="7" name="Picture 6" descr="IMTRC PPT Slide 1-01.png"/>
          <p:cNvPicPr>
            <a:picLocks noChangeAspect="1"/>
          </p:cNvPicPr>
          <p:nvPr/>
        </p:nvPicPr>
        <p:blipFill>
          <a:blip r:embed="rId4"/>
          <a:stretch>
            <a:fillRect/>
          </a:stretch>
        </p:blipFill>
        <p:spPr>
          <a:xfrm>
            <a:off x="0" y="0"/>
            <a:ext cx="9144000" cy="6858000"/>
          </a:xfrm>
          <a:prstGeom prst="rect">
            <a:avLst/>
          </a:prstGeom>
        </p:spPr>
      </p:pic>
      <p:pic>
        <p:nvPicPr>
          <p:cNvPr id="8" name="Picture 7" descr="IMTRC PPT Slide 3-01.png"/>
          <p:cNvPicPr>
            <a:picLocks noChangeAspect="1"/>
          </p:cNvPicPr>
          <p:nvPr/>
        </p:nvPicPr>
        <p:blipFill>
          <a:blip r:embed="rId5"/>
          <a:stretch>
            <a:fillRect/>
          </a:stretch>
        </p:blipFill>
        <p:spPr>
          <a:xfrm>
            <a:off x="0" y="0"/>
            <a:ext cx="9144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ronic Pain.jpg">
            <a:extLst>
              <a:ext uri="{FF2B5EF4-FFF2-40B4-BE49-F238E27FC236}">
                <a16:creationId xmlns:a16="http://schemas.microsoft.com/office/drawing/2014/main" id="{22DF3EC0-5FA3-3F43-A4F2-BDD6E257D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0838"/>
            <a:ext cx="9203121" cy="6487161"/>
          </a:xfrm>
          <a:prstGeom prst="rect">
            <a:avLst/>
          </a:prstGeom>
        </p:spPr>
      </p:pic>
      <p:sp>
        <p:nvSpPr>
          <p:cNvPr id="2" name="Title 1">
            <a:extLst>
              <a:ext uri="{FF2B5EF4-FFF2-40B4-BE49-F238E27FC236}">
                <a16:creationId xmlns:a16="http://schemas.microsoft.com/office/drawing/2014/main" id="{6F641C2B-129E-A743-A4C6-5714439BB022}"/>
              </a:ext>
            </a:extLst>
          </p:cNvPr>
          <p:cNvSpPr>
            <a:spLocks noGrp="1"/>
          </p:cNvSpPr>
          <p:nvPr>
            <p:ph type="title"/>
          </p:nvPr>
        </p:nvSpPr>
        <p:spPr>
          <a:xfrm>
            <a:off x="0" y="1049790"/>
            <a:ext cx="3153103" cy="1007066"/>
          </a:xfrm>
        </p:spPr>
        <p:txBody>
          <a:bodyPr>
            <a:normAutofit fontScale="90000"/>
          </a:bodyPr>
          <a:lstStyle/>
          <a:p>
            <a:pPr algn="ctr"/>
            <a:r>
              <a:rPr lang="en-US" sz="2700" b="1" spc="188" dirty="0">
                <a:solidFill>
                  <a:schemeClr val="bg1"/>
                </a:solidFill>
                <a:latin typeface="Montserrat"/>
                <a:cs typeface="Montserrat"/>
              </a:rPr>
              <a:t>WHAT FACILITATES CHRONIC PAIN</a:t>
            </a:r>
            <a:endParaRPr lang="en-US" sz="2700" dirty="0">
              <a:solidFill>
                <a:schemeClr val="bg1"/>
              </a:solidFill>
            </a:endParaRPr>
          </a:p>
        </p:txBody>
      </p:sp>
      <p:sp>
        <p:nvSpPr>
          <p:cNvPr id="3" name="Content Placeholder 2">
            <a:extLst>
              <a:ext uri="{FF2B5EF4-FFF2-40B4-BE49-F238E27FC236}">
                <a16:creationId xmlns:a16="http://schemas.microsoft.com/office/drawing/2014/main" id="{C4BACE38-0CB4-4049-94FA-0B1E53A8AB77}"/>
              </a:ext>
            </a:extLst>
          </p:cNvPr>
          <p:cNvSpPr>
            <a:spLocks noGrp="1"/>
          </p:cNvSpPr>
          <p:nvPr>
            <p:ph idx="1"/>
          </p:nvPr>
        </p:nvSpPr>
        <p:spPr>
          <a:xfrm>
            <a:off x="5682672" y="2656116"/>
            <a:ext cx="3694620" cy="4333110"/>
          </a:xfrm>
        </p:spPr>
        <p:txBody>
          <a:bodyPr anchor="ctr">
            <a:normAutofit fontScale="62500" lnSpcReduction="20000"/>
          </a:bodyPr>
          <a:lstStyle/>
          <a:p>
            <a:pPr marL="0" indent="0">
              <a:buNone/>
            </a:pPr>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a:p>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Peripheral and central sensitization (</a:t>
            </a:r>
            <a:r>
              <a:rPr lang="en-US"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Mense</a:t>
            </a: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Ongoing nociception sensitizes (</a:t>
            </a:r>
            <a:r>
              <a:rPr lang="en-US"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Mense</a:t>
            </a: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p>
          <a:p>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Descending inhibitory pathways augment pain-microglia</a:t>
            </a:r>
          </a:p>
          <a:p>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Adaptive movement disorders-</a:t>
            </a:r>
            <a:r>
              <a:rPr lang="en-US"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somatsensory</a:t>
            </a: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cortex (</a:t>
            </a:r>
            <a:r>
              <a:rPr lang="en-US"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Barbe</a:t>
            </a: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p>
          <a:p>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Chronic stress, PTSD, adrenal activation</a:t>
            </a:r>
          </a:p>
          <a:p>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Adverse childhood  events</a:t>
            </a:r>
          </a:p>
          <a:p>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Opioids </a:t>
            </a:r>
          </a:p>
          <a:p>
            <a: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Chronic inflammation</a:t>
            </a:r>
          </a:p>
          <a:p>
            <a:endParaRPr lang="en-US" dirty="0">
              <a:solidFill>
                <a:schemeClr val="bg1"/>
              </a:solidFill>
            </a:endParaRPr>
          </a:p>
          <a:p>
            <a:endParaRPr lang="en-US" sz="1350" dirty="0"/>
          </a:p>
        </p:txBody>
      </p:sp>
    </p:spTree>
    <p:extLst>
      <p:ext uri="{BB962C8B-B14F-4D97-AF65-F5344CB8AC3E}">
        <p14:creationId xmlns:p14="http://schemas.microsoft.com/office/powerpoint/2010/main" val="2424493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cute Pain.jpg">
            <a:extLst>
              <a:ext uri="{FF2B5EF4-FFF2-40B4-BE49-F238E27FC236}">
                <a16:creationId xmlns:a16="http://schemas.microsoft.com/office/drawing/2014/main" id="{CB21DC04-95A1-9C4C-93E3-C9751F879D8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511629"/>
            <a:ext cx="9144000" cy="5480547"/>
          </a:xfrm>
          <a:prstGeom prst="rect">
            <a:avLst/>
          </a:prstGeom>
        </p:spPr>
      </p:pic>
      <p:sp>
        <p:nvSpPr>
          <p:cNvPr id="2" name="Title 1">
            <a:extLst>
              <a:ext uri="{FF2B5EF4-FFF2-40B4-BE49-F238E27FC236}">
                <a16:creationId xmlns:a16="http://schemas.microsoft.com/office/drawing/2014/main" id="{6F641C2B-129E-A743-A4C6-5714439BB022}"/>
              </a:ext>
            </a:extLst>
          </p:cNvPr>
          <p:cNvSpPr>
            <a:spLocks noGrp="1"/>
          </p:cNvSpPr>
          <p:nvPr>
            <p:ph type="title"/>
          </p:nvPr>
        </p:nvSpPr>
        <p:spPr>
          <a:xfrm>
            <a:off x="164694" y="969158"/>
            <a:ext cx="3153103" cy="1007066"/>
          </a:xfrm>
        </p:spPr>
        <p:txBody>
          <a:bodyPr>
            <a:normAutofit/>
          </a:bodyPr>
          <a:lstStyle/>
          <a:p>
            <a:pPr algn="ctr"/>
            <a:r>
              <a:rPr lang="en-US" sz="2700" b="1" spc="188" dirty="0">
                <a:solidFill>
                  <a:schemeClr val="bg1"/>
                </a:solidFill>
                <a:latin typeface="Montserrat"/>
                <a:cs typeface="Montserrat"/>
              </a:rPr>
              <a:t>WHAT IS PAIN</a:t>
            </a:r>
            <a:endParaRPr lang="en-US" sz="2700" dirty="0">
              <a:solidFill>
                <a:schemeClr val="bg1"/>
              </a:solidFill>
            </a:endParaRPr>
          </a:p>
        </p:txBody>
      </p:sp>
      <p:sp>
        <p:nvSpPr>
          <p:cNvPr id="3" name="Content Placeholder 2">
            <a:extLst>
              <a:ext uri="{FF2B5EF4-FFF2-40B4-BE49-F238E27FC236}">
                <a16:creationId xmlns:a16="http://schemas.microsoft.com/office/drawing/2014/main" id="{C4BACE38-0CB4-4049-94FA-0B1E53A8AB77}"/>
              </a:ext>
            </a:extLst>
          </p:cNvPr>
          <p:cNvSpPr>
            <a:spLocks noGrp="1"/>
          </p:cNvSpPr>
          <p:nvPr>
            <p:ph idx="1"/>
          </p:nvPr>
        </p:nvSpPr>
        <p:spPr>
          <a:xfrm>
            <a:off x="164694" y="1982134"/>
            <a:ext cx="3444766" cy="1964879"/>
          </a:xfrm>
        </p:spPr>
        <p:txBody>
          <a:bodyPr anchor="ctr">
            <a:normAutofit lnSpcReduction="10000"/>
          </a:bodyPr>
          <a:lstStyle/>
          <a:p>
            <a:endPar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sensation</a:t>
            </a:r>
          </a:p>
          <a:p>
            <a:r>
              <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signal of injury</a:t>
            </a:r>
          </a:p>
          <a:p>
            <a:r>
              <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chronic disease</a:t>
            </a:r>
          </a:p>
          <a:p>
            <a:r>
              <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brain process</a:t>
            </a:r>
          </a:p>
          <a:p>
            <a:r>
              <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need for drugs</a:t>
            </a:r>
          </a:p>
          <a:p>
            <a:endParaRPr lang="en-US" sz="1350" dirty="0">
              <a:solidFill>
                <a:schemeClr val="bg1"/>
              </a:solidFill>
            </a:endParaRPr>
          </a:p>
          <a:p>
            <a:endParaRPr lang="en-US" sz="1350" dirty="0"/>
          </a:p>
        </p:txBody>
      </p:sp>
    </p:spTree>
    <p:extLst>
      <p:ext uri="{BB962C8B-B14F-4D97-AF65-F5344CB8AC3E}">
        <p14:creationId xmlns:p14="http://schemas.microsoft.com/office/powerpoint/2010/main" val="3599348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057" y="2249682"/>
            <a:ext cx="8011886" cy="3152800"/>
          </a:xfrm>
        </p:spPr>
        <p:txBody>
          <a:bodyPr>
            <a:noAutofit/>
          </a:bodyPr>
          <a:lstStyle/>
          <a:p>
            <a:r>
              <a:rPr lang="en-US" sz="2400" dirty="0">
                <a:cs typeface="Helvetica Neue"/>
              </a:rPr>
              <a:t>Chronic diseases cause 7 in every 10 deaths each year in the United States.</a:t>
            </a:r>
            <a:br>
              <a:rPr lang="en-US" sz="2400" dirty="0">
                <a:cs typeface="Helvetica Neue"/>
              </a:rPr>
            </a:br>
            <a:endParaRPr lang="en-US" sz="2400" dirty="0">
              <a:cs typeface="Helvetica Neue"/>
            </a:endParaRPr>
          </a:p>
          <a:p>
            <a:r>
              <a:rPr lang="en-US" sz="2400" dirty="0">
                <a:cs typeface="Helvetica Neue"/>
              </a:rPr>
              <a:t>About 133 million Americans—nearly 1 in 2 adults—live with at least one chronic illness.</a:t>
            </a:r>
            <a:br>
              <a:rPr lang="en-US" sz="2400" dirty="0">
                <a:cs typeface="Helvetica Neue"/>
              </a:rPr>
            </a:br>
            <a:endParaRPr lang="en-US" sz="2400" dirty="0">
              <a:cs typeface="Helvetica Neue"/>
            </a:endParaRPr>
          </a:p>
          <a:p>
            <a:r>
              <a:rPr lang="en-US" sz="2400" dirty="0">
                <a:cs typeface="Helvetica Neue"/>
              </a:rPr>
              <a:t>More than 75% of health care costs are due to chronic conditions.</a:t>
            </a:r>
          </a:p>
          <a:p>
            <a:pPr marL="0" indent="0">
              <a:buNone/>
            </a:pPr>
            <a:r>
              <a:rPr lang="en-US" sz="2400" dirty="0">
                <a:cs typeface="Helvetica Neue"/>
                <a:hlinkClick r:id="rId3"/>
              </a:rPr>
              <a:t>http://www.cdc.gov/chronicdisease/resources/publications/aag</a:t>
            </a:r>
            <a:r>
              <a:rPr lang="en-US" sz="2400" dirty="0">
                <a:solidFill>
                  <a:srgbClr val="FFFFFF"/>
                </a:solidFill>
                <a:cs typeface="Helvetica Neue"/>
                <a:hlinkClick r:id="rId3"/>
              </a:rPr>
              <a:t>/chronic.htm</a:t>
            </a:r>
            <a:r>
              <a:rPr lang="en-US" sz="2400" dirty="0">
                <a:solidFill>
                  <a:srgbClr val="FFFFFF"/>
                </a:solidFill>
                <a:cs typeface="Helvetica Neue"/>
              </a:rPr>
              <a:t> </a:t>
            </a:r>
            <a:r>
              <a:rPr lang="en-US" sz="2400" dirty="0">
                <a:cs typeface="Helvetica Neue"/>
              </a:rPr>
              <a:t>(accessed 9.15.13)</a:t>
            </a:r>
            <a:r>
              <a:rPr lang="en-US" sz="2400" dirty="0">
                <a:solidFill>
                  <a:schemeClr val="bg1"/>
                </a:solidFill>
                <a:cs typeface="Helvetica Neue"/>
              </a:rPr>
              <a:t>)</a:t>
            </a:r>
          </a:p>
        </p:txBody>
      </p:sp>
      <p:sp>
        <p:nvSpPr>
          <p:cNvPr id="5" name="object 3"/>
          <p:cNvSpPr txBox="1"/>
          <p:nvPr/>
        </p:nvSpPr>
        <p:spPr>
          <a:xfrm>
            <a:off x="1442575" y="949105"/>
            <a:ext cx="6258849" cy="322204"/>
          </a:xfrm>
          <a:prstGeom prst="rect">
            <a:avLst/>
          </a:prstGeom>
        </p:spPr>
        <p:txBody>
          <a:bodyPr vert="horz" wrap="square" lIns="0" tIns="0" rIns="0" bIns="0" rtlCol="0">
            <a:spAutoFit/>
          </a:bodyPr>
          <a:lstStyle/>
          <a:p>
            <a:pPr algn="ctr">
              <a:lnSpc>
                <a:spcPts val="2422"/>
              </a:lnSpc>
            </a:pPr>
            <a:r>
              <a:rPr lang="en-US" sz="2700" b="1" spc="165" dirty="0">
                <a:solidFill>
                  <a:sysClr val="windowText" lastClr="000000"/>
                </a:solidFill>
                <a:latin typeface="Montserrat"/>
                <a:cs typeface="Montserrat"/>
              </a:rPr>
              <a:t>CHRONIC DISEASE</a:t>
            </a:r>
            <a:endParaRPr sz="2700" dirty="0">
              <a:solidFill>
                <a:sysClr val="windowText" lastClr="000000"/>
              </a:solidFill>
              <a:latin typeface="Montserrat"/>
              <a:cs typeface="Montserrat"/>
            </a:endParaRPr>
          </a:p>
        </p:txBody>
      </p:sp>
      <p:sp>
        <p:nvSpPr>
          <p:cNvPr id="7" name="object 3"/>
          <p:cNvSpPr/>
          <p:nvPr/>
        </p:nvSpPr>
        <p:spPr>
          <a:xfrm>
            <a:off x="4070603" y="2014346"/>
            <a:ext cx="1076325" cy="0"/>
          </a:xfrm>
          <a:custGeom>
            <a:avLst/>
            <a:gdLst/>
            <a:ahLst/>
            <a:cxnLst/>
            <a:rect l="l" t="t" r="r" b="b"/>
            <a:pathLst>
              <a:path w="1435100">
                <a:moveTo>
                  <a:pt x="0" y="0"/>
                </a:moveTo>
                <a:lnTo>
                  <a:pt x="1435100" y="0"/>
                </a:lnTo>
              </a:path>
            </a:pathLst>
          </a:custGeom>
          <a:ln w="38100">
            <a:solidFill>
              <a:srgbClr val="EFB127"/>
            </a:solidFill>
          </a:ln>
        </p:spPr>
        <p:txBody>
          <a:bodyPr wrap="square" lIns="0" tIns="0" rIns="0" bIns="0" rtlCol="0"/>
          <a:lstStyle/>
          <a:p>
            <a:endParaRPr sz="1350"/>
          </a:p>
        </p:txBody>
      </p:sp>
    </p:spTree>
    <p:extLst>
      <p:ext uri="{BB962C8B-B14F-4D97-AF65-F5344CB8AC3E}">
        <p14:creationId xmlns:p14="http://schemas.microsoft.com/office/powerpoint/2010/main" val="2701936612"/>
      </p:ext>
    </p:extLst>
  </p:cSld>
  <p:clrMapOvr>
    <a:masterClrMapping/>
  </p:clrMapOvr>
  <mc:AlternateContent xmlns:mc="http://schemas.openxmlformats.org/markup-compatibility/2006" xmlns:p14="http://schemas.microsoft.com/office/powerpoint/2010/main">
    <mc:Choice Requires="p14">
      <p:transition spd="slow" p14:dur="2000" advTm="122471"/>
    </mc:Choice>
    <mc:Fallback xmlns="">
      <p:transition xmlns:p14="http://schemas.microsoft.com/office/powerpoint/2010/main" spd="slow" advTm="12247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9200" y="2517961"/>
            <a:ext cx="4629150" cy="429677"/>
          </a:xfrm>
        </p:spPr>
        <p:txBody>
          <a:bodyPr>
            <a:normAutofit fontScale="55000" lnSpcReduction="20000"/>
          </a:bodyPr>
          <a:lstStyle/>
          <a:p>
            <a:pPr marL="0" indent="0">
              <a:buNone/>
            </a:pPr>
            <a:r>
              <a:rPr lang="en-US" dirty="0"/>
              <a:t>Medicine is like a game of connect the dots</a:t>
            </a:r>
          </a:p>
          <a:p>
            <a:endParaRPr lang="en-US" dirty="0"/>
          </a:p>
          <a:p>
            <a:pPr marL="0" indent="0">
              <a:buNone/>
            </a:pPr>
            <a:endParaRPr lang="en-US" sz="1125" dirty="0"/>
          </a:p>
          <a:p>
            <a:pPr marL="0" indent="0">
              <a:buNone/>
            </a:pPr>
            <a:endParaRPr lang="en-US" sz="1125" dirty="0"/>
          </a:p>
          <a:p>
            <a:pPr marL="0" indent="0">
              <a:buNone/>
            </a:pPr>
            <a:endParaRPr lang="en-US" sz="1125" dirty="0"/>
          </a:p>
          <a:p>
            <a:pPr marL="0" indent="0">
              <a:buNone/>
            </a:pPr>
            <a:endParaRPr lang="en-US" sz="1125" dirty="0"/>
          </a:p>
          <a:p>
            <a:pPr marL="0" indent="0">
              <a:buNone/>
            </a:pPr>
            <a:endParaRPr lang="en-US" sz="1125" dirty="0"/>
          </a:p>
          <a:p>
            <a:pPr marL="0" indent="0">
              <a:buNone/>
            </a:pPr>
            <a:endParaRPr lang="en-US" sz="1125" dirty="0"/>
          </a:p>
          <a:p>
            <a:pPr marL="0" indent="0">
              <a:buNone/>
            </a:pPr>
            <a:endParaRPr lang="en-US" sz="1125" dirty="0"/>
          </a:p>
        </p:txBody>
      </p:sp>
      <p:sp>
        <p:nvSpPr>
          <p:cNvPr id="5" name="Oval 4"/>
          <p:cNvSpPr/>
          <p:nvPr/>
        </p:nvSpPr>
        <p:spPr>
          <a:xfrm>
            <a:off x="2905534" y="2207522"/>
            <a:ext cx="213032" cy="192779"/>
          </a:xfrm>
          <a:prstGeom prst="ellipse">
            <a:avLst/>
          </a:prstGeom>
          <a:gradFill>
            <a:gsLst>
              <a:gs pos="0">
                <a:schemeClr val="accent4">
                  <a:lumMod val="75000"/>
                </a:schemeClr>
              </a:gs>
              <a:gs pos="100000">
                <a:schemeClr val="accent4">
                  <a:tint val="50000"/>
                  <a:shade val="100000"/>
                  <a:satMod val="350000"/>
                </a:schemeClr>
              </a:gs>
            </a:gsLst>
          </a:gra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013"/>
          </a:p>
        </p:txBody>
      </p:sp>
      <p:sp>
        <p:nvSpPr>
          <p:cNvPr id="6" name="Oval 5"/>
          <p:cNvSpPr/>
          <p:nvPr/>
        </p:nvSpPr>
        <p:spPr>
          <a:xfrm flipV="1">
            <a:off x="3684367" y="3586825"/>
            <a:ext cx="232541" cy="22634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7" name="Oval 6"/>
          <p:cNvSpPr/>
          <p:nvPr/>
        </p:nvSpPr>
        <p:spPr>
          <a:xfrm>
            <a:off x="4965353" y="2923621"/>
            <a:ext cx="134378" cy="1581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8" name="Oval 7"/>
          <p:cNvSpPr/>
          <p:nvPr/>
        </p:nvSpPr>
        <p:spPr>
          <a:xfrm>
            <a:off x="6401932" y="3081768"/>
            <a:ext cx="134378" cy="14146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013"/>
          </a:p>
        </p:txBody>
      </p:sp>
      <p:sp>
        <p:nvSpPr>
          <p:cNvPr id="9" name="Oval 8"/>
          <p:cNvSpPr/>
          <p:nvPr/>
        </p:nvSpPr>
        <p:spPr>
          <a:xfrm>
            <a:off x="4564782" y="2297611"/>
            <a:ext cx="134378" cy="70733"/>
          </a:xfrm>
          <a:prstGeom prst="ellipse">
            <a:avLst/>
          </a:prstGeom>
          <a:solidFill>
            <a:srgbClr val="46AF7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013"/>
          </a:p>
        </p:txBody>
      </p:sp>
      <p:sp>
        <p:nvSpPr>
          <p:cNvPr id="10" name="Oval 9"/>
          <p:cNvSpPr/>
          <p:nvPr/>
        </p:nvSpPr>
        <p:spPr>
          <a:xfrm flipV="1">
            <a:off x="3362452" y="3223235"/>
            <a:ext cx="134378" cy="15138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13"/>
          </a:p>
        </p:txBody>
      </p:sp>
      <p:sp>
        <p:nvSpPr>
          <p:cNvPr id="11" name="Oval 10"/>
          <p:cNvSpPr/>
          <p:nvPr/>
        </p:nvSpPr>
        <p:spPr>
          <a:xfrm flipH="1" flipV="1">
            <a:off x="6401932" y="4259189"/>
            <a:ext cx="134378" cy="125441"/>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13"/>
          </a:p>
        </p:txBody>
      </p:sp>
      <p:sp>
        <p:nvSpPr>
          <p:cNvPr id="12" name="Oval 11"/>
          <p:cNvSpPr/>
          <p:nvPr/>
        </p:nvSpPr>
        <p:spPr>
          <a:xfrm flipH="1" flipV="1">
            <a:off x="4302244" y="4905191"/>
            <a:ext cx="134378" cy="1254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3" name="Oval 12"/>
          <p:cNvSpPr/>
          <p:nvPr/>
        </p:nvSpPr>
        <p:spPr>
          <a:xfrm flipH="1" flipV="1">
            <a:off x="2505820" y="4661975"/>
            <a:ext cx="327134" cy="17767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13"/>
          </a:p>
        </p:txBody>
      </p:sp>
      <p:sp>
        <p:nvSpPr>
          <p:cNvPr id="14" name="Oval 13"/>
          <p:cNvSpPr/>
          <p:nvPr/>
        </p:nvSpPr>
        <p:spPr>
          <a:xfrm flipV="1">
            <a:off x="5768912" y="1603883"/>
            <a:ext cx="232541" cy="226347"/>
          </a:xfrm>
          <a:prstGeom prst="ellipse">
            <a:avLst/>
          </a:prstGeom>
          <a:solidFill>
            <a:srgbClr val="009DD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5" name="Oval 14"/>
          <p:cNvSpPr/>
          <p:nvPr/>
        </p:nvSpPr>
        <p:spPr>
          <a:xfrm>
            <a:off x="2295325" y="3586825"/>
            <a:ext cx="213032" cy="296470"/>
          </a:xfrm>
          <a:prstGeom prst="ellipse">
            <a:avLst/>
          </a:prstGeom>
          <a:solidFill>
            <a:srgbClr val="46AF74"/>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013"/>
          </a:p>
        </p:txBody>
      </p:sp>
      <p:sp>
        <p:nvSpPr>
          <p:cNvPr id="16" name="Oval 15"/>
          <p:cNvSpPr/>
          <p:nvPr/>
        </p:nvSpPr>
        <p:spPr>
          <a:xfrm>
            <a:off x="5430928" y="4384629"/>
            <a:ext cx="218099" cy="291977"/>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013"/>
          </a:p>
        </p:txBody>
      </p:sp>
    </p:spTree>
    <p:custDataLst>
      <p:tags r:id="rId1"/>
    </p:custDataLst>
    <p:extLst>
      <p:ext uri="{BB962C8B-B14F-4D97-AF65-F5344CB8AC3E}">
        <p14:creationId xmlns:p14="http://schemas.microsoft.com/office/powerpoint/2010/main" val="3776479639"/>
      </p:ext>
    </p:extLst>
  </p:cSld>
  <p:clrMapOvr>
    <a:masterClrMapping/>
  </p:clrMapOvr>
  <mc:AlternateContent xmlns:mc="http://schemas.openxmlformats.org/markup-compatibility/2006" xmlns:p14="http://schemas.microsoft.com/office/powerpoint/2010/main">
    <mc:Choice Requires="p14">
      <p:transition spd="slow" p14:dur="2000" advTm="2425"/>
    </mc:Choice>
    <mc:Fallback xmlns="">
      <p:transition spd="slow" advTm="242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6-09 at 8.43.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29" y="903513"/>
            <a:ext cx="7859485" cy="4942115"/>
          </a:xfrm>
          <a:prstGeom prst="rect">
            <a:avLst/>
          </a:prstGeom>
        </p:spPr>
      </p:pic>
    </p:spTree>
    <p:extLst>
      <p:ext uri="{BB962C8B-B14F-4D97-AF65-F5344CB8AC3E}">
        <p14:creationId xmlns:p14="http://schemas.microsoft.com/office/powerpoint/2010/main" val="1302954539"/>
      </p:ext>
    </p:extLst>
  </p:cSld>
  <p:clrMapOvr>
    <a:masterClrMapping/>
  </p:clrMapOvr>
  <mc:AlternateContent xmlns:mc="http://schemas.openxmlformats.org/markup-compatibility/2006" xmlns:p14="http://schemas.microsoft.com/office/powerpoint/2010/main">
    <mc:Choice Requires="p14">
      <p:transition spd="slow" p14:dur="2000" advTm="10542"/>
    </mc:Choice>
    <mc:Fallback xmlns="">
      <p:transition spd="slow" advTm="1054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00x2014 Prepare for Information Underload">
            <a:extLst>
              <a:ext uri="{FF2B5EF4-FFF2-40B4-BE49-F238E27FC236}">
                <a16:creationId xmlns:a16="http://schemas.microsoft.com/office/drawing/2014/main" id="{BD70A0B8-2EF3-4D43-9A8B-6E840DE2B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6584" y="1500188"/>
            <a:ext cx="3830836" cy="385762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FD2D6AD-CB28-054B-A14D-DE33E8677BBA}"/>
              </a:ext>
            </a:extLst>
          </p:cNvPr>
          <p:cNvPicPr>
            <a:picLocks noChangeAspect="1"/>
          </p:cNvPicPr>
          <p:nvPr/>
        </p:nvPicPr>
        <p:blipFill>
          <a:blip r:embed="rId4"/>
          <a:stretch>
            <a:fillRect/>
          </a:stretch>
        </p:blipFill>
        <p:spPr>
          <a:xfrm>
            <a:off x="4687462" y="1939030"/>
            <a:ext cx="1300163" cy="1221581"/>
          </a:xfrm>
          <a:prstGeom prst="rect">
            <a:avLst/>
          </a:prstGeom>
        </p:spPr>
      </p:pic>
    </p:spTree>
    <p:custDataLst>
      <p:tags r:id="rId1"/>
    </p:custDataLst>
    <p:extLst>
      <p:ext uri="{BB962C8B-B14F-4D97-AF65-F5344CB8AC3E}">
        <p14:creationId xmlns:p14="http://schemas.microsoft.com/office/powerpoint/2010/main" val="581736248"/>
      </p:ext>
    </p:extLst>
  </p:cSld>
  <p:clrMapOvr>
    <a:masterClrMapping/>
  </p:clrMapOvr>
  <mc:AlternateContent xmlns:mc="http://schemas.openxmlformats.org/markup-compatibility/2006" xmlns:p14="http://schemas.microsoft.com/office/powerpoint/2010/main">
    <mc:Choice Requires="p14">
      <p:transition spd="slow" p14:dur="2000" advTm="852"/>
    </mc:Choice>
    <mc:Fallback xmlns="">
      <p:transition spd="slow" advTm="8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72A61-8549-AC4C-B9DA-3411DC09EDDE}"/>
              </a:ext>
            </a:extLst>
          </p:cNvPr>
          <p:cNvSpPr>
            <a:spLocks noGrp="1"/>
          </p:cNvSpPr>
          <p:nvPr>
            <p:ph type="title"/>
          </p:nvPr>
        </p:nvSpPr>
        <p:spPr/>
        <p:txBody>
          <a:bodyPr/>
          <a:lstStyle/>
          <a:p>
            <a:r>
              <a:rPr lang="en-US" dirty="0"/>
              <a:t>Tree</a:t>
            </a:r>
          </a:p>
        </p:txBody>
      </p:sp>
      <p:pic>
        <p:nvPicPr>
          <p:cNvPr id="5" name="Content Placeholder 4">
            <a:extLst>
              <a:ext uri="{FF2B5EF4-FFF2-40B4-BE49-F238E27FC236}">
                <a16:creationId xmlns:a16="http://schemas.microsoft.com/office/drawing/2014/main" id="{E017E646-0763-9245-8310-FFACE1EAFE03}"/>
              </a:ext>
            </a:extLst>
          </p:cNvPr>
          <p:cNvPicPr>
            <a:picLocks noGrp="1" noChangeAspect="1"/>
          </p:cNvPicPr>
          <p:nvPr>
            <p:ph idx="1"/>
          </p:nvPr>
        </p:nvPicPr>
        <p:blipFill>
          <a:blip r:embed="rId3"/>
          <a:stretch>
            <a:fillRect/>
          </a:stretch>
        </p:blipFill>
        <p:spPr>
          <a:xfrm>
            <a:off x="2451712" y="1859716"/>
            <a:ext cx="1228725" cy="1085850"/>
          </a:xfrm>
        </p:spPr>
      </p:pic>
      <p:pic>
        <p:nvPicPr>
          <p:cNvPr id="9" name="Picture 8">
            <a:extLst>
              <a:ext uri="{FF2B5EF4-FFF2-40B4-BE49-F238E27FC236}">
                <a16:creationId xmlns:a16="http://schemas.microsoft.com/office/drawing/2014/main" id="{90C02963-952D-D847-BC0A-09C31E1E3729}"/>
              </a:ext>
            </a:extLst>
          </p:cNvPr>
          <p:cNvPicPr>
            <a:picLocks noChangeAspect="1"/>
          </p:cNvPicPr>
          <p:nvPr/>
        </p:nvPicPr>
        <p:blipFill>
          <a:blip r:embed="rId4"/>
          <a:stretch>
            <a:fillRect/>
          </a:stretch>
        </p:blipFill>
        <p:spPr>
          <a:xfrm>
            <a:off x="4561286" y="3396855"/>
            <a:ext cx="21431" cy="64294"/>
          </a:xfrm>
          <a:prstGeom prst="rect">
            <a:avLst/>
          </a:prstGeom>
        </p:spPr>
      </p:pic>
      <p:pic>
        <p:nvPicPr>
          <p:cNvPr id="11" name="Picture 10">
            <a:extLst>
              <a:ext uri="{FF2B5EF4-FFF2-40B4-BE49-F238E27FC236}">
                <a16:creationId xmlns:a16="http://schemas.microsoft.com/office/drawing/2014/main" id="{831835FF-8F74-EE4B-8D25-65D01D84C300}"/>
              </a:ext>
            </a:extLst>
          </p:cNvPr>
          <p:cNvPicPr>
            <a:picLocks noChangeAspect="1"/>
          </p:cNvPicPr>
          <p:nvPr/>
        </p:nvPicPr>
        <p:blipFill>
          <a:blip r:embed="rId5"/>
          <a:stretch>
            <a:fillRect/>
          </a:stretch>
        </p:blipFill>
        <p:spPr>
          <a:xfrm>
            <a:off x="5385807" y="1795423"/>
            <a:ext cx="1207294" cy="1150144"/>
          </a:xfrm>
          <a:prstGeom prst="rect">
            <a:avLst/>
          </a:prstGeom>
        </p:spPr>
      </p:pic>
      <p:pic>
        <p:nvPicPr>
          <p:cNvPr id="13" name="Picture 12">
            <a:extLst>
              <a:ext uri="{FF2B5EF4-FFF2-40B4-BE49-F238E27FC236}">
                <a16:creationId xmlns:a16="http://schemas.microsoft.com/office/drawing/2014/main" id="{E923309F-3DB6-C843-958F-AC4AD6B5E292}"/>
              </a:ext>
            </a:extLst>
          </p:cNvPr>
          <p:cNvPicPr>
            <a:picLocks noChangeAspect="1"/>
          </p:cNvPicPr>
          <p:nvPr/>
        </p:nvPicPr>
        <p:blipFill>
          <a:blip r:embed="rId6"/>
          <a:stretch>
            <a:fillRect/>
          </a:stretch>
        </p:blipFill>
        <p:spPr>
          <a:xfrm>
            <a:off x="3895658" y="4207339"/>
            <a:ext cx="1285875" cy="1078706"/>
          </a:xfrm>
          <a:prstGeom prst="rect">
            <a:avLst/>
          </a:prstGeom>
        </p:spPr>
      </p:pic>
      <p:pic>
        <p:nvPicPr>
          <p:cNvPr id="15" name="Picture 14">
            <a:extLst>
              <a:ext uri="{FF2B5EF4-FFF2-40B4-BE49-F238E27FC236}">
                <a16:creationId xmlns:a16="http://schemas.microsoft.com/office/drawing/2014/main" id="{81DA932E-ED79-A640-9613-7D3662859E54}"/>
              </a:ext>
            </a:extLst>
          </p:cNvPr>
          <p:cNvPicPr>
            <a:picLocks noChangeAspect="1"/>
          </p:cNvPicPr>
          <p:nvPr/>
        </p:nvPicPr>
        <p:blipFill>
          <a:blip r:embed="rId4"/>
          <a:stretch>
            <a:fillRect/>
          </a:stretch>
        </p:blipFill>
        <p:spPr>
          <a:xfrm>
            <a:off x="4561286" y="3396855"/>
            <a:ext cx="21431" cy="64294"/>
          </a:xfrm>
          <a:prstGeom prst="rect">
            <a:avLst/>
          </a:prstGeom>
        </p:spPr>
      </p:pic>
      <p:pic>
        <p:nvPicPr>
          <p:cNvPr id="21" name="Picture 20">
            <a:extLst>
              <a:ext uri="{FF2B5EF4-FFF2-40B4-BE49-F238E27FC236}">
                <a16:creationId xmlns:a16="http://schemas.microsoft.com/office/drawing/2014/main" id="{BBF94102-7FC0-C846-9CA7-1FEF1E3A0EFF}"/>
              </a:ext>
            </a:extLst>
          </p:cNvPr>
          <p:cNvPicPr>
            <a:picLocks noChangeAspect="1"/>
          </p:cNvPicPr>
          <p:nvPr/>
        </p:nvPicPr>
        <p:blipFill>
          <a:blip r:embed="rId4"/>
          <a:stretch>
            <a:fillRect/>
          </a:stretch>
        </p:blipFill>
        <p:spPr>
          <a:xfrm rot="16725587">
            <a:off x="4561286" y="3396855"/>
            <a:ext cx="21431" cy="64294"/>
          </a:xfrm>
          <a:prstGeom prst="rect">
            <a:avLst/>
          </a:prstGeom>
        </p:spPr>
      </p:pic>
      <p:pic>
        <p:nvPicPr>
          <p:cNvPr id="25" name="Picture 24">
            <a:extLst>
              <a:ext uri="{FF2B5EF4-FFF2-40B4-BE49-F238E27FC236}">
                <a16:creationId xmlns:a16="http://schemas.microsoft.com/office/drawing/2014/main" id="{9F45FC32-42EC-6F4D-844B-1EED63833189}"/>
              </a:ext>
            </a:extLst>
          </p:cNvPr>
          <p:cNvPicPr>
            <a:picLocks noChangeAspect="1"/>
          </p:cNvPicPr>
          <p:nvPr/>
        </p:nvPicPr>
        <p:blipFill>
          <a:blip r:embed="rId7"/>
          <a:stretch>
            <a:fillRect/>
          </a:stretch>
        </p:blipFill>
        <p:spPr>
          <a:xfrm>
            <a:off x="3710098" y="2507672"/>
            <a:ext cx="1257300" cy="1114425"/>
          </a:xfrm>
          <a:prstGeom prst="rect">
            <a:avLst/>
          </a:prstGeom>
        </p:spPr>
      </p:pic>
      <p:pic>
        <p:nvPicPr>
          <p:cNvPr id="27" name="Picture 26">
            <a:extLst>
              <a:ext uri="{FF2B5EF4-FFF2-40B4-BE49-F238E27FC236}">
                <a16:creationId xmlns:a16="http://schemas.microsoft.com/office/drawing/2014/main" id="{64BF31AC-0700-A54C-A139-CD12FA444435}"/>
              </a:ext>
            </a:extLst>
          </p:cNvPr>
          <p:cNvPicPr>
            <a:picLocks noChangeAspect="1"/>
          </p:cNvPicPr>
          <p:nvPr/>
        </p:nvPicPr>
        <p:blipFill>
          <a:blip r:embed="rId8"/>
          <a:stretch>
            <a:fillRect/>
          </a:stretch>
        </p:blipFill>
        <p:spPr>
          <a:xfrm>
            <a:off x="5500376" y="3721894"/>
            <a:ext cx="1243013" cy="1114425"/>
          </a:xfrm>
          <a:prstGeom prst="rect">
            <a:avLst/>
          </a:prstGeom>
        </p:spPr>
      </p:pic>
      <p:pic>
        <p:nvPicPr>
          <p:cNvPr id="35" name="Picture 34">
            <a:extLst>
              <a:ext uri="{FF2B5EF4-FFF2-40B4-BE49-F238E27FC236}">
                <a16:creationId xmlns:a16="http://schemas.microsoft.com/office/drawing/2014/main" id="{A35AFFBF-8539-234F-9639-F933E713045E}"/>
              </a:ext>
            </a:extLst>
          </p:cNvPr>
          <p:cNvPicPr>
            <a:picLocks noChangeAspect="1"/>
          </p:cNvPicPr>
          <p:nvPr/>
        </p:nvPicPr>
        <p:blipFill>
          <a:blip r:embed="rId9"/>
          <a:stretch>
            <a:fillRect/>
          </a:stretch>
        </p:blipFill>
        <p:spPr>
          <a:xfrm>
            <a:off x="2451712" y="3711180"/>
            <a:ext cx="1285875" cy="1107281"/>
          </a:xfrm>
          <a:prstGeom prst="rect">
            <a:avLst/>
          </a:prstGeom>
        </p:spPr>
      </p:pic>
    </p:spTree>
    <p:custDataLst>
      <p:tags r:id="rId1"/>
    </p:custDataLst>
    <p:extLst>
      <p:ext uri="{BB962C8B-B14F-4D97-AF65-F5344CB8AC3E}">
        <p14:creationId xmlns:p14="http://schemas.microsoft.com/office/powerpoint/2010/main" val="2856256403"/>
      </p:ext>
    </p:extLst>
  </p:cSld>
  <p:clrMapOvr>
    <a:masterClrMapping/>
  </p:clrMapOvr>
  <mc:AlternateContent xmlns:mc="http://schemas.openxmlformats.org/markup-compatibility/2006" xmlns:p14="http://schemas.microsoft.com/office/powerpoint/2010/main">
    <mc:Choice Requires="p14">
      <p:transition spd="slow" p14:dur="2000" advTm="1284"/>
    </mc:Choice>
    <mc:Fallback xmlns="">
      <p:transition spd="slow" advTm="12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50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50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9200" y="2517961"/>
            <a:ext cx="4629150" cy="429677"/>
          </a:xfrm>
        </p:spPr>
        <p:txBody>
          <a:bodyPr>
            <a:normAutofit fontScale="55000" lnSpcReduction="20000"/>
          </a:bodyPr>
          <a:lstStyle/>
          <a:p>
            <a:pPr marL="0" indent="0">
              <a:buNone/>
            </a:pPr>
            <a:r>
              <a:rPr lang="en-US" dirty="0"/>
              <a:t>Medicine is like a game of connect the dots</a:t>
            </a:r>
          </a:p>
          <a:p>
            <a:endParaRPr lang="en-US" dirty="0"/>
          </a:p>
          <a:p>
            <a:pPr marL="0" indent="0">
              <a:buNone/>
            </a:pPr>
            <a:endParaRPr lang="en-US" sz="1125" dirty="0"/>
          </a:p>
          <a:p>
            <a:pPr marL="0" indent="0">
              <a:buNone/>
            </a:pPr>
            <a:endParaRPr lang="en-US" sz="1125" dirty="0"/>
          </a:p>
          <a:p>
            <a:pPr marL="0" indent="0">
              <a:buNone/>
            </a:pPr>
            <a:endParaRPr lang="en-US" sz="1125" dirty="0"/>
          </a:p>
          <a:p>
            <a:pPr marL="0" indent="0">
              <a:buNone/>
            </a:pPr>
            <a:endParaRPr lang="en-US" sz="1125" dirty="0"/>
          </a:p>
          <a:p>
            <a:pPr marL="0" indent="0">
              <a:buNone/>
            </a:pPr>
            <a:endParaRPr lang="en-US" sz="1125" dirty="0"/>
          </a:p>
          <a:p>
            <a:pPr marL="0" indent="0">
              <a:buNone/>
            </a:pPr>
            <a:endParaRPr lang="en-US" sz="1125" dirty="0"/>
          </a:p>
          <a:p>
            <a:pPr marL="0" indent="0">
              <a:buNone/>
            </a:pPr>
            <a:endParaRPr lang="en-US" sz="1125" dirty="0"/>
          </a:p>
        </p:txBody>
      </p:sp>
      <p:sp>
        <p:nvSpPr>
          <p:cNvPr id="4" name="TextBox 3"/>
          <p:cNvSpPr txBox="1"/>
          <p:nvPr/>
        </p:nvSpPr>
        <p:spPr>
          <a:xfrm>
            <a:off x="3280423" y="3982075"/>
            <a:ext cx="2920351" cy="577081"/>
          </a:xfrm>
          <a:prstGeom prst="rect">
            <a:avLst/>
          </a:prstGeom>
          <a:noFill/>
        </p:spPr>
        <p:txBody>
          <a:bodyPr wrap="none" rtlCol="0">
            <a:spAutoFit/>
          </a:bodyPr>
          <a:lstStyle/>
          <a:p>
            <a:r>
              <a:rPr lang="en-US" dirty="0">
                <a:solidFill>
                  <a:srgbClr val="EF3742"/>
                </a:solidFill>
                <a:latin typeface="Montserrat"/>
                <a:cs typeface="Montserrat"/>
              </a:rPr>
              <a:t>What about the connectors? </a:t>
            </a:r>
          </a:p>
          <a:p>
            <a:endParaRPr lang="en-US" sz="1350" dirty="0">
              <a:solidFill>
                <a:srgbClr val="EF3742"/>
              </a:solidFill>
              <a:latin typeface="Montserrat"/>
              <a:cs typeface="Montserrat"/>
            </a:endParaRPr>
          </a:p>
        </p:txBody>
      </p:sp>
      <p:sp>
        <p:nvSpPr>
          <p:cNvPr id="5" name="Oval 4"/>
          <p:cNvSpPr/>
          <p:nvPr/>
        </p:nvSpPr>
        <p:spPr>
          <a:xfrm>
            <a:off x="2905534" y="2207522"/>
            <a:ext cx="213032" cy="192779"/>
          </a:xfrm>
          <a:prstGeom prst="ellipse">
            <a:avLst/>
          </a:prstGeom>
          <a:gradFill>
            <a:gsLst>
              <a:gs pos="0">
                <a:schemeClr val="accent4">
                  <a:lumMod val="75000"/>
                </a:schemeClr>
              </a:gs>
              <a:gs pos="100000">
                <a:schemeClr val="accent4">
                  <a:tint val="50000"/>
                  <a:shade val="100000"/>
                  <a:satMod val="350000"/>
                </a:schemeClr>
              </a:gs>
            </a:gsLst>
          </a:gra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013"/>
          </a:p>
        </p:txBody>
      </p:sp>
      <p:sp>
        <p:nvSpPr>
          <p:cNvPr id="6" name="Oval 5"/>
          <p:cNvSpPr/>
          <p:nvPr/>
        </p:nvSpPr>
        <p:spPr>
          <a:xfrm flipV="1">
            <a:off x="3684367" y="3586825"/>
            <a:ext cx="232541" cy="22634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7" name="Oval 6"/>
          <p:cNvSpPr/>
          <p:nvPr/>
        </p:nvSpPr>
        <p:spPr>
          <a:xfrm>
            <a:off x="4965353" y="2923621"/>
            <a:ext cx="134378" cy="1581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8" name="Oval 7"/>
          <p:cNvSpPr/>
          <p:nvPr/>
        </p:nvSpPr>
        <p:spPr>
          <a:xfrm>
            <a:off x="6401932" y="3081768"/>
            <a:ext cx="134378" cy="14146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013"/>
          </a:p>
        </p:txBody>
      </p:sp>
      <p:sp>
        <p:nvSpPr>
          <p:cNvPr id="9" name="Oval 8"/>
          <p:cNvSpPr/>
          <p:nvPr/>
        </p:nvSpPr>
        <p:spPr>
          <a:xfrm>
            <a:off x="4564782" y="2297611"/>
            <a:ext cx="134378" cy="70733"/>
          </a:xfrm>
          <a:prstGeom prst="ellipse">
            <a:avLst/>
          </a:prstGeom>
          <a:solidFill>
            <a:srgbClr val="46AF7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013"/>
          </a:p>
        </p:txBody>
      </p:sp>
      <p:sp>
        <p:nvSpPr>
          <p:cNvPr id="10" name="Oval 9"/>
          <p:cNvSpPr/>
          <p:nvPr/>
        </p:nvSpPr>
        <p:spPr>
          <a:xfrm flipV="1">
            <a:off x="3362452" y="3223235"/>
            <a:ext cx="134378" cy="15138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13"/>
          </a:p>
        </p:txBody>
      </p:sp>
      <p:sp>
        <p:nvSpPr>
          <p:cNvPr id="11" name="Oval 10"/>
          <p:cNvSpPr/>
          <p:nvPr/>
        </p:nvSpPr>
        <p:spPr>
          <a:xfrm flipH="1" flipV="1">
            <a:off x="6401932" y="4259189"/>
            <a:ext cx="134378" cy="125441"/>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13"/>
          </a:p>
        </p:txBody>
      </p:sp>
      <p:sp>
        <p:nvSpPr>
          <p:cNvPr id="12" name="Oval 11"/>
          <p:cNvSpPr/>
          <p:nvPr/>
        </p:nvSpPr>
        <p:spPr>
          <a:xfrm flipH="1" flipV="1">
            <a:off x="4302244" y="4905191"/>
            <a:ext cx="134378" cy="1254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3" name="Oval 12"/>
          <p:cNvSpPr/>
          <p:nvPr/>
        </p:nvSpPr>
        <p:spPr>
          <a:xfrm flipH="1" flipV="1">
            <a:off x="2505820" y="4661975"/>
            <a:ext cx="327134" cy="17767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13"/>
          </a:p>
        </p:txBody>
      </p:sp>
      <p:sp>
        <p:nvSpPr>
          <p:cNvPr id="14" name="Oval 13"/>
          <p:cNvSpPr/>
          <p:nvPr/>
        </p:nvSpPr>
        <p:spPr>
          <a:xfrm flipV="1">
            <a:off x="5768912" y="1603883"/>
            <a:ext cx="232541" cy="226347"/>
          </a:xfrm>
          <a:prstGeom prst="ellipse">
            <a:avLst/>
          </a:prstGeom>
          <a:solidFill>
            <a:srgbClr val="009DD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5" name="Oval 14"/>
          <p:cNvSpPr/>
          <p:nvPr/>
        </p:nvSpPr>
        <p:spPr>
          <a:xfrm>
            <a:off x="2295325" y="3586825"/>
            <a:ext cx="213032" cy="296470"/>
          </a:xfrm>
          <a:prstGeom prst="ellipse">
            <a:avLst/>
          </a:prstGeom>
          <a:solidFill>
            <a:srgbClr val="46AF74"/>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013"/>
          </a:p>
        </p:txBody>
      </p:sp>
      <p:sp>
        <p:nvSpPr>
          <p:cNvPr id="16" name="Oval 15"/>
          <p:cNvSpPr/>
          <p:nvPr/>
        </p:nvSpPr>
        <p:spPr>
          <a:xfrm>
            <a:off x="5478175" y="4458835"/>
            <a:ext cx="218099" cy="291977"/>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013"/>
          </a:p>
        </p:txBody>
      </p:sp>
      <p:cxnSp>
        <p:nvCxnSpPr>
          <p:cNvPr id="18" name="Straight Connector 17">
            <a:extLst>
              <a:ext uri="{FF2B5EF4-FFF2-40B4-BE49-F238E27FC236}">
                <a16:creationId xmlns:a16="http://schemas.microsoft.com/office/drawing/2014/main" id="{A2040C14-B41A-9748-A8EA-FF1E0D59A1CE}"/>
              </a:ext>
            </a:extLst>
          </p:cNvPr>
          <p:cNvCxnSpPr>
            <a:cxnSpLocks/>
            <a:stCxn id="14" idx="1"/>
          </p:cNvCxnSpPr>
          <p:nvPr/>
        </p:nvCxnSpPr>
        <p:spPr>
          <a:xfrm flipH="1">
            <a:off x="5099730" y="1797081"/>
            <a:ext cx="703237" cy="1150556"/>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Elbow Connector 20">
            <a:extLst>
              <a:ext uri="{FF2B5EF4-FFF2-40B4-BE49-F238E27FC236}">
                <a16:creationId xmlns:a16="http://schemas.microsoft.com/office/drawing/2014/main" id="{77181628-DF0F-B44B-8849-73257C675BFD}"/>
              </a:ext>
            </a:extLst>
          </p:cNvPr>
          <p:cNvCxnSpPr>
            <a:endCxn id="5" idx="2"/>
          </p:cNvCxnSpPr>
          <p:nvPr/>
        </p:nvCxnSpPr>
        <p:spPr>
          <a:xfrm rot="10800000">
            <a:off x="2905536" y="2303913"/>
            <a:ext cx="2194195" cy="643726"/>
          </a:xfrm>
          <a:prstGeom prst="bentConnector3">
            <a:avLst>
              <a:gd name="adj1" fmla="val 105860"/>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4F18D43-81FF-AB4F-BEF0-CFCB2E555589}"/>
              </a:ext>
            </a:extLst>
          </p:cNvPr>
          <p:cNvCxnSpPr>
            <a:stCxn id="5" idx="4"/>
          </p:cNvCxnSpPr>
          <p:nvPr/>
        </p:nvCxnSpPr>
        <p:spPr>
          <a:xfrm flipH="1">
            <a:off x="2673351" y="2400300"/>
            <a:ext cx="338701" cy="2357438"/>
          </a:xfrm>
          <a:prstGeom prst="line">
            <a:avLst/>
          </a:prstGeom>
        </p:spPr>
        <p:style>
          <a:lnRef idx="2">
            <a:schemeClr val="accent1"/>
          </a:lnRef>
          <a:fillRef idx="0">
            <a:schemeClr val="accent1"/>
          </a:fillRef>
          <a:effectRef idx="1">
            <a:schemeClr val="accent1"/>
          </a:effectRef>
          <a:fontRef idx="minor">
            <a:schemeClr val="tx1"/>
          </a:fontRef>
        </p:style>
      </p:cxnSp>
      <p:sp>
        <p:nvSpPr>
          <p:cNvPr id="24" name="Freeform 23">
            <a:extLst>
              <a:ext uri="{FF2B5EF4-FFF2-40B4-BE49-F238E27FC236}">
                <a16:creationId xmlns:a16="http://schemas.microsoft.com/office/drawing/2014/main" id="{0E439956-CABD-B043-9FB7-72A2D822CA4A}"/>
              </a:ext>
            </a:extLst>
          </p:cNvPr>
          <p:cNvSpPr/>
          <p:nvPr/>
        </p:nvSpPr>
        <p:spPr>
          <a:xfrm>
            <a:off x="2667002" y="3722689"/>
            <a:ext cx="1079500" cy="1054100"/>
          </a:xfrm>
          <a:custGeom>
            <a:avLst/>
            <a:gdLst>
              <a:gd name="connsiteX0" fmla="*/ 0 w 1919111"/>
              <a:gd name="connsiteY0" fmla="*/ 1873956 h 1873956"/>
              <a:gd name="connsiteX1" fmla="*/ 79023 w 1919111"/>
              <a:gd name="connsiteY1" fmla="*/ 1749778 h 1873956"/>
              <a:gd name="connsiteX2" fmla="*/ 101600 w 1919111"/>
              <a:gd name="connsiteY2" fmla="*/ 1715911 h 1873956"/>
              <a:gd name="connsiteX3" fmla="*/ 112889 w 1919111"/>
              <a:gd name="connsiteY3" fmla="*/ 1682045 h 1873956"/>
              <a:gd name="connsiteX4" fmla="*/ 158045 w 1919111"/>
              <a:gd name="connsiteY4" fmla="*/ 1614311 h 1873956"/>
              <a:gd name="connsiteX5" fmla="*/ 180623 w 1919111"/>
              <a:gd name="connsiteY5" fmla="*/ 1546578 h 1873956"/>
              <a:gd name="connsiteX6" fmla="*/ 248356 w 1919111"/>
              <a:gd name="connsiteY6" fmla="*/ 1444978 h 1873956"/>
              <a:gd name="connsiteX7" fmla="*/ 270934 w 1919111"/>
              <a:gd name="connsiteY7" fmla="*/ 1411111 h 1873956"/>
              <a:gd name="connsiteX8" fmla="*/ 327378 w 1919111"/>
              <a:gd name="connsiteY8" fmla="*/ 1332089 h 1873956"/>
              <a:gd name="connsiteX9" fmla="*/ 361245 w 1919111"/>
              <a:gd name="connsiteY9" fmla="*/ 1286933 h 1873956"/>
              <a:gd name="connsiteX10" fmla="*/ 383823 w 1919111"/>
              <a:gd name="connsiteY10" fmla="*/ 1253067 h 1873956"/>
              <a:gd name="connsiteX11" fmla="*/ 417689 w 1919111"/>
              <a:gd name="connsiteY11" fmla="*/ 1207911 h 1873956"/>
              <a:gd name="connsiteX12" fmla="*/ 440267 w 1919111"/>
              <a:gd name="connsiteY12" fmla="*/ 1174045 h 1873956"/>
              <a:gd name="connsiteX13" fmla="*/ 474134 w 1919111"/>
              <a:gd name="connsiteY13" fmla="*/ 1140178 h 1873956"/>
              <a:gd name="connsiteX14" fmla="*/ 496711 w 1919111"/>
              <a:gd name="connsiteY14" fmla="*/ 1106311 h 1873956"/>
              <a:gd name="connsiteX15" fmla="*/ 530578 w 1919111"/>
              <a:gd name="connsiteY15" fmla="*/ 1083733 h 1873956"/>
              <a:gd name="connsiteX16" fmla="*/ 575734 w 1919111"/>
              <a:gd name="connsiteY16" fmla="*/ 1049867 h 1873956"/>
              <a:gd name="connsiteX17" fmla="*/ 609600 w 1919111"/>
              <a:gd name="connsiteY17" fmla="*/ 1027289 h 1873956"/>
              <a:gd name="connsiteX18" fmla="*/ 643467 w 1919111"/>
              <a:gd name="connsiteY18" fmla="*/ 993422 h 1873956"/>
              <a:gd name="connsiteX19" fmla="*/ 677334 w 1919111"/>
              <a:gd name="connsiteY19" fmla="*/ 982133 h 1873956"/>
              <a:gd name="connsiteX20" fmla="*/ 711200 w 1919111"/>
              <a:gd name="connsiteY20" fmla="*/ 959556 h 1873956"/>
              <a:gd name="connsiteX21" fmla="*/ 756356 w 1919111"/>
              <a:gd name="connsiteY21" fmla="*/ 936978 h 1873956"/>
              <a:gd name="connsiteX22" fmla="*/ 790223 w 1919111"/>
              <a:gd name="connsiteY22" fmla="*/ 914400 h 1873956"/>
              <a:gd name="connsiteX23" fmla="*/ 824089 w 1919111"/>
              <a:gd name="connsiteY23" fmla="*/ 903111 h 1873956"/>
              <a:gd name="connsiteX24" fmla="*/ 903111 w 1919111"/>
              <a:gd name="connsiteY24" fmla="*/ 869245 h 1873956"/>
              <a:gd name="connsiteX25" fmla="*/ 1422400 w 1919111"/>
              <a:gd name="connsiteY25" fmla="*/ 891822 h 1873956"/>
              <a:gd name="connsiteX26" fmla="*/ 1501423 w 1919111"/>
              <a:gd name="connsiteY26" fmla="*/ 914400 h 1873956"/>
              <a:gd name="connsiteX27" fmla="*/ 1535289 w 1919111"/>
              <a:gd name="connsiteY27" fmla="*/ 936978 h 1873956"/>
              <a:gd name="connsiteX28" fmla="*/ 1546578 w 1919111"/>
              <a:gd name="connsiteY28" fmla="*/ 970845 h 1873956"/>
              <a:gd name="connsiteX29" fmla="*/ 1524000 w 1919111"/>
              <a:gd name="connsiteY29" fmla="*/ 1151467 h 1873956"/>
              <a:gd name="connsiteX30" fmla="*/ 1501423 w 1919111"/>
              <a:gd name="connsiteY30" fmla="*/ 1185333 h 1873956"/>
              <a:gd name="connsiteX31" fmla="*/ 1422400 w 1919111"/>
              <a:gd name="connsiteY31" fmla="*/ 1264356 h 1873956"/>
              <a:gd name="connsiteX32" fmla="*/ 1275645 w 1919111"/>
              <a:gd name="connsiteY32" fmla="*/ 1298222 h 1873956"/>
              <a:gd name="connsiteX33" fmla="*/ 1095023 w 1919111"/>
              <a:gd name="connsiteY33" fmla="*/ 1286933 h 1873956"/>
              <a:gd name="connsiteX34" fmla="*/ 1049867 w 1919111"/>
              <a:gd name="connsiteY34" fmla="*/ 1253067 h 1873956"/>
              <a:gd name="connsiteX35" fmla="*/ 1016000 w 1919111"/>
              <a:gd name="connsiteY35" fmla="*/ 1230489 h 1873956"/>
              <a:gd name="connsiteX36" fmla="*/ 982134 w 1919111"/>
              <a:gd name="connsiteY36" fmla="*/ 1185333 h 1873956"/>
              <a:gd name="connsiteX37" fmla="*/ 925689 w 1919111"/>
              <a:gd name="connsiteY37" fmla="*/ 1117600 h 1873956"/>
              <a:gd name="connsiteX38" fmla="*/ 914400 w 1919111"/>
              <a:gd name="connsiteY38" fmla="*/ 1083733 h 1873956"/>
              <a:gd name="connsiteX39" fmla="*/ 891823 w 1919111"/>
              <a:gd name="connsiteY39" fmla="*/ 1038578 h 1873956"/>
              <a:gd name="connsiteX40" fmla="*/ 903111 w 1919111"/>
              <a:gd name="connsiteY40" fmla="*/ 903111 h 1873956"/>
              <a:gd name="connsiteX41" fmla="*/ 914400 w 1919111"/>
              <a:gd name="connsiteY41" fmla="*/ 857956 h 1873956"/>
              <a:gd name="connsiteX42" fmla="*/ 948267 w 1919111"/>
              <a:gd name="connsiteY42" fmla="*/ 812800 h 1873956"/>
              <a:gd name="connsiteX43" fmla="*/ 1004711 w 1919111"/>
              <a:gd name="connsiteY43" fmla="*/ 722489 h 1873956"/>
              <a:gd name="connsiteX44" fmla="*/ 1038578 w 1919111"/>
              <a:gd name="connsiteY44" fmla="*/ 654756 h 1873956"/>
              <a:gd name="connsiteX45" fmla="*/ 1106311 w 1919111"/>
              <a:gd name="connsiteY45" fmla="*/ 587022 h 1873956"/>
              <a:gd name="connsiteX46" fmla="*/ 1162756 w 1919111"/>
              <a:gd name="connsiteY46" fmla="*/ 530578 h 1873956"/>
              <a:gd name="connsiteX47" fmla="*/ 1241778 w 1919111"/>
              <a:gd name="connsiteY47" fmla="*/ 462845 h 1873956"/>
              <a:gd name="connsiteX48" fmla="*/ 1275645 w 1919111"/>
              <a:gd name="connsiteY48" fmla="*/ 417689 h 1873956"/>
              <a:gd name="connsiteX49" fmla="*/ 1309511 w 1919111"/>
              <a:gd name="connsiteY49" fmla="*/ 395111 h 1873956"/>
              <a:gd name="connsiteX50" fmla="*/ 1399823 w 1919111"/>
              <a:gd name="connsiteY50" fmla="*/ 338667 h 1873956"/>
              <a:gd name="connsiteX51" fmla="*/ 1433689 w 1919111"/>
              <a:gd name="connsiteY51" fmla="*/ 304800 h 1873956"/>
              <a:gd name="connsiteX52" fmla="*/ 1535289 w 1919111"/>
              <a:gd name="connsiteY52" fmla="*/ 237067 h 1873956"/>
              <a:gd name="connsiteX53" fmla="*/ 1580445 w 1919111"/>
              <a:gd name="connsiteY53" fmla="*/ 203200 h 1873956"/>
              <a:gd name="connsiteX54" fmla="*/ 1636889 w 1919111"/>
              <a:gd name="connsiteY54" fmla="*/ 135467 h 1873956"/>
              <a:gd name="connsiteX55" fmla="*/ 1704623 w 1919111"/>
              <a:gd name="connsiteY55" fmla="*/ 90311 h 1873956"/>
              <a:gd name="connsiteX56" fmla="*/ 1738489 w 1919111"/>
              <a:gd name="connsiteY56" fmla="*/ 67733 h 1873956"/>
              <a:gd name="connsiteX57" fmla="*/ 1772356 w 1919111"/>
              <a:gd name="connsiteY57" fmla="*/ 45156 h 1873956"/>
              <a:gd name="connsiteX58" fmla="*/ 1851378 w 1919111"/>
              <a:gd name="connsiteY58" fmla="*/ 22578 h 1873956"/>
              <a:gd name="connsiteX59" fmla="*/ 1919111 w 1919111"/>
              <a:gd name="connsiteY59" fmla="*/ 0 h 187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919111" h="1873956">
                <a:moveTo>
                  <a:pt x="0" y="1873956"/>
                </a:moveTo>
                <a:cubicBezTo>
                  <a:pt x="47836" y="1794229"/>
                  <a:pt x="21686" y="1835785"/>
                  <a:pt x="79023" y="1749778"/>
                </a:cubicBezTo>
                <a:cubicBezTo>
                  <a:pt x="86549" y="1738489"/>
                  <a:pt x="97309" y="1728782"/>
                  <a:pt x="101600" y="1715911"/>
                </a:cubicBezTo>
                <a:cubicBezTo>
                  <a:pt x="105363" y="1704622"/>
                  <a:pt x="107110" y="1692447"/>
                  <a:pt x="112889" y="1682045"/>
                </a:cubicBezTo>
                <a:cubicBezTo>
                  <a:pt x="126067" y="1658324"/>
                  <a:pt x="149464" y="1640054"/>
                  <a:pt x="158045" y="1614311"/>
                </a:cubicBezTo>
                <a:cubicBezTo>
                  <a:pt x="165571" y="1591733"/>
                  <a:pt x="167422" y="1566380"/>
                  <a:pt x="180623" y="1546578"/>
                </a:cubicBezTo>
                <a:lnTo>
                  <a:pt x="248356" y="1444978"/>
                </a:lnTo>
                <a:cubicBezTo>
                  <a:pt x="255882" y="1433689"/>
                  <a:pt x="262793" y="1421965"/>
                  <a:pt x="270934" y="1411111"/>
                </a:cubicBezTo>
                <a:cubicBezTo>
                  <a:pt x="381623" y="1263524"/>
                  <a:pt x="244835" y="1447650"/>
                  <a:pt x="327378" y="1332089"/>
                </a:cubicBezTo>
                <a:cubicBezTo>
                  <a:pt x="338314" y="1316779"/>
                  <a:pt x="350309" y="1302243"/>
                  <a:pt x="361245" y="1286933"/>
                </a:cubicBezTo>
                <a:cubicBezTo>
                  <a:pt x="369131" y="1275893"/>
                  <a:pt x="375937" y="1264107"/>
                  <a:pt x="383823" y="1253067"/>
                </a:cubicBezTo>
                <a:cubicBezTo>
                  <a:pt x="394759" y="1237757"/>
                  <a:pt x="406753" y="1223221"/>
                  <a:pt x="417689" y="1207911"/>
                </a:cubicBezTo>
                <a:cubicBezTo>
                  <a:pt x="425575" y="1196871"/>
                  <a:pt x="431581" y="1184468"/>
                  <a:pt x="440267" y="1174045"/>
                </a:cubicBezTo>
                <a:cubicBezTo>
                  <a:pt x="450488" y="1161780"/>
                  <a:pt x="463914" y="1152443"/>
                  <a:pt x="474134" y="1140178"/>
                </a:cubicBezTo>
                <a:cubicBezTo>
                  <a:pt x="482820" y="1129755"/>
                  <a:pt x="487117" y="1115905"/>
                  <a:pt x="496711" y="1106311"/>
                </a:cubicBezTo>
                <a:cubicBezTo>
                  <a:pt x="506305" y="1096717"/>
                  <a:pt x="519537" y="1091619"/>
                  <a:pt x="530578" y="1083733"/>
                </a:cubicBezTo>
                <a:cubicBezTo>
                  <a:pt x="545888" y="1072797"/>
                  <a:pt x="560424" y="1060803"/>
                  <a:pt x="575734" y="1049867"/>
                </a:cubicBezTo>
                <a:cubicBezTo>
                  <a:pt x="586774" y="1041981"/>
                  <a:pt x="599177" y="1035975"/>
                  <a:pt x="609600" y="1027289"/>
                </a:cubicBezTo>
                <a:cubicBezTo>
                  <a:pt x="621865" y="1017068"/>
                  <a:pt x="630183" y="1002278"/>
                  <a:pt x="643467" y="993422"/>
                </a:cubicBezTo>
                <a:cubicBezTo>
                  <a:pt x="653368" y="986821"/>
                  <a:pt x="666691" y="987455"/>
                  <a:pt x="677334" y="982133"/>
                </a:cubicBezTo>
                <a:cubicBezTo>
                  <a:pt x="689469" y="976066"/>
                  <a:pt x="699420" y="966287"/>
                  <a:pt x="711200" y="959556"/>
                </a:cubicBezTo>
                <a:cubicBezTo>
                  <a:pt x="725811" y="951207"/>
                  <a:pt x="741745" y="945327"/>
                  <a:pt x="756356" y="936978"/>
                </a:cubicBezTo>
                <a:cubicBezTo>
                  <a:pt x="768136" y="930247"/>
                  <a:pt x="778088" y="920468"/>
                  <a:pt x="790223" y="914400"/>
                </a:cubicBezTo>
                <a:cubicBezTo>
                  <a:pt x="800866" y="909078"/>
                  <a:pt x="813152" y="907798"/>
                  <a:pt x="824089" y="903111"/>
                </a:cubicBezTo>
                <a:cubicBezTo>
                  <a:pt x="921723" y="861267"/>
                  <a:pt x="823699" y="895714"/>
                  <a:pt x="903111" y="869245"/>
                </a:cubicBezTo>
                <a:cubicBezTo>
                  <a:pt x="1061197" y="873298"/>
                  <a:pt x="1254016" y="861206"/>
                  <a:pt x="1422400" y="891822"/>
                </a:cubicBezTo>
                <a:cubicBezTo>
                  <a:pt x="1453585" y="897492"/>
                  <a:pt x="1472406" y="904728"/>
                  <a:pt x="1501423" y="914400"/>
                </a:cubicBezTo>
                <a:cubicBezTo>
                  <a:pt x="1512712" y="921926"/>
                  <a:pt x="1526814" y="926384"/>
                  <a:pt x="1535289" y="936978"/>
                </a:cubicBezTo>
                <a:cubicBezTo>
                  <a:pt x="1542723" y="946270"/>
                  <a:pt x="1546578" y="958945"/>
                  <a:pt x="1546578" y="970845"/>
                </a:cubicBezTo>
                <a:cubicBezTo>
                  <a:pt x="1546578" y="994550"/>
                  <a:pt x="1547845" y="1103777"/>
                  <a:pt x="1524000" y="1151467"/>
                </a:cubicBezTo>
                <a:cubicBezTo>
                  <a:pt x="1517933" y="1163602"/>
                  <a:pt x="1507490" y="1173198"/>
                  <a:pt x="1501423" y="1185333"/>
                </a:cubicBezTo>
                <a:cubicBezTo>
                  <a:pt x="1479341" y="1229497"/>
                  <a:pt x="1505079" y="1247821"/>
                  <a:pt x="1422400" y="1264356"/>
                </a:cubicBezTo>
                <a:cubicBezTo>
                  <a:pt x="1297843" y="1289267"/>
                  <a:pt x="1345916" y="1274797"/>
                  <a:pt x="1275645" y="1298222"/>
                </a:cubicBezTo>
                <a:cubicBezTo>
                  <a:pt x="1215438" y="1294459"/>
                  <a:pt x="1154176" y="1298764"/>
                  <a:pt x="1095023" y="1286933"/>
                </a:cubicBezTo>
                <a:cubicBezTo>
                  <a:pt x="1076574" y="1283243"/>
                  <a:pt x="1065177" y="1264003"/>
                  <a:pt x="1049867" y="1253067"/>
                </a:cubicBezTo>
                <a:cubicBezTo>
                  <a:pt x="1038826" y="1245181"/>
                  <a:pt x="1027289" y="1238015"/>
                  <a:pt x="1016000" y="1230489"/>
                </a:cubicBezTo>
                <a:cubicBezTo>
                  <a:pt x="1004711" y="1215437"/>
                  <a:pt x="994378" y="1199618"/>
                  <a:pt x="982134" y="1185333"/>
                </a:cubicBezTo>
                <a:cubicBezTo>
                  <a:pt x="952172" y="1150377"/>
                  <a:pt x="945651" y="1157524"/>
                  <a:pt x="925689" y="1117600"/>
                </a:cubicBezTo>
                <a:cubicBezTo>
                  <a:pt x="920367" y="1106957"/>
                  <a:pt x="919087" y="1094671"/>
                  <a:pt x="914400" y="1083733"/>
                </a:cubicBezTo>
                <a:cubicBezTo>
                  <a:pt x="907771" y="1068265"/>
                  <a:pt x="899349" y="1053630"/>
                  <a:pt x="891823" y="1038578"/>
                </a:cubicBezTo>
                <a:cubicBezTo>
                  <a:pt x="895586" y="993422"/>
                  <a:pt x="897491" y="948073"/>
                  <a:pt x="903111" y="903111"/>
                </a:cubicBezTo>
                <a:cubicBezTo>
                  <a:pt x="905035" y="887716"/>
                  <a:pt x="907461" y="871833"/>
                  <a:pt x="914400" y="857956"/>
                </a:cubicBezTo>
                <a:cubicBezTo>
                  <a:pt x="922814" y="841127"/>
                  <a:pt x="938295" y="828755"/>
                  <a:pt x="948267" y="812800"/>
                </a:cubicBezTo>
                <a:cubicBezTo>
                  <a:pt x="1025755" y="688821"/>
                  <a:pt x="908764" y="850422"/>
                  <a:pt x="1004711" y="722489"/>
                </a:cubicBezTo>
                <a:cubicBezTo>
                  <a:pt x="1015173" y="691104"/>
                  <a:pt x="1015234" y="681018"/>
                  <a:pt x="1038578" y="654756"/>
                </a:cubicBezTo>
                <a:cubicBezTo>
                  <a:pt x="1059791" y="630891"/>
                  <a:pt x="1088599" y="613589"/>
                  <a:pt x="1106311" y="587022"/>
                </a:cubicBezTo>
                <a:cubicBezTo>
                  <a:pt x="1149796" y="521796"/>
                  <a:pt x="1104219" y="580753"/>
                  <a:pt x="1162756" y="530578"/>
                </a:cubicBezTo>
                <a:cubicBezTo>
                  <a:pt x="1258561" y="448459"/>
                  <a:pt x="1164031" y="514674"/>
                  <a:pt x="1241778" y="462845"/>
                </a:cubicBezTo>
                <a:cubicBezTo>
                  <a:pt x="1253067" y="447793"/>
                  <a:pt x="1262341" y="430993"/>
                  <a:pt x="1275645" y="417689"/>
                </a:cubicBezTo>
                <a:cubicBezTo>
                  <a:pt x="1285239" y="408095"/>
                  <a:pt x="1298471" y="402997"/>
                  <a:pt x="1309511" y="395111"/>
                </a:cubicBezTo>
                <a:cubicBezTo>
                  <a:pt x="1377895" y="346266"/>
                  <a:pt x="1329104" y="374026"/>
                  <a:pt x="1399823" y="338667"/>
                </a:cubicBezTo>
                <a:cubicBezTo>
                  <a:pt x="1411112" y="327378"/>
                  <a:pt x="1421087" y="314601"/>
                  <a:pt x="1433689" y="304800"/>
                </a:cubicBezTo>
                <a:cubicBezTo>
                  <a:pt x="1535173" y="225868"/>
                  <a:pt x="1467615" y="287823"/>
                  <a:pt x="1535289" y="237067"/>
                </a:cubicBezTo>
                <a:cubicBezTo>
                  <a:pt x="1550341" y="225778"/>
                  <a:pt x="1567141" y="216504"/>
                  <a:pt x="1580445" y="203200"/>
                </a:cubicBezTo>
                <a:cubicBezTo>
                  <a:pt x="1645669" y="137976"/>
                  <a:pt x="1553670" y="200193"/>
                  <a:pt x="1636889" y="135467"/>
                </a:cubicBezTo>
                <a:cubicBezTo>
                  <a:pt x="1658308" y="118808"/>
                  <a:pt x="1682045" y="105363"/>
                  <a:pt x="1704623" y="90311"/>
                </a:cubicBezTo>
                <a:lnTo>
                  <a:pt x="1738489" y="67733"/>
                </a:lnTo>
                <a:cubicBezTo>
                  <a:pt x="1749778" y="60207"/>
                  <a:pt x="1759485" y="49446"/>
                  <a:pt x="1772356" y="45156"/>
                </a:cubicBezTo>
                <a:cubicBezTo>
                  <a:pt x="1886183" y="7214"/>
                  <a:pt x="1709616" y="65107"/>
                  <a:pt x="1851378" y="22578"/>
                </a:cubicBezTo>
                <a:cubicBezTo>
                  <a:pt x="1874173" y="15739"/>
                  <a:pt x="1919111" y="0"/>
                  <a:pt x="1919111"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cxnSp>
        <p:nvCxnSpPr>
          <p:cNvPr id="26" name="Straight Connector 25">
            <a:extLst>
              <a:ext uri="{FF2B5EF4-FFF2-40B4-BE49-F238E27FC236}">
                <a16:creationId xmlns:a16="http://schemas.microsoft.com/office/drawing/2014/main" id="{D7FE4EF7-D4B0-DD4E-9D9A-80D5E12B562C}"/>
              </a:ext>
            </a:extLst>
          </p:cNvPr>
          <p:cNvCxnSpPr>
            <a:cxnSpLocks/>
          </p:cNvCxnSpPr>
          <p:nvPr/>
        </p:nvCxnSpPr>
        <p:spPr>
          <a:xfrm>
            <a:off x="3829052" y="3716338"/>
            <a:ext cx="1663700" cy="802422"/>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6E2C21D-FC07-A341-932C-E96005A04A6D}"/>
              </a:ext>
            </a:extLst>
          </p:cNvPr>
          <p:cNvCxnSpPr>
            <a:stCxn id="16" idx="7"/>
            <a:endCxn id="10" idx="7"/>
          </p:cNvCxnSpPr>
          <p:nvPr/>
        </p:nvCxnSpPr>
        <p:spPr>
          <a:xfrm flipH="1" flipV="1">
            <a:off x="3477150" y="3352454"/>
            <a:ext cx="2187184" cy="1149141"/>
          </a:xfrm>
          <a:prstGeom prst="line">
            <a:avLst/>
          </a:prstGeom>
        </p:spPr>
        <p:style>
          <a:lnRef idx="2">
            <a:schemeClr val="accent1"/>
          </a:lnRef>
          <a:fillRef idx="0">
            <a:schemeClr val="accent1"/>
          </a:fillRef>
          <a:effectRef idx="1">
            <a:schemeClr val="accent1"/>
          </a:effectRef>
          <a:fontRef idx="minor">
            <a:schemeClr val="tx1"/>
          </a:fontRef>
        </p:style>
      </p:cxnSp>
      <p:sp>
        <p:nvSpPr>
          <p:cNvPr id="30" name="Freeform 29">
            <a:extLst>
              <a:ext uri="{FF2B5EF4-FFF2-40B4-BE49-F238E27FC236}">
                <a16:creationId xmlns:a16="http://schemas.microsoft.com/office/drawing/2014/main" id="{FF6AD2BF-D9F9-114E-9205-8FE95F60AF88}"/>
              </a:ext>
            </a:extLst>
          </p:cNvPr>
          <p:cNvSpPr/>
          <p:nvPr/>
        </p:nvSpPr>
        <p:spPr>
          <a:xfrm>
            <a:off x="2429566" y="3252789"/>
            <a:ext cx="2015435" cy="1739900"/>
          </a:xfrm>
          <a:custGeom>
            <a:avLst/>
            <a:gdLst>
              <a:gd name="connsiteX0" fmla="*/ 1686461 w 3582994"/>
              <a:gd name="connsiteY0" fmla="*/ 0 h 3093156"/>
              <a:gd name="connsiteX1" fmla="*/ 60861 w 3582994"/>
              <a:gd name="connsiteY1" fmla="*/ 778934 h 3093156"/>
              <a:gd name="connsiteX2" fmla="*/ 3582994 w 3582994"/>
              <a:gd name="connsiteY2" fmla="*/ 3093156 h 3093156"/>
              <a:gd name="connsiteX3" fmla="*/ 3582994 w 3582994"/>
              <a:gd name="connsiteY3" fmla="*/ 3093156 h 3093156"/>
            </a:gdLst>
            <a:ahLst/>
            <a:cxnLst>
              <a:cxn ang="0">
                <a:pos x="connsiteX0" y="connsiteY0"/>
              </a:cxn>
              <a:cxn ang="0">
                <a:pos x="connsiteX1" y="connsiteY1"/>
              </a:cxn>
              <a:cxn ang="0">
                <a:pos x="connsiteX2" y="connsiteY2"/>
              </a:cxn>
              <a:cxn ang="0">
                <a:pos x="connsiteX3" y="connsiteY3"/>
              </a:cxn>
            </a:cxnLst>
            <a:rect l="l" t="t" r="r" b="b"/>
            <a:pathLst>
              <a:path w="3582994" h="3093156">
                <a:moveTo>
                  <a:pt x="1686461" y="0"/>
                </a:moveTo>
                <a:cubicBezTo>
                  <a:pt x="715616" y="131704"/>
                  <a:pt x="-255228" y="263408"/>
                  <a:pt x="60861" y="778934"/>
                </a:cubicBezTo>
                <a:cubicBezTo>
                  <a:pt x="376950" y="1294460"/>
                  <a:pt x="3582994" y="3093156"/>
                  <a:pt x="3582994" y="3093156"/>
                </a:cubicBezTo>
                <a:lnTo>
                  <a:pt x="3582994" y="3093156"/>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cxnSp>
        <p:nvCxnSpPr>
          <p:cNvPr id="32" name="Straight Connector 31">
            <a:extLst>
              <a:ext uri="{FF2B5EF4-FFF2-40B4-BE49-F238E27FC236}">
                <a16:creationId xmlns:a16="http://schemas.microsoft.com/office/drawing/2014/main" id="{BC29C1C5-E7E7-AE49-9243-8865511CB28C}"/>
              </a:ext>
            </a:extLst>
          </p:cNvPr>
          <p:cNvCxnSpPr>
            <a:stCxn id="12" idx="2"/>
            <a:endCxn id="11" idx="4"/>
          </p:cNvCxnSpPr>
          <p:nvPr/>
        </p:nvCxnSpPr>
        <p:spPr>
          <a:xfrm flipV="1">
            <a:off x="4436621" y="4259190"/>
            <a:ext cx="2032499" cy="7087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Elbow Connector 33">
            <a:extLst>
              <a:ext uri="{FF2B5EF4-FFF2-40B4-BE49-F238E27FC236}">
                <a16:creationId xmlns:a16="http://schemas.microsoft.com/office/drawing/2014/main" id="{B29BEF7C-564C-B647-9252-A74C161014F1}"/>
              </a:ext>
            </a:extLst>
          </p:cNvPr>
          <p:cNvCxnSpPr>
            <a:stCxn id="11" idx="4"/>
          </p:cNvCxnSpPr>
          <p:nvPr/>
        </p:nvCxnSpPr>
        <p:spPr>
          <a:xfrm rot="5400000" flipH="1" flipV="1">
            <a:off x="5981071" y="3703952"/>
            <a:ext cx="1043288" cy="67189"/>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37" name="Freeform 36">
            <a:extLst>
              <a:ext uri="{FF2B5EF4-FFF2-40B4-BE49-F238E27FC236}">
                <a16:creationId xmlns:a16="http://schemas.microsoft.com/office/drawing/2014/main" id="{D17EE8F5-B0BB-3042-9D70-2FD117BA1563}"/>
              </a:ext>
            </a:extLst>
          </p:cNvPr>
          <p:cNvSpPr/>
          <p:nvPr/>
        </p:nvSpPr>
        <p:spPr>
          <a:xfrm>
            <a:off x="4629151" y="2306638"/>
            <a:ext cx="1847850" cy="800100"/>
          </a:xfrm>
          <a:custGeom>
            <a:avLst/>
            <a:gdLst>
              <a:gd name="connsiteX0" fmla="*/ 3285067 w 3285067"/>
              <a:gd name="connsiteY0" fmla="*/ 1422400 h 1422400"/>
              <a:gd name="connsiteX1" fmla="*/ 22578 w 3285067"/>
              <a:gd name="connsiteY1" fmla="*/ 0 h 1422400"/>
              <a:gd name="connsiteX2" fmla="*/ 22578 w 3285067"/>
              <a:gd name="connsiteY2" fmla="*/ 0 h 1422400"/>
              <a:gd name="connsiteX3" fmla="*/ 0 w 3285067"/>
              <a:gd name="connsiteY3" fmla="*/ 33867 h 1422400"/>
            </a:gdLst>
            <a:ahLst/>
            <a:cxnLst>
              <a:cxn ang="0">
                <a:pos x="connsiteX0" y="connsiteY0"/>
              </a:cxn>
              <a:cxn ang="0">
                <a:pos x="connsiteX1" y="connsiteY1"/>
              </a:cxn>
              <a:cxn ang="0">
                <a:pos x="connsiteX2" y="connsiteY2"/>
              </a:cxn>
              <a:cxn ang="0">
                <a:pos x="connsiteX3" y="connsiteY3"/>
              </a:cxn>
            </a:cxnLst>
            <a:rect l="l" t="t" r="r" b="b"/>
            <a:pathLst>
              <a:path w="3285067" h="1422400">
                <a:moveTo>
                  <a:pt x="3285067" y="1422400"/>
                </a:moveTo>
                <a:lnTo>
                  <a:pt x="22578" y="0"/>
                </a:lnTo>
                <a:lnTo>
                  <a:pt x="22578" y="0"/>
                </a:lnTo>
                <a:lnTo>
                  <a:pt x="0" y="33867"/>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Tree>
    <p:custDataLst>
      <p:tags r:id="rId1"/>
    </p:custDataLst>
    <p:extLst>
      <p:ext uri="{BB962C8B-B14F-4D97-AF65-F5344CB8AC3E}">
        <p14:creationId xmlns:p14="http://schemas.microsoft.com/office/powerpoint/2010/main" val="496127441"/>
      </p:ext>
    </p:extLst>
  </p:cSld>
  <p:clrMapOvr>
    <a:masterClrMapping/>
  </p:clrMapOvr>
  <mc:AlternateContent xmlns:mc="http://schemas.openxmlformats.org/markup-compatibility/2006" xmlns:p14="http://schemas.microsoft.com/office/powerpoint/2010/main">
    <mc:Choice Requires="p14">
      <p:transition spd="slow" p14:dur="2000" advTm="118770"/>
    </mc:Choice>
    <mc:Fallback xmlns="">
      <p:transition spd="slow" advTm="1187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linds(horizontal)">
                                      <p:cBhvr>
                                        <p:cTn id="15" dur="25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linds(horizontal)">
                                      <p:cBhvr>
                                        <p:cTn id="24" dur="25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linds(horizontal)">
                                      <p:cBhvr>
                                        <p:cTn id="29" dur="25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linds(horizontal)">
                                      <p:cBhvr>
                                        <p:cTn id="38" dur="25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blinds(horizontal)">
                                      <p:cBhvr>
                                        <p:cTn id="43" dur="25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6-09 at 8.51.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71" y="805543"/>
            <a:ext cx="7935686" cy="5072743"/>
          </a:xfrm>
          <a:prstGeom prst="rect">
            <a:avLst/>
          </a:prstGeom>
        </p:spPr>
      </p:pic>
    </p:spTree>
    <p:extLst>
      <p:ext uri="{BB962C8B-B14F-4D97-AF65-F5344CB8AC3E}">
        <p14:creationId xmlns:p14="http://schemas.microsoft.com/office/powerpoint/2010/main" val="3617550695"/>
      </p:ext>
    </p:extLst>
  </p:cSld>
  <p:clrMapOvr>
    <a:masterClrMapping/>
  </p:clrMapOvr>
  <mc:AlternateContent xmlns:mc="http://schemas.openxmlformats.org/markup-compatibility/2006" xmlns:p14="http://schemas.microsoft.com/office/powerpoint/2010/main">
    <mc:Choice Requires="p14">
      <p:transition spd="slow" p14:dur="2000" advTm="8777"/>
    </mc:Choice>
    <mc:Fallback xmlns="">
      <p:transition spd="slow" advTm="877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013" y="1457325"/>
            <a:ext cx="4371975" cy="642938"/>
          </a:xfrm>
        </p:spPr>
        <p:txBody>
          <a:bodyPr>
            <a:normAutofit/>
          </a:bodyPr>
          <a:lstStyle/>
          <a:p>
            <a:pPr algn="ctr"/>
            <a:r>
              <a:rPr lang="en-US" sz="2400" b="1" dirty="0">
                <a:solidFill>
                  <a:schemeClr val="accent1"/>
                </a:solidFill>
              </a:rPr>
              <a:t>THE KEY TO HEALTH: </a:t>
            </a:r>
          </a:p>
        </p:txBody>
      </p:sp>
      <p:pic>
        <p:nvPicPr>
          <p:cNvPr id="4" name="Picture 3" descr="INF_HeatherTickPreso_Slide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9667" y="2614613"/>
            <a:ext cx="4928360" cy="2143125"/>
          </a:xfrm>
          <a:prstGeom prst="rect">
            <a:avLst/>
          </a:prstGeom>
        </p:spPr>
      </p:pic>
    </p:spTree>
    <p:extLst>
      <p:ext uri="{BB962C8B-B14F-4D97-AF65-F5344CB8AC3E}">
        <p14:creationId xmlns:p14="http://schemas.microsoft.com/office/powerpoint/2010/main" val="659431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EA64-A413-498C-90F2-6D228F8F5FAB}"/>
              </a:ext>
            </a:extLst>
          </p:cNvPr>
          <p:cNvSpPr>
            <a:spLocks noGrp="1"/>
          </p:cNvSpPr>
          <p:nvPr>
            <p:ph type="ctrTitle"/>
          </p:nvPr>
        </p:nvSpPr>
        <p:spPr>
          <a:xfrm>
            <a:off x="715090" y="1655874"/>
            <a:ext cx="7713821" cy="1371720"/>
          </a:xfrm>
        </p:spPr>
        <p:txBody>
          <a:bodyPr>
            <a:normAutofit fontScale="90000"/>
          </a:bodyPr>
          <a:lstStyle/>
          <a:p>
            <a:pPr algn="r">
              <a:lnSpc>
                <a:spcPct val="107000"/>
              </a:lnSpc>
              <a:spcBef>
                <a:spcPts val="0"/>
              </a:spcBef>
            </a:pPr>
            <a:r>
              <a:rPr lang="en-US" sz="3000" dirty="0">
                <a:latin typeface="Calibri" panose="020F0502020204030204" pitchFamily="34" charset="0"/>
                <a:ea typeface="Times New Roman" panose="02020603050405020304" pitchFamily="18" charset="0"/>
                <a:cs typeface="Calibri" panose="020F0502020204030204" pitchFamily="34" charset="0"/>
              </a:rPr>
              <a:t/>
            </a:r>
            <a:br>
              <a:rPr lang="en-US" sz="3000" dirty="0">
                <a:latin typeface="Calibri" panose="020F0502020204030204" pitchFamily="34" charset="0"/>
                <a:ea typeface="Times New Roman" panose="02020603050405020304" pitchFamily="18" charset="0"/>
                <a:cs typeface="Calibri" panose="020F0502020204030204" pitchFamily="34" charset="0"/>
              </a:rPr>
            </a:br>
            <a:r>
              <a:rPr lang="en-US" sz="3000" dirty="0">
                <a:latin typeface="Calibri" panose="020F0502020204030204" pitchFamily="34" charset="0"/>
                <a:ea typeface="Times New Roman" panose="02020603050405020304" pitchFamily="18" charset="0"/>
                <a:cs typeface="Calibri" panose="020F0502020204030204" pitchFamily="34" charset="0"/>
              </a:rPr>
              <a:t/>
            </a:r>
            <a:br>
              <a:rPr lang="en-US" sz="3000" dirty="0">
                <a:latin typeface="Calibri" panose="020F0502020204030204" pitchFamily="34" charset="0"/>
                <a:ea typeface="Times New Roman" panose="02020603050405020304" pitchFamily="18" charset="0"/>
                <a:cs typeface="Calibri" panose="020F0502020204030204" pitchFamily="34" charset="0"/>
              </a:rPr>
            </a:br>
            <a:r>
              <a:rPr lang="en-US" sz="3000" dirty="0">
                <a:latin typeface="Calibri" panose="020F0502020204030204" pitchFamily="34" charset="0"/>
                <a:ea typeface="Times New Roman" panose="02020603050405020304" pitchFamily="18" charset="0"/>
                <a:cs typeface="Calibri" panose="020F0502020204030204" pitchFamily="34" charset="0"/>
              </a:rPr>
              <a:t/>
            </a:r>
            <a:br>
              <a:rPr lang="en-US" sz="3000" dirty="0">
                <a:latin typeface="Calibri" panose="020F0502020204030204" pitchFamily="34" charset="0"/>
                <a:ea typeface="Times New Roman" panose="02020603050405020304" pitchFamily="18" charset="0"/>
                <a:cs typeface="Calibri" panose="020F0502020204030204" pitchFamily="34" charset="0"/>
              </a:rPr>
            </a:br>
            <a:r>
              <a:rPr lang="en-US" sz="27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Evidence-based nonpharmacologic pain medicine as culture change in practice, education and policy: </a:t>
            </a:r>
            <a:br>
              <a:rPr lang="en-US" sz="27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br>
            <a:r>
              <a:rPr lang="en-US" sz="27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How do we get there from here?</a:t>
            </a:r>
            <a:endParaRPr lang="en-US" sz="2700" dirty="0">
              <a:solidFill>
                <a:srgbClr val="002060"/>
              </a:solidFill>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318BCF87-D0C5-4C70-ACDB-467420CEAD35}"/>
              </a:ext>
            </a:extLst>
          </p:cNvPr>
          <p:cNvSpPr>
            <a:spLocks noGrp="1"/>
          </p:cNvSpPr>
          <p:nvPr>
            <p:ph type="subTitle" idx="1"/>
          </p:nvPr>
        </p:nvSpPr>
        <p:spPr>
          <a:xfrm>
            <a:off x="3510643" y="3970507"/>
            <a:ext cx="3584122" cy="1956335"/>
          </a:xfrm>
        </p:spPr>
        <p:txBody>
          <a:bodyPr>
            <a:normAutofit/>
          </a:bodyPr>
          <a:lstStyle/>
          <a:p>
            <a:pPr algn="l">
              <a:spcBef>
                <a:spcPts val="0"/>
              </a:spcBef>
            </a:pPr>
            <a:r>
              <a:rPr lang="en-US" sz="2400" dirty="0">
                <a:solidFill>
                  <a:schemeClr val="accent5">
                    <a:lumMod val="50000"/>
                  </a:schemeClr>
                </a:solidFill>
              </a:rPr>
              <a:t>Heather Tick, MD</a:t>
            </a:r>
          </a:p>
          <a:p>
            <a:pPr algn="l">
              <a:spcBef>
                <a:spcPts val="0"/>
              </a:spcBef>
            </a:pPr>
            <a:endParaRPr lang="en-US" sz="2400" dirty="0">
              <a:solidFill>
                <a:schemeClr val="accent5">
                  <a:lumMod val="50000"/>
                </a:schemeClr>
              </a:solidFill>
            </a:endParaRPr>
          </a:p>
        </p:txBody>
      </p:sp>
      <p:pic>
        <p:nvPicPr>
          <p:cNvPr id="9" name="Picture 2" descr="C:\Users\DrArya\Documents\ARYA and HEATHER\linus-nylund-sized_edited-1.jpg long">
            <a:extLst>
              <a:ext uri="{FF2B5EF4-FFF2-40B4-BE49-F238E27FC236}">
                <a16:creationId xmlns:a16="http://schemas.microsoft.com/office/drawing/2014/main" id="{2B2E485D-8D9C-7D44-82FA-C05A0064E1D9}"/>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r="52192" b="515"/>
          <a:stretch/>
        </p:blipFill>
        <p:spPr bwMode="auto">
          <a:xfrm>
            <a:off x="0" y="500742"/>
            <a:ext cx="9201150" cy="6357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21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1.05964 0.0313" pathEditMode="relative" ptsTypes="AA">
                                      <p:cBhvr>
                                        <p:cTn id="6" dur="30000" fill="hold"/>
                                        <p:tgtEl>
                                          <p:spTgt spid="9"/>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9"/>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1.05964 0.0313 L 0 0" pathEditMode="relative" ptsTypes="AA">
                                      <p:cBhvr>
                                        <p:cTn id="11" dur="30000" fill="hold"/>
                                        <p:tgtEl>
                                          <p:spTgt spid="9"/>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9"/>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 pathEditMode="relative" ptsTypes="AA">
                                      <p:cBhvr>
                                        <p:cTn id="16" dur="5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hy-social-selling-tips-are-just-the-tip-of-the-iceberg.jpg"/>
          <p:cNvPicPr>
            <a:picLocks noChangeAspect="1"/>
          </p:cNvPicPr>
          <p:nvPr/>
        </p:nvPicPr>
        <p:blipFill rotWithShape="1">
          <a:blip r:embed="rId3">
            <a:extLst>
              <a:ext uri="{28A0092B-C50C-407E-A947-70E740481C1C}">
                <a14:useLocalDpi xmlns:a14="http://schemas.microsoft.com/office/drawing/2010/main" val="0"/>
              </a:ext>
            </a:extLst>
          </a:blip>
          <a:srcRect l="11399" t="11567"/>
          <a:stretch/>
        </p:blipFill>
        <p:spPr>
          <a:xfrm>
            <a:off x="0" y="533400"/>
            <a:ext cx="9088319" cy="6324600"/>
          </a:xfrm>
          <a:prstGeom prst="rect">
            <a:avLst/>
          </a:prstGeom>
        </p:spPr>
      </p:pic>
      <p:sp>
        <p:nvSpPr>
          <p:cNvPr id="2" name="Title 1"/>
          <p:cNvSpPr>
            <a:spLocks noGrp="1"/>
          </p:cNvSpPr>
          <p:nvPr>
            <p:ph type="title"/>
          </p:nvPr>
        </p:nvSpPr>
        <p:spPr>
          <a:xfrm>
            <a:off x="3963177" y="2114356"/>
            <a:ext cx="2470280" cy="857250"/>
          </a:xfrm>
        </p:spPr>
        <p:txBody>
          <a:bodyPr>
            <a:normAutofit/>
          </a:bodyPr>
          <a:lstStyle/>
          <a:p>
            <a:pPr marL="9525">
              <a:tabLst>
                <a:tab pos="1048226" algn="l"/>
                <a:tab pos="1443990" algn="l"/>
              </a:tabLst>
            </a:pPr>
            <a:r>
              <a:rPr lang="en-US" sz="2700" spc="210" dirty="0">
                <a:solidFill>
                  <a:schemeClr val="bg1"/>
                </a:solidFill>
                <a:latin typeface="Montserrat Medium" pitchFamily="2" charset="77"/>
                <a:cs typeface="Montserrat"/>
              </a:rPr>
              <a:t>FASCIA</a:t>
            </a:r>
          </a:p>
        </p:txBody>
      </p:sp>
      <p:sp>
        <p:nvSpPr>
          <p:cNvPr id="3" name="Content Placeholder 2"/>
          <p:cNvSpPr>
            <a:spLocks noGrp="1"/>
          </p:cNvSpPr>
          <p:nvPr>
            <p:ph idx="1"/>
          </p:nvPr>
        </p:nvSpPr>
        <p:spPr>
          <a:xfrm>
            <a:off x="4147457" y="3152581"/>
            <a:ext cx="4572000" cy="2486220"/>
          </a:xfrm>
        </p:spPr>
        <p:txBody>
          <a:bodyPr>
            <a:normAutofit/>
          </a:bodyPr>
          <a:lstStyle/>
          <a:p>
            <a:r>
              <a:rPr lang="en-US" sz="2400" dirty="0">
                <a:solidFill>
                  <a:schemeClr val="bg1"/>
                </a:solidFill>
                <a:latin typeface="Montserrat" pitchFamily="2" charset="77"/>
                <a:cs typeface="Helvetica Neue"/>
              </a:rPr>
              <a:t>Body-wide force signaling system</a:t>
            </a:r>
          </a:p>
          <a:p>
            <a:pPr marL="0" indent="0">
              <a:buNone/>
            </a:pPr>
            <a:endParaRPr lang="en-US" sz="2400" dirty="0">
              <a:solidFill>
                <a:schemeClr val="bg1"/>
              </a:solidFill>
              <a:latin typeface="Montserrat" pitchFamily="2" charset="77"/>
              <a:cs typeface="Helvetica Neue"/>
            </a:endParaRPr>
          </a:p>
          <a:p>
            <a:r>
              <a:rPr lang="en-US" sz="2400" dirty="0">
                <a:solidFill>
                  <a:schemeClr val="bg1"/>
                </a:solidFill>
                <a:latin typeface="Montserrat" pitchFamily="2" charset="77"/>
                <a:cs typeface="Helvetica Neue"/>
              </a:rPr>
              <a:t>More of a connector than a tissue demarcation</a:t>
            </a:r>
          </a:p>
          <a:p>
            <a:pPr marL="0" indent="0">
              <a:buNone/>
            </a:pPr>
            <a:endParaRPr lang="en-US" dirty="0"/>
          </a:p>
          <a:p>
            <a:pPr marL="0" indent="0">
              <a:buNone/>
            </a:pPr>
            <a:endParaRPr lang="en-US" sz="2700" dirty="0"/>
          </a:p>
          <a:p>
            <a:pPr marL="0" indent="0">
              <a:buNone/>
            </a:pPr>
            <a:endParaRPr lang="en-US" sz="2700" dirty="0">
              <a:solidFill>
                <a:schemeClr val="accent2"/>
              </a:solidFill>
            </a:endParaRPr>
          </a:p>
        </p:txBody>
      </p:sp>
      <p:sp>
        <p:nvSpPr>
          <p:cNvPr id="7" name="object 5">
            <a:extLst>
              <a:ext uri="{FF2B5EF4-FFF2-40B4-BE49-F238E27FC236}">
                <a16:creationId xmlns:a16="http://schemas.microsoft.com/office/drawing/2014/main" id="{BFB2E181-A446-BB45-8491-3570307968C0}"/>
              </a:ext>
            </a:extLst>
          </p:cNvPr>
          <p:cNvSpPr/>
          <p:nvPr/>
        </p:nvSpPr>
        <p:spPr>
          <a:xfrm flipV="1">
            <a:off x="4420859" y="2723153"/>
            <a:ext cx="1494750" cy="67478"/>
          </a:xfrm>
          <a:custGeom>
            <a:avLst/>
            <a:gdLst/>
            <a:ahLst/>
            <a:cxnLst/>
            <a:rect l="l" t="t" r="r" b="b"/>
            <a:pathLst>
              <a:path w="836294">
                <a:moveTo>
                  <a:pt x="0" y="0"/>
                </a:moveTo>
                <a:lnTo>
                  <a:pt x="836053" y="0"/>
                </a:lnTo>
              </a:path>
            </a:pathLst>
          </a:custGeom>
          <a:ln w="38100">
            <a:solidFill>
              <a:srgbClr val="2CBBAE"/>
            </a:solidFill>
          </a:ln>
        </p:spPr>
        <p:txBody>
          <a:bodyPr wrap="square" lIns="0" tIns="0" rIns="0" bIns="0" rtlCol="0"/>
          <a:lstStyle/>
          <a:p>
            <a:endParaRPr sz="1350"/>
          </a:p>
        </p:txBody>
      </p:sp>
    </p:spTree>
    <p:extLst>
      <p:ext uri="{BB962C8B-B14F-4D97-AF65-F5344CB8AC3E}">
        <p14:creationId xmlns:p14="http://schemas.microsoft.com/office/powerpoint/2010/main" val="3581686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D4A42E-C1A1-ED42-9285-678C828A007E}"/>
              </a:ext>
            </a:extLst>
          </p:cNvPr>
          <p:cNvPicPr>
            <a:picLocks noChangeAspect="1"/>
          </p:cNvPicPr>
          <p:nvPr/>
        </p:nvPicPr>
        <p:blipFill>
          <a:blip r:embed="rId3"/>
          <a:stretch>
            <a:fillRect/>
          </a:stretch>
        </p:blipFill>
        <p:spPr>
          <a:xfrm>
            <a:off x="1309700" y="2573406"/>
            <a:ext cx="2195642" cy="3224990"/>
          </a:xfrm>
          <a:prstGeom prst="rect">
            <a:avLst/>
          </a:prstGeom>
        </p:spPr>
      </p:pic>
      <p:sp>
        <p:nvSpPr>
          <p:cNvPr id="6" name="TextBox 5">
            <a:extLst>
              <a:ext uri="{FF2B5EF4-FFF2-40B4-BE49-F238E27FC236}">
                <a16:creationId xmlns:a16="http://schemas.microsoft.com/office/drawing/2014/main" id="{5CFF622E-D4E0-C04F-94A4-7220C5ECFC48}"/>
              </a:ext>
            </a:extLst>
          </p:cNvPr>
          <p:cNvSpPr txBox="1"/>
          <p:nvPr/>
        </p:nvSpPr>
        <p:spPr>
          <a:xfrm>
            <a:off x="3505341" y="2552240"/>
            <a:ext cx="4209768" cy="3416320"/>
          </a:xfrm>
          <a:prstGeom prst="rect">
            <a:avLst/>
          </a:prstGeom>
          <a:noFill/>
        </p:spPr>
        <p:txBody>
          <a:bodyPr wrap="square" rtlCol="0">
            <a:spAutoFit/>
          </a:bodyPr>
          <a:lstStyle/>
          <a:p>
            <a:r>
              <a:rPr lang="en-US" dirty="0">
                <a:latin typeface="Montserrat" pitchFamily="2" charset="77"/>
              </a:rPr>
              <a:t>Helene M. Langevin, MD-</a:t>
            </a:r>
          </a:p>
          <a:p>
            <a:r>
              <a:rPr lang="en-US" dirty="0">
                <a:latin typeface="Montserrat Light" pitchFamily="2" charset="77"/>
              </a:rPr>
              <a:t>Dr. Langevin is Professor in Residence of Medicine at Harvard Medical School, Senior Scientist in the Department of Medicine Division of Preventative Medicine at the Brigham and Women’s Hospital, and Director of the </a:t>
            </a:r>
            <a:r>
              <a:rPr lang="en-US" dirty="0" err="1">
                <a:latin typeface="Montserrat Light" pitchFamily="2" charset="77"/>
              </a:rPr>
              <a:t>Osher</a:t>
            </a:r>
            <a:r>
              <a:rPr lang="en-US" dirty="0">
                <a:latin typeface="Montserrat Light" pitchFamily="2" charset="77"/>
              </a:rPr>
              <a:t> Center for Integrative Medicine at Harvard Medical School and Brigham and Women’s Hospital, Boston MA.  She is also Visiting Professor of Neurological Sciences at the University of Vermont, Burlington VT.</a:t>
            </a:r>
          </a:p>
        </p:txBody>
      </p:sp>
      <p:sp>
        <p:nvSpPr>
          <p:cNvPr id="7" name="Rectangle 6">
            <a:extLst>
              <a:ext uri="{FF2B5EF4-FFF2-40B4-BE49-F238E27FC236}">
                <a16:creationId xmlns:a16="http://schemas.microsoft.com/office/drawing/2014/main" id="{D3600C9A-335E-754F-B531-BE8A3A10346E}"/>
              </a:ext>
            </a:extLst>
          </p:cNvPr>
          <p:cNvSpPr/>
          <p:nvPr/>
        </p:nvSpPr>
        <p:spPr>
          <a:xfrm>
            <a:off x="1309700" y="1154213"/>
            <a:ext cx="6623569" cy="900246"/>
          </a:xfrm>
          <a:prstGeom prst="rect">
            <a:avLst/>
          </a:prstGeom>
        </p:spPr>
        <p:txBody>
          <a:bodyPr wrap="square">
            <a:spAutoFit/>
          </a:bodyPr>
          <a:lstStyle/>
          <a:p>
            <a:pPr algn="ctr"/>
            <a:r>
              <a:rPr lang="en-US" sz="2625" dirty="0">
                <a:solidFill>
                  <a:srgbClr val="564074"/>
                </a:solidFill>
                <a:latin typeface="Montserrat Medium" pitchFamily="2" charset="77"/>
              </a:rPr>
              <a:t>Connective tissue, stretching, inflammation &amp; musculoskeletal pain</a:t>
            </a:r>
          </a:p>
        </p:txBody>
      </p:sp>
    </p:spTree>
    <p:extLst>
      <p:ext uri="{BB962C8B-B14F-4D97-AF65-F5344CB8AC3E}">
        <p14:creationId xmlns:p14="http://schemas.microsoft.com/office/powerpoint/2010/main" val="3226220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30C72D-7686-5F4B-9AB6-2A5EA0211063}"/>
              </a:ext>
            </a:extLst>
          </p:cNvPr>
          <p:cNvSpPr/>
          <p:nvPr/>
        </p:nvSpPr>
        <p:spPr>
          <a:xfrm>
            <a:off x="9018" y="527531"/>
            <a:ext cx="9144000" cy="1301261"/>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itle 1">
            <a:extLst>
              <a:ext uri="{FF2B5EF4-FFF2-40B4-BE49-F238E27FC236}">
                <a16:creationId xmlns:a16="http://schemas.microsoft.com/office/drawing/2014/main" id="{BEA3D5C8-DE11-6E44-86FD-630E623CD86A}"/>
              </a:ext>
            </a:extLst>
          </p:cNvPr>
          <p:cNvSpPr>
            <a:spLocks noGrp="1"/>
          </p:cNvSpPr>
          <p:nvPr>
            <p:ph type="title"/>
          </p:nvPr>
        </p:nvSpPr>
        <p:spPr>
          <a:xfrm>
            <a:off x="1277007" y="1178162"/>
            <a:ext cx="6608022" cy="659436"/>
          </a:xfrm>
        </p:spPr>
        <p:txBody>
          <a:bodyPr>
            <a:noAutofit/>
          </a:bodyPr>
          <a:lstStyle/>
          <a:p>
            <a:pPr algn="ctr"/>
            <a:r>
              <a:rPr lang="en-US" sz="2400" b="1" dirty="0">
                <a:solidFill>
                  <a:schemeClr val="accent1"/>
                </a:solidFill>
                <a:latin typeface="Montserrat Medium" pitchFamily="2" charset="77"/>
              </a:rPr>
              <a:t>MYOFASCIAL PAIN</a:t>
            </a:r>
          </a:p>
        </p:txBody>
      </p:sp>
      <p:sp>
        <p:nvSpPr>
          <p:cNvPr id="8" name="Rectangle 7">
            <a:extLst>
              <a:ext uri="{FF2B5EF4-FFF2-40B4-BE49-F238E27FC236}">
                <a16:creationId xmlns:a16="http://schemas.microsoft.com/office/drawing/2014/main" id="{D03BC1FB-1903-9A4D-9F54-C6117AF12118}"/>
              </a:ext>
            </a:extLst>
          </p:cNvPr>
          <p:cNvSpPr/>
          <p:nvPr/>
        </p:nvSpPr>
        <p:spPr>
          <a:xfrm>
            <a:off x="146957" y="2580101"/>
            <a:ext cx="8792936" cy="2354491"/>
          </a:xfrm>
          <a:prstGeom prst="rect">
            <a:avLst/>
          </a:prstGeom>
        </p:spPr>
        <p:txBody>
          <a:bodyPr wrap="square">
            <a:spAutoFit/>
          </a:bodyPr>
          <a:lstStyle/>
          <a:p>
            <a:pPr marL="257175" marR="3810" indent="-257175">
              <a:buFont typeface="Arial" panose="020B0604020202020204" pitchFamily="34" charset="0"/>
              <a:buChar char="•"/>
            </a:pPr>
            <a:r>
              <a:rPr lang="en-US" sz="2100" dirty="0" err="1">
                <a:solidFill>
                  <a:srgbClr val="010202"/>
                </a:solidFill>
                <a:latin typeface="Montserrat Light" pitchFamily="2" charset="77"/>
                <a:ea typeface="Helvetica Neue" panose="02000503000000020004" pitchFamily="2" charset="0"/>
                <a:cs typeface="Helvetica Neue" panose="02000503000000020004" pitchFamily="2" charset="0"/>
              </a:rPr>
              <a:t>Engell</a:t>
            </a:r>
            <a:r>
              <a:rPr lang="en-US" sz="2100" dirty="0">
                <a:solidFill>
                  <a:srgbClr val="010202"/>
                </a:solidFill>
                <a:latin typeface="Montserrat Light" pitchFamily="2" charset="77"/>
                <a:ea typeface="Helvetica Neue" panose="02000503000000020004" pitchFamily="2" charset="0"/>
                <a:cs typeface="Helvetica Neue" panose="02000503000000020004" pitchFamily="2" charset="0"/>
              </a:rPr>
              <a:t> S, </a:t>
            </a:r>
            <a:r>
              <a:rPr lang="en-US" sz="2100" spc="-23" dirty="0" err="1">
                <a:latin typeface="Montserrat" pitchFamily="2" charset="77"/>
                <a:ea typeface="Helvetica Neue" panose="02000503000000020004" pitchFamily="2" charset="0"/>
                <a:cs typeface="Helvetica Neue" panose="02000503000000020004" pitchFamily="2" charset="0"/>
              </a:rPr>
              <a:t>Triano</a:t>
            </a:r>
            <a:r>
              <a:rPr lang="en-US" sz="2100" spc="-23" dirty="0">
                <a:latin typeface="Montserrat" pitchFamily="2" charset="77"/>
                <a:ea typeface="Helvetica Neue" panose="02000503000000020004" pitchFamily="2" charset="0"/>
                <a:cs typeface="Helvetica Neue" panose="02000503000000020004" pitchFamily="2" charset="0"/>
              </a:rPr>
              <a:t> </a:t>
            </a:r>
            <a:r>
              <a:rPr lang="en-US" sz="2100" dirty="0">
                <a:latin typeface="Montserrat" pitchFamily="2" charset="77"/>
                <a:ea typeface="Helvetica Neue" panose="02000503000000020004" pitchFamily="2" charset="0"/>
                <a:cs typeface="Helvetica Neue" panose="02000503000000020004" pitchFamily="2" charset="0"/>
              </a:rPr>
              <a:t>JJ, Fox JR, Langevin HM</a:t>
            </a:r>
            <a:r>
              <a:rPr lang="en-US" sz="2100" dirty="0">
                <a:solidFill>
                  <a:srgbClr val="010202"/>
                </a:solidFill>
                <a:latin typeface="Montserrat Light" pitchFamily="2" charset="77"/>
                <a:ea typeface="Helvetica Neue" panose="02000503000000020004" pitchFamily="2" charset="0"/>
                <a:cs typeface="Helvetica Neue" panose="02000503000000020004" pitchFamily="2" charset="0"/>
              </a:rPr>
              <a:t>, </a:t>
            </a:r>
            <a:r>
              <a:rPr lang="en-US" sz="2100" dirty="0" err="1">
                <a:solidFill>
                  <a:srgbClr val="010202"/>
                </a:solidFill>
                <a:latin typeface="Montserrat Light" pitchFamily="2" charset="77"/>
                <a:ea typeface="Helvetica Neue" panose="02000503000000020004" pitchFamily="2" charset="0"/>
                <a:cs typeface="Helvetica Neue" panose="02000503000000020004" pitchFamily="2" charset="0"/>
              </a:rPr>
              <a:t>Konofagou</a:t>
            </a:r>
            <a:r>
              <a:rPr lang="en-US" sz="2100" dirty="0">
                <a:solidFill>
                  <a:srgbClr val="010202"/>
                </a:solidFill>
                <a:latin typeface="Montserrat Light" pitchFamily="2" charset="77"/>
                <a:ea typeface="Helvetica Neue" panose="02000503000000020004" pitchFamily="2" charset="0"/>
                <a:cs typeface="Helvetica Neue" panose="02000503000000020004" pitchFamily="2" charset="0"/>
              </a:rPr>
              <a:t> EE.  </a:t>
            </a:r>
            <a:r>
              <a:rPr lang="en-US" sz="2100" spc="-8" dirty="0">
                <a:solidFill>
                  <a:srgbClr val="010202"/>
                </a:solidFill>
                <a:latin typeface="Montserrat Light" pitchFamily="2" charset="77"/>
                <a:ea typeface="Helvetica Neue" panose="02000503000000020004" pitchFamily="2" charset="0"/>
                <a:cs typeface="Helvetica Neue" panose="02000503000000020004" pitchFamily="2" charset="0"/>
              </a:rPr>
              <a:t>Differential </a:t>
            </a:r>
            <a:r>
              <a:rPr lang="en-US" sz="2100" dirty="0">
                <a:solidFill>
                  <a:srgbClr val="010202"/>
                </a:solidFill>
                <a:latin typeface="Montserrat Light" pitchFamily="2" charset="77"/>
                <a:ea typeface="Helvetica Neue" panose="02000503000000020004" pitchFamily="2" charset="0"/>
                <a:cs typeface="Helvetica Neue" panose="02000503000000020004" pitchFamily="2" charset="0"/>
              </a:rPr>
              <a:t>displacement of soft tissue layers </a:t>
            </a:r>
            <a:r>
              <a:rPr lang="en-US" sz="2100" spc="-8" dirty="0">
                <a:solidFill>
                  <a:srgbClr val="010202"/>
                </a:solidFill>
                <a:latin typeface="Montserrat Light" pitchFamily="2" charset="77"/>
                <a:ea typeface="Helvetica Neue" panose="02000503000000020004" pitchFamily="2" charset="0"/>
                <a:cs typeface="Helvetica Neue" panose="02000503000000020004" pitchFamily="2" charset="0"/>
              </a:rPr>
              <a:t>from</a:t>
            </a:r>
            <a:r>
              <a:rPr lang="en-US" sz="2100" spc="-26" dirty="0">
                <a:solidFill>
                  <a:srgbClr val="010202"/>
                </a:solidFill>
                <a:latin typeface="Montserrat Light" pitchFamily="2" charset="77"/>
                <a:ea typeface="Helvetica Neue" panose="02000503000000020004" pitchFamily="2" charset="0"/>
                <a:cs typeface="Helvetica Neue" panose="02000503000000020004" pitchFamily="2" charset="0"/>
              </a:rPr>
              <a:t> </a:t>
            </a:r>
            <a:r>
              <a:rPr lang="en-US" sz="2100" dirty="0">
                <a:solidFill>
                  <a:srgbClr val="010202"/>
                </a:solidFill>
                <a:latin typeface="Montserrat Light" pitchFamily="2" charset="77"/>
                <a:ea typeface="Helvetica Neue" panose="02000503000000020004" pitchFamily="2" charset="0"/>
                <a:cs typeface="Helvetica Neue" panose="02000503000000020004" pitchFamily="2" charset="0"/>
              </a:rPr>
              <a:t>manual therapy loading. </a:t>
            </a:r>
            <a:r>
              <a:rPr lang="en-US" sz="2100" i="1" dirty="0" err="1">
                <a:solidFill>
                  <a:srgbClr val="010202"/>
                </a:solidFill>
                <a:latin typeface="Montserrat Light" pitchFamily="2" charset="77"/>
                <a:ea typeface="Helvetica Neue" panose="02000503000000020004" pitchFamily="2" charset="0"/>
                <a:cs typeface="Helvetica Neue" panose="02000503000000020004" pitchFamily="2" charset="0"/>
              </a:rPr>
              <a:t>Clin</a:t>
            </a:r>
            <a:r>
              <a:rPr lang="en-US" sz="2100" i="1" dirty="0">
                <a:solidFill>
                  <a:srgbClr val="010202"/>
                </a:solidFill>
                <a:latin typeface="Montserrat Light" pitchFamily="2" charset="77"/>
                <a:ea typeface="Helvetica Neue" panose="02000503000000020004" pitchFamily="2" charset="0"/>
                <a:cs typeface="Helvetica Neue" panose="02000503000000020004" pitchFamily="2" charset="0"/>
              </a:rPr>
              <a:t> </a:t>
            </a:r>
            <a:r>
              <a:rPr lang="en-US" sz="2100" i="1" dirty="0" err="1">
                <a:solidFill>
                  <a:srgbClr val="010202"/>
                </a:solidFill>
                <a:latin typeface="Montserrat Light" pitchFamily="2" charset="77"/>
                <a:ea typeface="Helvetica Neue" panose="02000503000000020004" pitchFamily="2" charset="0"/>
                <a:cs typeface="Helvetica Neue" panose="02000503000000020004" pitchFamily="2" charset="0"/>
              </a:rPr>
              <a:t>Biomech</a:t>
            </a:r>
            <a:r>
              <a:rPr lang="en-US" sz="2100" i="1" dirty="0">
                <a:solidFill>
                  <a:srgbClr val="010202"/>
                </a:solidFill>
                <a:latin typeface="Montserrat Light" pitchFamily="2" charset="77"/>
                <a:ea typeface="Helvetica Neue" panose="02000503000000020004" pitchFamily="2" charset="0"/>
                <a:cs typeface="Helvetica Neue" panose="02000503000000020004" pitchFamily="2" charset="0"/>
              </a:rPr>
              <a:t> (Bristol, </a:t>
            </a:r>
            <a:r>
              <a:rPr lang="en-US" sz="2100" i="1" spc="-8" dirty="0">
                <a:solidFill>
                  <a:srgbClr val="010202"/>
                </a:solidFill>
                <a:latin typeface="Montserrat Light" pitchFamily="2" charset="77"/>
                <a:ea typeface="Helvetica Neue" panose="02000503000000020004" pitchFamily="2" charset="0"/>
                <a:cs typeface="Helvetica Neue" panose="02000503000000020004" pitchFamily="2" charset="0"/>
              </a:rPr>
              <a:t>Avon). </a:t>
            </a:r>
            <a:r>
              <a:rPr lang="en-US" sz="2100" dirty="0">
                <a:solidFill>
                  <a:srgbClr val="010202"/>
                </a:solidFill>
                <a:latin typeface="Montserrat Light" pitchFamily="2" charset="77"/>
                <a:ea typeface="Helvetica Neue" panose="02000503000000020004" pitchFamily="2" charset="0"/>
                <a:cs typeface="Helvetica Neue" panose="02000503000000020004" pitchFamily="2" charset="0"/>
              </a:rPr>
              <a:t>2016 Mar; 33:66-72. PMID:</a:t>
            </a:r>
            <a:r>
              <a:rPr lang="en-US" sz="2100" spc="-75" dirty="0">
                <a:solidFill>
                  <a:srgbClr val="010202"/>
                </a:solidFill>
                <a:latin typeface="Montserrat Light" pitchFamily="2" charset="77"/>
                <a:ea typeface="Helvetica Neue" panose="02000503000000020004" pitchFamily="2" charset="0"/>
                <a:cs typeface="Helvetica Neue" panose="02000503000000020004" pitchFamily="2" charset="0"/>
              </a:rPr>
              <a:t> </a:t>
            </a:r>
            <a:r>
              <a:rPr lang="en-US" sz="2100" dirty="0">
                <a:solidFill>
                  <a:srgbClr val="010202"/>
                </a:solidFill>
                <a:latin typeface="Montserrat Light" pitchFamily="2" charset="77"/>
                <a:ea typeface="Helvetica Neue" panose="02000503000000020004" pitchFamily="2" charset="0"/>
                <a:cs typeface="Helvetica Neue" panose="02000503000000020004" pitchFamily="2" charset="0"/>
              </a:rPr>
              <a:t>26954891.</a:t>
            </a:r>
          </a:p>
          <a:p>
            <a:pPr marL="257175" marR="3810" indent="-257175">
              <a:buFont typeface="Arial" panose="020B0604020202020204" pitchFamily="34" charset="0"/>
              <a:buChar char="•"/>
            </a:pPr>
            <a:endParaRPr lang="en-US" sz="2100" dirty="0">
              <a:latin typeface="Montserrat Light" pitchFamily="2" charset="77"/>
              <a:ea typeface="Helvetica Neue" panose="02000503000000020004" pitchFamily="2" charset="0"/>
              <a:cs typeface="Helvetica Neue" panose="02000503000000020004" pitchFamily="2" charset="0"/>
            </a:endParaRPr>
          </a:p>
          <a:p>
            <a:pPr marL="257175" marR="226219" indent="-257175">
              <a:buFont typeface="Arial" panose="020B0604020202020204" pitchFamily="34" charset="0"/>
              <a:buChar char="•"/>
            </a:pPr>
            <a:r>
              <a:rPr lang="en-US" sz="2100" spc="-26" dirty="0" err="1">
                <a:solidFill>
                  <a:srgbClr val="010202"/>
                </a:solidFill>
                <a:latin typeface="Montserrat Light" pitchFamily="2" charset="77"/>
                <a:ea typeface="Helvetica Neue" panose="02000503000000020004" pitchFamily="2" charset="0"/>
                <a:cs typeface="Helvetica Neue" panose="02000503000000020004" pitchFamily="2" charset="0"/>
              </a:rPr>
              <a:t>Tesarz</a:t>
            </a:r>
            <a:r>
              <a:rPr lang="en-US" sz="2100" spc="-26" dirty="0">
                <a:solidFill>
                  <a:srgbClr val="010202"/>
                </a:solidFill>
                <a:latin typeface="Montserrat Light" pitchFamily="2" charset="77"/>
                <a:ea typeface="Helvetica Neue" panose="02000503000000020004" pitchFamily="2" charset="0"/>
                <a:cs typeface="Helvetica Neue" panose="02000503000000020004" pitchFamily="2" charset="0"/>
              </a:rPr>
              <a:t> </a:t>
            </a:r>
            <a:r>
              <a:rPr lang="en-US" sz="2100" dirty="0">
                <a:solidFill>
                  <a:srgbClr val="010202"/>
                </a:solidFill>
                <a:latin typeface="Montserrat Light" pitchFamily="2" charset="77"/>
                <a:ea typeface="Helvetica Neue" panose="02000503000000020004" pitchFamily="2" charset="0"/>
                <a:cs typeface="Helvetica Neue" panose="02000503000000020004" pitchFamily="2" charset="0"/>
              </a:rPr>
              <a:t>J, </a:t>
            </a:r>
            <a:r>
              <a:rPr lang="en-US" sz="2100" dirty="0" err="1">
                <a:solidFill>
                  <a:srgbClr val="010202"/>
                </a:solidFill>
                <a:latin typeface="Montserrat Light" pitchFamily="2" charset="77"/>
                <a:ea typeface="Helvetica Neue" panose="02000503000000020004" pitchFamily="2" charset="0"/>
                <a:cs typeface="Helvetica Neue" panose="02000503000000020004" pitchFamily="2" charset="0"/>
              </a:rPr>
              <a:t>Hoheisel</a:t>
            </a:r>
            <a:r>
              <a:rPr lang="en-US" sz="2100" dirty="0">
                <a:solidFill>
                  <a:srgbClr val="010202"/>
                </a:solidFill>
                <a:latin typeface="Montserrat Light" pitchFamily="2" charset="77"/>
                <a:ea typeface="Helvetica Neue" panose="02000503000000020004" pitchFamily="2" charset="0"/>
                <a:cs typeface="Helvetica Neue" panose="02000503000000020004" pitchFamily="2" charset="0"/>
              </a:rPr>
              <a:t> U, </a:t>
            </a:r>
            <a:r>
              <a:rPr lang="en-US" sz="2100" dirty="0" err="1">
                <a:solidFill>
                  <a:srgbClr val="010202"/>
                </a:solidFill>
                <a:latin typeface="Montserrat Light" pitchFamily="2" charset="77"/>
                <a:ea typeface="Helvetica Neue" panose="02000503000000020004" pitchFamily="2" charset="0"/>
                <a:cs typeface="Helvetica Neue" panose="02000503000000020004" pitchFamily="2" charset="0"/>
              </a:rPr>
              <a:t>Wiedenhöfer</a:t>
            </a:r>
            <a:r>
              <a:rPr lang="en-US" sz="2100" dirty="0">
                <a:solidFill>
                  <a:srgbClr val="010202"/>
                </a:solidFill>
                <a:latin typeface="Montserrat Light" pitchFamily="2" charset="77"/>
                <a:ea typeface="Helvetica Neue" panose="02000503000000020004" pitchFamily="2" charset="0"/>
                <a:cs typeface="Helvetica Neue" panose="02000503000000020004" pitchFamily="2" charset="0"/>
              </a:rPr>
              <a:t> B, </a:t>
            </a:r>
            <a:r>
              <a:rPr lang="en-US" sz="2100" dirty="0" err="1">
                <a:latin typeface="Montserrat" pitchFamily="2" charset="77"/>
                <a:ea typeface="Helvetica Neue" panose="02000503000000020004" pitchFamily="2" charset="0"/>
                <a:cs typeface="Helvetica Neue" panose="02000503000000020004" pitchFamily="2" charset="0"/>
              </a:rPr>
              <a:t>Mense</a:t>
            </a:r>
            <a:r>
              <a:rPr lang="en-US" sz="2100" dirty="0">
                <a:latin typeface="Montserrat" pitchFamily="2" charset="77"/>
                <a:ea typeface="Helvetica Neue" panose="02000503000000020004" pitchFamily="2" charset="0"/>
                <a:cs typeface="Helvetica Neue" panose="02000503000000020004" pitchFamily="2" charset="0"/>
              </a:rPr>
              <a:t> S.</a:t>
            </a:r>
            <a:r>
              <a:rPr lang="en-US" sz="2100" spc="-41" dirty="0">
                <a:latin typeface="Montserrat" pitchFamily="2" charset="77"/>
                <a:ea typeface="Helvetica Neue" panose="02000503000000020004" pitchFamily="2" charset="0"/>
                <a:cs typeface="Helvetica Neue" panose="02000503000000020004" pitchFamily="2" charset="0"/>
              </a:rPr>
              <a:t> </a:t>
            </a:r>
            <a:r>
              <a:rPr lang="en-US" sz="2100" dirty="0">
                <a:solidFill>
                  <a:srgbClr val="010202"/>
                </a:solidFill>
                <a:latin typeface="Montserrat Light" pitchFamily="2" charset="77"/>
                <a:ea typeface="Helvetica Neue" panose="02000503000000020004" pitchFamily="2" charset="0"/>
                <a:cs typeface="Helvetica Neue" panose="02000503000000020004" pitchFamily="2" charset="0"/>
              </a:rPr>
              <a:t>Sensory innervation of the thoracolumbar fascia in rats and humans. </a:t>
            </a:r>
            <a:r>
              <a:rPr lang="en-US" sz="2100" i="1" spc="-4" dirty="0">
                <a:solidFill>
                  <a:srgbClr val="010202"/>
                </a:solidFill>
                <a:latin typeface="Montserrat Light" pitchFamily="2" charset="77"/>
                <a:ea typeface="Helvetica Neue" panose="02000503000000020004" pitchFamily="2" charset="0"/>
                <a:cs typeface="Helvetica Neue" panose="02000503000000020004" pitchFamily="2" charset="0"/>
              </a:rPr>
              <a:t>Neuroscience</a:t>
            </a:r>
            <a:r>
              <a:rPr lang="en-US" sz="2100" spc="-4" dirty="0">
                <a:solidFill>
                  <a:srgbClr val="010202"/>
                </a:solidFill>
                <a:latin typeface="Montserrat Light" pitchFamily="2" charset="77"/>
                <a:ea typeface="Helvetica Neue" panose="02000503000000020004" pitchFamily="2" charset="0"/>
                <a:cs typeface="Helvetica Neue" panose="02000503000000020004" pitchFamily="2" charset="0"/>
              </a:rPr>
              <a:t>. </a:t>
            </a:r>
            <a:r>
              <a:rPr lang="en-US" sz="2100" dirty="0">
                <a:solidFill>
                  <a:srgbClr val="010202"/>
                </a:solidFill>
                <a:latin typeface="Montserrat Light" pitchFamily="2" charset="77"/>
                <a:ea typeface="Helvetica Neue" panose="02000503000000020004" pitchFamily="2" charset="0"/>
                <a:cs typeface="Helvetica Neue" panose="02000503000000020004" pitchFamily="2" charset="0"/>
              </a:rPr>
              <a:t>2011 Oct 27;194:302-8. </a:t>
            </a:r>
            <a:r>
              <a:rPr lang="en-US" sz="2100" dirty="0" err="1">
                <a:solidFill>
                  <a:srgbClr val="010202"/>
                </a:solidFill>
                <a:latin typeface="Montserrat Light" pitchFamily="2" charset="77"/>
                <a:ea typeface="Helvetica Neue" panose="02000503000000020004" pitchFamily="2" charset="0"/>
                <a:cs typeface="Helvetica Neue" panose="02000503000000020004" pitchFamily="2" charset="0"/>
              </a:rPr>
              <a:t>doi</a:t>
            </a:r>
            <a:r>
              <a:rPr lang="en-US" sz="2100" dirty="0">
                <a:solidFill>
                  <a:srgbClr val="010202"/>
                </a:solidFill>
                <a:latin typeface="Montserrat Light" pitchFamily="2" charset="77"/>
                <a:ea typeface="Helvetica Neue" panose="02000503000000020004" pitchFamily="2" charset="0"/>
                <a:cs typeface="Helvetica Neue" panose="02000503000000020004" pitchFamily="2" charset="0"/>
              </a:rPr>
              <a:t>: 10.1016/.</a:t>
            </a:r>
            <a:endParaRPr lang="en-US" sz="2100" dirty="0">
              <a:latin typeface="Montserrat Light" pitchFamily="2" charset="77"/>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170713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66543" y="1552195"/>
            <a:ext cx="2093976" cy="265175"/>
          </a:xfrm>
          <a:prstGeom prst="rect">
            <a:avLst/>
          </a:prstGeom>
          <a:blipFill>
            <a:blip r:embed="rId2" cstate="print"/>
            <a:stretch>
              <a:fillRect/>
            </a:stretch>
          </a:blipFill>
        </p:spPr>
        <p:txBody>
          <a:bodyPr wrap="square" lIns="0" tIns="0" rIns="0" bIns="0" rtlCol="0"/>
          <a:lstStyle/>
          <a:p>
            <a:endParaRPr sz="1350"/>
          </a:p>
        </p:txBody>
      </p:sp>
      <p:sp>
        <p:nvSpPr>
          <p:cNvPr id="3" name="object 3"/>
          <p:cNvSpPr/>
          <p:nvPr/>
        </p:nvSpPr>
        <p:spPr>
          <a:xfrm>
            <a:off x="2066543" y="2009395"/>
            <a:ext cx="2103120" cy="164591"/>
          </a:xfrm>
          <a:prstGeom prst="rect">
            <a:avLst/>
          </a:prstGeom>
          <a:blipFill>
            <a:blip r:embed="rId3" cstate="print"/>
            <a:stretch>
              <a:fillRect/>
            </a:stretch>
          </a:blipFill>
        </p:spPr>
        <p:txBody>
          <a:bodyPr wrap="square" lIns="0" tIns="0" rIns="0" bIns="0" rtlCol="0"/>
          <a:lstStyle/>
          <a:p>
            <a:endParaRPr sz="1350"/>
          </a:p>
        </p:txBody>
      </p:sp>
      <p:sp>
        <p:nvSpPr>
          <p:cNvPr id="4" name="object 4"/>
          <p:cNvSpPr/>
          <p:nvPr/>
        </p:nvSpPr>
        <p:spPr>
          <a:xfrm>
            <a:off x="2066543" y="2448305"/>
            <a:ext cx="2103120" cy="201168"/>
          </a:xfrm>
          <a:prstGeom prst="rect">
            <a:avLst/>
          </a:prstGeom>
          <a:blipFill>
            <a:blip r:embed="rId4" cstate="print"/>
            <a:stretch>
              <a:fillRect/>
            </a:stretch>
          </a:blipFill>
        </p:spPr>
        <p:txBody>
          <a:bodyPr wrap="square" lIns="0" tIns="0" rIns="0" bIns="0" rtlCol="0"/>
          <a:lstStyle/>
          <a:p>
            <a:endParaRPr sz="1350"/>
          </a:p>
        </p:txBody>
      </p:sp>
      <p:sp>
        <p:nvSpPr>
          <p:cNvPr id="5" name="object 5"/>
          <p:cNvSpPr/>
          <p:nvPr/>
        </p:nvSpPr>
        <p:spPr>
          <a:xfrm>
            <a:off x="2066543" y="2804921"/>
            <a:ext cx="2093976" cy="685800"/>
          </a:xfrm>
          <a:prstGeom prst="rect">
            <a:avLst/>
          </a:prstGeom>
          <a:blipFill>
            <a:blip r:embed="rId5" cstate="print"/>
            <a:stretch>
              <a:fillRect/>
            </a:stretch>
          </a:blipFill>
        </p:spPr>
        <p:txBody>
          <a:bodyPr wrap="square" lIns="0" tIns="0" rIns="0" bIns="0" rtlCol="0"/>
          <a:lstStyle/>
          <a:p>
            <a:endParaRPr sz="1350"/>
          </a:p>
        </p:txBody>
      </p:sp>
      <p:sp>
        <p:nvSpPr>
          <p:cNvPr id="6" name="object 6"/>
          <p:cNvSpPr/>
          <p:nvPr/>
        </p:nvSpPr>
        <p:spPr>
          <a:xfrm>
            <a:off x="5175503" y="1323595"/>
            <a:ext cx="2093976" cy="384047"/>
          </a:xfrm>
          <a:prstGeom prst="rect">
            <a:avLst/>
          </a:prstGeom>
          <a:blipFill>
            <a:blip r:embed="rId6" cstate="print"/>
            <a:stretch>
              <a:fillRect/>
            </a:stretch>
          </a:blipFill>
        </p:spPr>
        <p:txBody>
          <a:bodyPr wrap="square" lIns="0" tIns="0" rIns="0" bIns="0" rtlCol="0"/>
          <a:lstStyle/>
          <a:p>
            <a:endParaRPr sz="1350"/>
          </a:p>
        </p:txBody>
      </p:sp>
      <p:sp>
        <p:nvSpPr>
          <p:cNvPr id="7" name="object 7"/>
          <p:cNvSpPr/>
          <p:nvPr/>
        </p:nvSpPr>
        <p:spPr>
          <a:xfrm>
            <a:off x="5175503" y="1808225"/>
            <a:ext cx="2093976" cy="173736"/>
          </a:xfrm>
          <a:prstGeom prst="rect">
            <a:avLst/>
          </a:prstGeom>
          <a:blipFill>
            <a:blip r:embed="rId7" cstate="print"/>
            <a:stretch>
              <a:fillRect/>
            </a:stretch>
          </a:blipFill>
        </p:spPr>
        <p:txBody>
          <a:bodyPr wrap="square" lIns="0" tIns="0" rIns="0" bIns="0" rtlCol="0"/>
          <a:lstStyle/>
          <a:p>
            <a:endParaRPr sz="1350"/>
          </a:p>
        </p:txBody>
      </p:sp>
      <p:sp>
        <p:nvSpPr>
          <p:cNvPr id="8" name="object 8"/>
          <p:cNvSpPr/>
          <p:nvPr/>
        </p:nvSpPr>
        <p:spPr>
          <a:xfrm>
            <a:off x="5175503" y="2091691"/>
            <a:ext cx="2093976" cy="164591"/>
          </a:xfrm>
          <a:prstGeom prst="rect">
            <a:avLst/>
          </a:prstGeom>
          <a:blipFill>
            <a:blip r:embed="rId8" cstate="print"/>
            <a:stretch>
              <a:fillRect/>
            </a:stretch>
          </a:blipFill>
        </p:spPr>
        <p:txBody>
          <a:bodyPr wrap="square" lIns="0" tIns="0" rIns="0" bIns="0" rtlCol="0"/>
          <a:lstStyle/>
          <a:p>
            <a:endParaRPr sz="1350"/>
          </a:p>
        </p:txBody>
      </p:sp>
      <p:sp>
        <p:nvSpPr>
          <p:cNvPr id="9" name="object 9"/>
          <p:cNvSpPr/>
          <p:nvPr/>
        </p:nvSpPr>
        <p:spPr>
          <a:xfrm>
            <a:off x="5175503" y="2356866"/>
            <a:ext cx="2093976" cy="146304"/>
          </a:xfrm>
          <a:prstGeom prst="rect">
            <a:avLst/>
          </a:prstGeom>
          <a:blipFill>
            <a:blip r:embed="rId9" cstate="print"/>
            <a:stretch>
              <a:fillRect/>
            </a:stretch>
          </a:blipFill>
        </p:spPr>
        <p:txBody>
          <a:bodyPr wrap="square" lIns="0" tIns="0" rIns="0" bIns="0" rtlCol="0"/>
          <a:lstStyle/>
          <a:p>
            <a:endParaRPr sz="1350"/>
          </a:p>
        </p:txBody>
      </p:sp>
      <p:sp>
        <p:nvSpPr>
          <p:cNvPr id="10" name="object 10"/>
          <p:cNvSpPr/>
          <p:nvPr/>
        </p:nvSpPr>
        <p:spPr>
          <a:xfrm>
            <a:off x="6949439" y="2631187"/>
            <a:ext cx="320040" cy="109727"/>
          </a:xfrm>
          <a:prstGeom prst="rect">
            <a:avLst/>
          </a:prstGeom>
          <a:blipFill>
            <a:blip r:embed="rId10" cstate="print"/>
            <a:stretch>
              <a:fillRect/>
            </a:stretch>
          </a:blipFill>
        </p:spPr>
        <p:txBody>
          <a:bodyPr wrap="square" lIns="0" tIns="0" rIns="0" bIns="0" rtlCol="0"/>
          <a:lstStyle/>
          <a:p>
            <a:endParaRPr sz="1350"/>
          </a:p>
        </p:txBody>
      </p:sp>
      <p:sp>
        <p:nvSpPr>
          <p:cNvPr id="11" name="object 11"/>
          <p:cNvSpPr/>
          <p:nvPr/>
        </p:nvSpPr>
        <p:spPr>
          <a:xfrm>
            <a:off x="2029969" y="4121658"/>
            <a:ext cx="411479" cy="1078992"/>
          </a:xfrm>
          <a:prstGeom prst="rect">
            <a:avLst/>
          </a:prstGeom>
          <a:blipFill>
            <a:blip r:embed="rId11" cstate="print"/>
            <a:stretch>
              <a:fillRect/>
            </a:stretch>
          </a:blipFill>
        </p:spPr>
        <p:txBody>
          <a:bodyPr wrap="square" lIns="0" tIns="0" rIns="0" bIns="0" rtlCol="0"/>
          <a:lstStyle/>
          <a:p>
            <a:endParaRPr sz="1350"/>
          </a:p>
        </p:txBody>
      </p:sp>
      <p:sp>
        <p:nvSpPr>
          <p:cNvPr id="12" name="object 12"/>
          <p:cNvSpPr/>
          <p:nvPr/>
        </p:nvSpPr>
        <p:spPr>
          <a:xfrm>
            <a:off x="3913632" y="4121659"/>
            <a:ext cx="402336" cy="1069847"/>
          </a:xfrm>
          <a:prstGeom prst="rect">
            <a:avLst/>
          </a:prstGeom>
          <a:blipFill>
            <a:blip r:embed="rId12" cstate="print"/>
            <a:stretch>
              <a:fillRect/>
            </a:stretch>
          </a:blipFill>
        </p:spPr>
        <p:txBody>
          <a:bodyPr wrap="square" lIns="0" tIns="0" rIns="0" bIns="0" rtlCol="0"/>
          <a:lstStyle/>
          <a:p>
            <a:endParaRPr sz="1350"/>
          </a:p>
        </p:txBody>
      </p:sp>
      <p:sp>
        <p:nvSpPr>
          <p:cNvPr id="13" name="object 13"/>
          <p:cNvSpPr/>
          <p:nvPr/>
        </p:nvSpPr>
        <p:spPr>
          <a:xfrm>
            <a:off x="5020056" y="4121659"/>
            <a:ext cx="393192" cy="1069847"/>
          </a:xfrm>
          <a:prstGeom prst="rect">
            <a:avLst/>
          </a:prstGeom>
          <a:blipFill>
            <a:blip r:embed="rId13" cstate="print"/>
            <a:stretch>
              <a:fillRect/>
            </a:stretch>
          </a:blipFill>
        </p:spPr>
        <p:txBody>
          <a:bodyPr wrap="square" lIns="0" tIns="0" rIns="0" bIns="0" rtlCol="0"/>
          <a:lstStyle/>
          <a:p>
            <a:endParaRPr sz="1350"/>
          </a:p>
        </p:txBody>
      </p:sp>
      <p:sp>
        <p:nvSpPr>
          <p:cNvPr id="14" name="object 14"/>
          <p:cNvSpPr/>
          <p:nvPr/>
        </p:nvSpPr>
        <p:spPr>
          <a:xfrm>
            <a:off x="6885432" y="4121658"/>
            <a:ext cx="402336" cy="1078992"/>
          </a:xfrm>
          <a:prstGeom prst="rect">
            <a:avLst/>
          </a:prstGeom>
          <a:blipFill>
            <a:blip r:embed="rId14" cstate="print"/>
            <a:stretch>
              <a:fillRect/>
            </a:stretch>
          </a:blipFill>
        </p:spPr>
        <p:txBody>
          <a:bodyPr wrap="square" lIns="0" tIns="0" rIns="0" bIns="0" rtlCol="0"/>
          <a:lstStyle/>
          <a:p>
            <a:endParaRPr sz="1350"/>
          </a:p>
        </p:txBody>
      </p:sp>
      <p:sp>
        <p:nvSpPr>
          <p:cNvPr id="15" name="object 15"/>
          <p:cNvSpPr/>
          <p:nvPr/>
        </p:nvSpPr>
        <p:spPr>
          <a:xfrm>
            <a:off x="1673352" y="4130801"/>
            <a:ext cx="0" cy="1061085"/>
          </a:xfrm>
          <a:custGeom>
            <a:avLst/>
            <a:gdLst/>
            <a:ahLst/>
            <a:cxnLst/>
            <a:rect l="l" t="t" r="r" b="b"/>
            <a:pathLst>
              <a:path h="1414779">
                <a:moveTo>
                  <a:pt x="0" y="1414272"/>
                </a:moveTo>
                <a:lnTo>
                  <a:pt x="0" y="0"/>
                </a:lnTo>
              </a:path>
            </a:pathLst>
          </a:custGeom>
          <a:ln w="39624">
            <a:solidFill>
              <a:srgbClr val="2F2F2F"/>
            </a:solidFill>
          </a:ln>
        </p:spPr>
        <p:txBody>
          <a:bodyPr wrap="square" lIns="0" tIns="0" rIns="0" bIns="0" rtlCol="0"/>
          <a:lstStyle/>
          <a:p>
            <a:endParaRPr sz="1350"/>
          </a:p>
        </p:txBody>
      </p:sp>
      <p:sp>
        <p:nvSpPr>
          <p:cNvPr id="16" name="object 16"/>
          <p:cNvSpPr/>
          <p:nvPr/>
        </p:nvSpPr>
        <p:spPr>
          <a:xfrm>
            <a:off x="2081402" y="1209293"/>
            <a:ext cx="0" cy="377190"/>
          </a:xfrm>
          <a:custGeom>
            <a:avLst/>
            <a:gdLst/>
            <a:ahLst/>
            <a:cxnLst/>
            <a:rect l="l" t="t" r="r" b="b"/>
            <a:pathLst>
              <a:path h="502919">
                <a:moveTo>
                  <a:pt x="0" y="502920"/>
                </a:moveTo>
                <a:lnTo>
                  <a:pt x="0" y="0"/>
                </a:lnTo>
              </a:path>
            </a:pathLst>
          </a:custGeom>
          <a:ln w="13716">
            <a:solidFill>
              <a:srgbClr val="607770"/>
            </a:solidFill>
          </a:ln>
        </p:spPr>
        <p:txBody>
          <a:bodyPr wrap="square" lIns="0" tIns="0" rIns="0" bIns="0" rtlCol="0"/>
          <a:lstStyle/>
          <a:p>
            <a:endParaRPr sz="1350"/>
          </a:p>
        </p:txBody>
      </p:sp>
      <p:sp>
        <p:nvSpPr>
          <p:cNvPr id="17" name="object 17"/>
          <p:cNvSpPr/>
          <p:nvPr/>
        </p:nvSpPr>
        <p:spPr>
          <a:xfrm>
            <a:off x="3926777" y="1188719"/>
            <a:ext cx="0" cy="377190"/>
          </a:xfrm>
          <a:custGeom>
            <a:avLst/>
            <a:gdLst/>
            <a:ahLst/>
            <a:cxnLst/>
            <a:rect l="l" t="t" r="r" b="b"/>
            <a:pathLst>
              <a:path h="502919">
                <a:moveTo>
                  <a:pt x="0" y="502919"/>
                </a:moveTo>
                <a:lnTo>
                  <a:pt x="0" y="0"/>
                </a:lnTo>
              </a:path>
            </a:pathLst>
          </a:custGeom>
          <a:ln w="10668">
            <a:solidFill>
              <a:srgbClr val="747C77"/>
            </a:solidFill>
          </a:ln>
        </p:spPr>
        <p:txBody>
          <a:bodyPr wrap="square" lIns="0" tIns="0" rIns="0" bIns="0" rtlCol="0"/>
          <a:lstStyle/>
          <a:p>
            <a:endParaRPr sz="1350"/>
          </a:p>
        </p:txBody>
      </p:sp>
      <p:sp>
        <p:nvSpPr>
          <p:cNvPr id="18" name="object 18"/>
          <p:cNvSpPr/>
          <p:nvPr/>
        </p:nvSpPr>
        <p:spPr>
          <a:xfrm>
            <a:off x="5413248" y="4149090"/>
            <a:ext cx="1472565" cy="0"/>
          </a:xfrm>
          <a:custGeom>
            <a:avLst/>
            <a:gdLst/>
            <a:ahLst/>
            <a:cxnLst/>
            <a:rect l="l" t="t" r="r" b="b"/>
            <a:pathLst>
              <a:path w="1963420">
                <a:moveTo>
                  <a:pt x="0" y="0"/>
                </a:moveTo>
                <a:lnTo>
                  <a:pt x="1962912" y="0"/>
                </a:lnTo>
              </a:path>
            </a:pathLst>
          </a:custGeom>
          <a:ln w="39624">
            <a:solidFill>
              <a:srgbClr val="2B2B2F"/>
            </a:solidFill>
          </a:ln>
        </p:spPr>
        <p:txBody>
          <a:bodyPr wrap="square" lIns="0" tIns="0" rIns="0" bIns="0" rtlCol="0"/>
          <a:lstStyle/>
          <a:p>
            <a:endParaRPr sz="1350"/>
          </a:p>
        </p:txBody>
      </p:sp>
      <p:sp>
        <p:nvSpPr>
          <p:cNvPr id="19" name="object 19"/>
          <p:cNvSpPr/>
          <p:nvPr/>
        </p:nvSpPr>
        <p:spPr>
          <a:xfrm>
            <a:off x="2441448" y="4149090"/>
            <a:ext cx="1472565" cy="0"/>
          </a:xfrm>
          <a:custGeom>
            <a:avLst/>
            <a:gdLst/>
            <a:ahLst/>
            <a:cxnLst/>
            <a:rect l="l" t="t" r="r" b="b"/>
            <a:pathLst>
              <a:path w="1963420">
                <a:moveTo>
                  <a:pt x="0" y="0"/>
                </a:moveTo>
                <a:lnTo>
                  <a:pt x="1962912" y="0"/>
                </a:lnTo>
              </a:path>
            </a:pathLst>
          </a:custGeom>
          <a:ln w="39624">
            <a:solidFill>
              <a:srgbClr val="2B2B2F"/>
            </a:solidFill>
          </a:ln>
        </p:spPr>
        <p:txBody>
          <a:bodyPr wrap="square" lIns="0" tIns="0" rIns="0" bIns="0" rtlCol="0"/>
          <a:lstStyle/>
          <a:p>
            <a:endParaRPr sz="1350"/>
          </a:p>
        </p:txBody>
      </p:sp>
      <p:sp>
        <p:nvSpPr>
          <p:cNvPr id="20" name="object 20"/>
          <p:cNvSpPr/>
          <p:nvPr/>
        </p:nvSpPr>
        <p:spPr>
          <a:xfrm>
            <a:off x="3348991" y="5171504"/>
            <a:ext cx="578644" cy="0"/>
          </a:xfrm>
          <a:custGeom>
            <a:avLst/>
            <a:gdLst/>
            <a:ahLst/>
            <a:cxnLst/>
            <a:rect l="l" t="t" r="r" b="b"/>
            <a:pathLst>
              <a:path w="771525">
                <a:moveTo>
                  <a:pt x="0" y="0"/>
                </a:moveTo>
                <a:lnTo>
                  <a:pt x="771144" y="0"/>
                </a:lnTo>
              </a:path>
            </a:pathLst>
          </a:custGeom>
          <a:ln w="38100">
            <a:solidFill>
              <a:srgbClr val="2B2B2B"/>
            </a:solidFill>
          </a:ln>
        </p:spPr>
        <p:txBody>
          <a:bodyPr wrap="square" lIns="0" tIns="0" rIns="0" bIns="0" rtlCol="0"/>
          <a:lstStyle/>
          <a:p>
            <a:endParaRPr sz="1350"/>
          </a:p>
        </p:txBody>
      </p:sp>
      <p:sp>
        <p:nvSpPr>
          <p:cNvPr id="21" name="object 21"/>
          <p:cNvSpPr/>
          <p:nvPr/>
        </p:nvSpPr>
        <p:spPr>
          <a:xfrm>
            <a:off x="2040256" y="5171504"/>
            <a:ext cx="796766" cy="0"/>
          </a:xfrm>
          <a:custGeom>
            <a:avLst/>
            <a:gdLst/>
            <a:ahLst/>
            <a:cxnLst/>
            <a:rect l="l" t="t" r="r" b="b"/>
            <a:pathLst>
              <a:path w="1062355">
                <a:moveTo>
                  <a:pt x="0" y="0"/>
                </a:moveTo>
                <a:lnTo>
                  <a:pt x="1062228" y="0"/>
                </a:lnTo>
              </a:path>
            </a:pathLst>
          </a:custGeom>
          <a:ln w="38100">
            <a:solidFill>
              <a:srgbClr val="2B2B2B"/>
            </a:solidFill>
          </a:ln>
        </p:spPr>
        <p:txBody>
          <a:bodyPr wrap="square" lIns="0" tIns="0" rIns="0" bIns="0" rtlCol="0"/>
          <a:lstStyle/>
          <a:p>
            <a:endParaRPr sz="1350"/>
          </a:p>
        </p:txBody>
      </p:sp>
      <p:sp>
        <p:nvSpPr>
          <p:cNvPr id="22" name="object 22"/>
          <p:cNvSpPr/>
          <p:nvPr/>
        </p:nvSpPr>
        <p:spPr>
          <a:xfrm>
            <a:off x="4155377" y="1977389"/>
            <a:ext cx="0" cy="221933"/>
          </a:xfrm>
          <a:custGeom>
            <a:avLst/>
            <a:gdLst/>
            <a:ahLst/>
            <a:cxnLst/>
            <a:rect l="l" t="t" r="r" b="b"/>
            <a:pathLst>
              <a:path h="295910">
                <a:moveTo>
                  <a:pt x="0" y="295655"/>
                </a:moveTo>
                <a:lnTo>
                  <a:pt x="0" y="0"/>
                </a:lnTo>
              </a:path>
            </a:pathLst>
          </a:custGeom>
          <a:ln w="10668">
            <a:solidFill>
              <a:srgbClr val="776B3F"/>
            </a:solidFill>
          </a:ln>
        </p:spPr>
        <p:txBody>
          <a:bodyPr wrap="square" lIns="0" tIns="0" rIns="0" bIns="0" rtlCol="0"/>
          <a:lstStyle/>
          <a:p>
            <a:endParaRPr sz="1350"/>
          </a:p>
        </p:txBody>
      </p:sp>
      <p:sp>
        <p:nvSpPr>
          <p:cNvPr id="23" name="object 23"/>
          <p:cNvSpPr/>
          <p:nvPr/>
        </p:nvSpPr>
        <p:spPr>
          <a:xfrm>
            <a:off x="7100316" y="1991107"/>
            <a:ext cx="0" cy="93821"/>
          </a:xfrm>
          <a:custGeom>
            <a:avLst/>
            <a:gdLst/>
            <a:ahLst/>
            <a:cxnLst/>
            <a:rect l="l" t="t" r="r" b="b"/>
            <a:pathLst>
              <a:path h="125094">
                <a:moveTo>
                  <a:pt x="0" y="124967"/>
                </a:moveTo>
                <a:lnTo>
                  <a:pt x="0" y="0"/>
                </a:lnTo>
              </a:path>
            </a:pathLst>
          </a:custGeom>
          <a:ln w="9144">
            <a:solidFill>
              <a:srgbClr val="979797"/>
            </a:solidFill>
          </a:ln>
        </p:spPr>
        <p:txBody>
          <a:bodyPr wrap="square" lIns="0" tIns="0" rIns="0" bIns="0" rtlCol="0"/>
          <a:lstStyle/>
          <a:p>
            <a:endParaRPr sz="1350"/>
          </a:p>
        </p:txBody>
      </p:sp>
      <p:sp>
        <p:nvSpPr>
          <p:cNvPr id="24" name="object 24"/>
          <p:cNvSpPr/>
          <p:nvPr/>
        </p:nvSpPr>
        <p:spPr>
          <a:xfrm>
            <a:off x="7249477" y="1977389"/>
            <a:ext cx="0" cy="399098"/>
          </a:xfrm>
          <a:custGeom>
            <a:avLst/>
            <a:gdLst/>
            <a:ahLst/>
            <a:cxnLst/>
            <a:rect l="l" t="t" r="r" b="b"/>
            <a:pathLst>
              <a:path h="532130">
                <a:moveTo>
                  <a:pt x="0" y="531875"/>
                </a:moveTo>
                <a:lnTo>
                  <a:pt x="0" y="0"/>
                </a:lnTo>
              </a:path>
            </a:pathLst>
          </a:custGeom>
          <a:ln w="9144">
            <a:solidFill>
              <a:srgbClr val="70775B"/>
            </a:solidFill>
          </a:ln>
        </p:spPr>
        <p:txBody>
          <a:bodyPr wrap="square" lIns="0" tIns="0" rIns="0" bIns="0" rtlCol="0"/>
          <a:lstStyle/>
          <a:p>
            <a:endParaRPr sz="1350"/>
          </a:p>
        </p:txBody>
      </p:sp>
      <p:sp>
        <p:nvSpPr>
          <p:cNvPr id="25" name="object 25"/>
          <p:cNvSpPr/>
          <p:nvPr/>
        </p:nvSpPr>
        <p:spPr>
          <a:xfrm>
            <a:off x="5959601" y="2128838"/>
            <a:ext cx="786765" cy="0"/>
          </a:xfrm>
          <a:custGeom>
            <a:avLst/>
            <a:gdLst/>
            <a:ahLst/>
            <a:cxnLst/>
            <a:rect l="l" t="t" r="r" b="b"/>
            <a:pathLst>
              <a:path w="1049020">
                <a:moveTo>
                  <a:pt x="0" y="0"/>
                </a:moveTo>
                <a:lnTo>
                  <a:pt x="1048512" y="0"/>
                </a:lnTo>
              </a:path>
            </a:pathLst>
          </a:custGeom>
          <a:ln w="30480">
            <a:solidFill>
              <a:srgbClr val="7077B3"/>
            </a:solidFill>
          </a:ln>
        </p:spPr>
        <p:txBody>
          <a:bodyPr wrap="square" lIns="0" tIns="0" rIns="0" bIns="0" rtlCol="0"/>
          <a:lstStyle/>
          <a:p>
            <a:endParaRPr sz="1350"/>
          </a:p>
        </p:txBody>
      </p:sp>
      <p:sp>
        <p:nvSpPr>
          <p:cNvPr id="26" name="object 26"/>
          <p:cNvSpPr/>
          <p:nvPr/>
        </p:nvSpPr>
        <p:spPr>
          <a:xfrm>
            <a:off x="7100316" y="2084832"/>
            <a:ext cx="0" cy="100965"/>
          </a:xfrm>
          <a:custGeom>
            <a:avLst/>
            <a:gdLst/>
            <a:ahLst/>
            <a:cxnLst/>
            <a:rect l="l" t="t" r="r" b="b"/>
            <a:pathLst>
              <a:path h="134619">
                <a:moveTo>
                  <a:pt x="0" y="134112"/>
                </a:moveTo>
                <a:lnTo>
                  <a:pt x="0" y="0"/>
                </a:lnTo>
              </a:path>
            </a:pathLst>
          </a:custGeom>
          <a:ln w="9144">
            <a:solidFill>
              <a:srgbClr val="ACA8A8"/>
            </a:solidFill>
          </a:ln>
        </p:spPr>
        <p:txBody>
          <a:bodyPr wrap="square" lIns="0" tIns="0" rIns="0" bIns="0" rtlCol="0"/>
          <a:lstStyle/>
          <a:p>
            <a:endParaRPr sz="1350"/>
          </a:p>
        </p:txBody>
      </p:sp>
      <p:sp>
        <p:nvSpPr>
          <p:cNvPr id="27" name="object 27"/>
          <p:cNvSpPr/>
          <p:nvPr/>
        </p:nvSpPr>
        <p:spPr>
          <a:xfrm>
            <a:off x="7244333" y="2084833"/>
            <a:ext cx="0" cy="43814"/>
          </a:xfrm>
          <a:custGeom>
            <a:avLst/>
            <a:gdLst/>
            <a:ahLst/>
            <a:cxnLst/>
            <a:rect l="l" t="t" r="r" b="b"/>
            <a:pathLst>
              <a:path h="58419">
                <a:moveTo>
                  <a:pt x="0" y="57912"/>
                </a:moveTo>
                <a:lnTo>
                  <a:pt x="0" y="0"/>
                </a:lnTo>
              </a:path>
            </a:pathLst>
          </a:custGeom>
          <a:ln w="9144">
            <a:solidFill>
              <a:srgbClr val="747038"/>
            </a:solidFill>
          </a:ln>
        </p:spPr>
        <p:txBody>
          <a:bodyPr wrap="square" lIns="0" tIns="0" rIns="0" bIns="0" rtlCol="0"/>
          <a:lstStyle/>
          <a:p>
            <a:endParaRPr sz="1350"/>
          </a:p>
        </p:txBody>
      </p:sp>
      <p:sp>
        <p:nvSpPr>
          <p:cNvPr id="28" name="object 28"/>
          <p:cNvSpPr/>
          <p:nvPr/>
        </p:nvSpPr>
        <p:spPr>
          <a:xfrm>
            <a:off x="4011930" y="1676782"/>
            <a:ext cx="0" cy="522446"/>
          </a:xfrm>
          <a:custGeom>
            <a:avLst/>
            <a:gdLst/>
            <a:ahLst/>
            <a:cxnLst/>
            <a:rect l="l" t="t" r="r" b="b"/>
            <a:pathLst>
              <a:path h="696594">
                <a:moveTo>
                  <a:pt x="0" y="696467"/>
                </a:moveTo>
                <a:lnTo>
                  <a:pt x="0" y="0"/>
                </a:lnTo>
              </a:path>
            </a:pathLst>
          </a:custGeom>
          <a:ln w="13716">
            <a:solidFill>
              <a:srgbClr val="937464"/>
            </a:solidFill>
          </a:ln>
        </p:spPr>
        <p:txBody>
          <a:bodyPr wrap="square" lIns="0" tIns="0" rIns="0" bIns="0" rtlCol="0"/>
          <a:lstStyle/>
          <a:p>
            <a:endParaRPr sz="1350"/>
          </a:p>
        </p:txBody>
      </p:sp>
      <p:sp>
        <p:nvSpPr>
          <p:cNvPr id="29" name="object 29"/>
          <p:cNvSpPr/>
          <p:nvPr/>
        </p:nvSpPr>
        <p:spPr>
          <a:xfrm>
            <a:off x="4013645" y="2171700"/>
            <a:ext cx="0" cy="199073"/>
          </a:xfrm>
          <a:custGeom>
            <a:avLst/>
            <a:gdLst/>
            <a:ahLst/>
            <a:cxnLst/>
            <a:rect l="l" t="t" r="r" b="b"/>
            <a:pathLst>
              <a:path h="265430">
                <a:moveTo>
                  <a:pt x="0" y="265175"/>
                </a:moveTo>
                <a:lnTo>
                  <a:pt x="0" y="0"/>
                </a:lnTo>
              </a:path>
            </a:pathLst>
          </a:custGeom>
          <a:ln w="10668">
            <a:solidFill>
              <a:srgbClr val="749C77"/>
            </a:solidFill>
          </a:ln>
        </p:spPr>
        <p:txBody>
          <a:bodyPr wrap="square" lIns="0" tIns="0" rIns="0" bIns="0" rtlCol="0"/>
          <a:lstStyle/>
          <a:p>
            <a:endParaRPr sz="1350"/>
          </a:p>
        </p:txBody>
      </p:sp>
      <p:sp>
        <p:nvSpPr>
          <p:cNvPr id="30" name="object 30"/>
          <p:cNvSpPr/>
          <p:nvPr/>
        </p:nvSpPr>
        <p:spPr>
          <a:xfrm>
            <a:off x="4155377" y="2151127"/>
            <a:ext cx="0" cy="219551"/>
          </a:xfrm>
          <a:custGeom>
            <a:avLst/>
            <a:gdLst/>
            <a:ahLst/>
            <a:cxnLst/>
            <a:rect l="l" t="t" r="r" b="b"/>
            <a:pathLst>
              <a:path h="292735">
                <a:moveTo>
                  <a:pt x="0" y="292607"/>
                </a:moveTo>
                <a:lnTo>
                  <a:pt x="0" y="0"/>
                </a:lnTo>
              </a:path>
            </a:pathLst>
          </a:custGeom>
          <a:ln w="10668">
            <a:solidFill>
              <a:srgbClr val="547C54"/>
            </a:solidFill>
          </a:ln>
        </p:spPr>
        <p:txBody>
          <a:bodyPr wrap="square" lIns="0" tIns="0" rIns="0" bIns="0" rtlCol="0"/>
          <a:lstStyle/>
          <a:p>
            <a:endParaRPr sz="1350"/>
          </a:p>
        </p:txBody>
      </p:sp>
      <p:sp>
        <p:nvSpPr>
          <p:cNvPr id="31" name="object 31"/>
          <p:cNvSpPr/>
          <p:nvPr/>
        </p:nvSpPr>
        <p:spPr>
          <a:xfrm>
            <a:off x="7100316" y="2185416"/>
            <a:ext cx="0" cy="171450"/>
          </a:xfrm>
          <a:custGeom>
            <a:avLst/>
            <a:gdLst/>
            <a:ahLst/>
            <a:cxnLst/>
            <a:rect l="l" t="t" r="r" b="b"/>
            <a:pathLst>
              <a:path h="228600">
                <a:moveTo>
                  <a:pt x="0" y="228600"/>
                </a:moveTo>
                <a:lnTo>
                  <a:pt x="0" y="0"/>
                </a:lnTo>
              </a:path>
            </a:pathLst>
          </a:custGeom>
          <a:ln w="9144">
            <a:solidFill>
              <a:srgbClr val="BCBCBC"/>
            </a:solidFill>
          </a:ln>
        </p:spPr>
        <p:txBody>
          <a:bodyPr wrap="square" lIns="0" tIns="0" rIns="0" bIns="0" rtlCol="0"/>
          <a:lstStyle/>
          <a:p>
            <a:endParaRPr sz="1350"/>
          </a:p>
        </p:txBody>
      </p:sp>
      <p:sp>
        <p:nvSpPr>
          <p:cNvPr id="32" name="object 32"/>
          <p:cNvSpPr/>
          <p:nvPr/>
        </p:nvSpPr>
        <p:spPr>
          <a:xfrm>
            <a:off x="4013645" y="2343150"/>
            <a:ext cx="0" cy="114300"/>
          </a:xfrm>
          <a:custGeom>
            <a:avLst/>
            <a:gdLst/>
            <a:ahLst/>
            <a:cxnLst/>
            <a:rect l="l" t="t" r="r" b="b"/>
            <a:pathLst>
              <a:path h="152400">
                <a:moveTo>
                  <a:pt x="0" y="152400"/>
                </a:moveTo>
                <a:lnTo>
                  <a:pt x="0" y="0"/>
                </a:lnTo>
              </a:path>
            </a:pathLst>
          </a:custGeom>
          <a:ln w="10668">
            <a:solidFill>
              <a:srgbClr val="5BA09C"/>
            </a:solidFill>
          </a:ln>
        </p:spPr>
        <p:txBody>
          <a:bodyPr wrap="square" lIns="0" tIns="0" rIns="0" bIns="0" rtlCol="0"/>
          <a:lstStyle/>
          <a:p>
            <a:endParaRPr sz="1350"/>
          </a:p>
        </p:txBody>
      </p:sp>
      <p:sp>
        <p:nvSpPr>
          <p:cNvPr id="33" name="object 33"/>
          <p:cNvSpPr/>
          <p:nvPr/>
        </p:nvSpPr>
        <p:spPr>
          <a:xfrm>
            <a:off x="4155377" y="2343150"/>
            <a:ext cx="0" cy="114300"/>
          </a:xfrm>
          <a:custGeom>
            <a:avLst/>
            <a:gdLst/>
            <a:ahLst/>
            <a:cxnLst/>
            <a:rect l="l" t="t" r="r" b="b"/>
            <a:pathLst>
              <a:path h="152400">
                <a:moveTo>
                  <a:pt x="0" y="152400"/>
                </a:moveTo>
                <a:lnTo>
                  <a:pt x="0" y="0"/>
                </a:lnTo>
              </a:path>
            </a:pathLst>
          </a:custGeom>
          <a:ln w="10668">
            <a:solidFill>
              <a:srgbClr val="3B7C77"/>
            </a:solidFill>
          </a:ln>
        </p:spPr>
        <p:txBody>
          <a:bodyPr wrap="square" lIns="0" tIns="0" rIns="0" bIns="0" rtlCol="0"/>
          <a:lstStyle/>
          <a:p>
            <a:endParaRPr sz="1350"/>
          </a:p>
        </p:txBody>
      </p:sp>
      <p:sp>
        <p:nvSpPr>
          <p:cNvPr id="34" name="object 34"/>
          <p:cNvSpPr/>
          <p:nvPr/>
        </p:nvSpPr>
        <p:spPr>
          <a:xfrm>
            <a:off x="7100316" y="2356867"/>
            <a:ext cx="0" cy="87154"/>
          </a:xfrm>
          <a:custGeom>
            <a:avLst/>
            <a:gdLst/>
            <a:ahLst/>
            <a:cxnLst/>
            <a:rect l="l" t="t" r="r" b="b"/>
            <a:pathLst>
              <a:path h="116205">
                <a:moveTo>
                  <a:pt x="0" y="115824"/>
                </a:moveTo>
                <a:lnTo>
                  <a:pt x="0" y="0"/>
                </a:lnTo>
              </a:path>
            </a:pathLst>
          </a:custGeom>
          <a:ln w="9144">
            <a:solidFill>
              <a:srgbClr val="CFCCCC"/>
            </a:solidFill>
          </a:ln>
        </p:spPr>
        <p:txBody>
          <a:bodyPr wrap="square" lIns="0" tIns="0" rIns="0" bIns="0" rtlCol="0"/>
          <a:lstStyle/>
          <a:p>
            <a:endParaRPr sz="1350"/>
          </a:p>
        </p:txBody>
      </p:sp>
      <p:sp>
        <p:nvSpPr>
          <p:cNvPr id="35" name="object 35"/>
          <p:cNvSpPr/>
          <p:nvPr/>
        </p:nvSpPr>
        <p:spPr>
          <a:xfrm>
            <a:off x="7249477" y="2326004"/>
            <a:ext cx="0" cy="142875"/>
          </a:xfrm>
          <a:custGeom>
            <a:avLst/>
            <a:gdLst/>
            <a:ahLst/>
            <a:cxnLst/>
            <a:rect l="l" t="t" r="r" b="b"/>
            <a:pathLst>
              <a:path h="190500">
                <a:moveTo>
                  <a:pt x="0" y="190500"/>
                </a:moveTo>
                <a:lnTo>
                  <a:pt x="0" y="0"/>
                </a:lnTo>
              </a:path>
            </a:pathLst>
          </a:custGeom>
          <a:ln w="9144">
            <a:solidFill>
              <a:srgbClr val="547774"/>
            </a:solidFill>
          </a:ln>
        </p:spPr>
        <p:txBody>
          <a:bodyPr wrap="square" lIns="0" tIns="0" rIns="0" bIns="0" rtlCol="0"/>
          <a:lstStyle/>
          <a:p>
            <a:endParaRPr sz="1350"/>
          </a:p>
        </p:txBody>
      </p:sp>
      <p:sp>
        <p:nvSpPr>
          <p:cNvPr id="36" name="object 36"/>
          <p:cNvSpPr/>
          <p:nvPr/>
        </p:nvSpPr>
        <p:spPr>
          <a:xfrm>
            <a:off x="5189791" y="1202436"/>
            <a:ext cx="0" cy="10478"/>
          </a:xfrm>
          <a:custGeom>
            <a:avLst/>
            <a:gdLst/>
            <a:ahLst/>
            <a:cxnLst/>
            <a:rect l="l" t="t" r="r" b="b"/>
            <a:pathLst>
              <a:path h="13970">
                <a:moveTo>
                  <a:pt x="-5334" y="6857"/>
                </a:moveTo>
                <a:lnTo>
                  <a:pt x="5334" y="6857"/>
                </a:lnTo>
              </a:path>
            </a:pathLst>
          </a:custGeom>
          <a:ln w="13715">
            <a:solidFill>
              <a:srgbClr val="000000"/>
            </a:solidFill>
          </a:ln>
        </p:spPr>
        <p:txBody>
          <a:bodyPr wrap="square" lIns="0" tIns="0" rIns="0" bIns="0" rtlCol="0"/>
          <a:lstStyle/>
          <a:p>
            <a:endParaRPr sz="1350"/>
          </a:p>
        </p:txBody>
      </p:sp>
      <p:sp>
        <p:nvSpPr>
          <p:cNvPr id="37" name="object 37"/>
          <p:cNvSpPr/>
          <p:nvPr/>
        </p:nvSpPr>
        <p:spPr>
          <a:xfrm>
            <a:off x="2836925" y="5153215"/>
            <a:ext cx="512445" cy="0"/>
          </a:xfrm>
          <a:custGeom>
            <a:avLst/>
            <a:gdLst/>
            <a:ahLst/>
            <a:cxnLst/>
            <a:rect l="l" t="t" r="r" b="b"/>
            <a:pathLst>
              <a:path w="683260">
                <a:moveTo>
                  <a:pt x="0" y="0"/>
                </a:moveTo>
                <a:lnTo>
                  <a:pt x="682751" y="0"/>
                </a:lnTo>
              </a:path>
            </a:pathLst>
          </a:custGeom>
          <a:ln w="86868">
            <a:solidFill>
              <a:srgbClr val="000000"/>
            </a:solidFill>
          </a:ln>
        </p:spPr>
        <p:txBody>
          <a:bodyPr wrap="square" lIns="0" tIns="0" rIns="0" bIns="0" rtlCol="0"/>
          <a:lstStyle/>
          <a:p>
            <a:endParaRPr sz="1350"/>
          </a:p>
        </p:txBody>
      </p:sp>
      <p:sp>
        <p:nvSpPr>
          <p:cNvPr id="38" name="object 38"/>
          <p:cNvSpPr txBox="1"/>
          <p:nvPr/>
        </p:nvSpPr>
        <p:spPr>
          <a:xfrm>
            <a:off x="1796215" y="1016698"/>
            <a:ext cx="631983" cy="225126"/>
          </a:xfrm>
          <a:prstGeom prst="rect">
            <a:avLst/>
          </a:prstGeom>
        </p:spPr>
        <p:txBody>
          <a:bodyPr vert="horz" wrap="square" lIns="0" tIns="0" rIns="0" bIns="0" rtlCol="0">
            <a:spAutoFit/>
          </a:bodyPr>
          <a:lstStyle/>
          <a:p>
            <a:pPr marL="9525"/>
            <a:r>
              <a:rPr sz="1463" b="1" spc="-266" dirty="0">
                <a:solidFill>
                  <a:srgbClr val="313131"/>
                </a:solidFill>
                <a:latin typeface="Times New Roman"/>
                <a:cs typeface="Times New Roman"/>
              </a:rPr>
              <a:t>O.O </a:t>
            </a:r>
            <a:r>
              <a:rPr sz="1463" b="1" spc="-206" dirty="0">
                <a:solidFill>
                  <a:srgbClr val="313131"/>
                </a:solidFill>
                <a:latin typeface="Times New Roman"/>
                <a:cs typeface="Times New Roman"/>
              </a:rPr>
              <a:t> </a:t>
            </a:r>
            <a:r>
              <a:rPr sz="938" spc="-127" dirty="0">
                <a:solidFill>
                  <a:srgbClr val="313131"/>
                </a:solidFill>
                <a:latin typeface="Courier New"/>
                <a:cs typeface="Courier New"/>
              </a:rPr>
              <a:t>Caudal</a:t>
            </a:r>
            <a:endParaRPr sz="938">
              <a:latin typeface="Courier New"/>
              <a:cs typeface="Courier New"/>
            </a:endParaRPr>
          </a:p>
        </p:txBody>
      </p:sp>
      <p:sp>
        <p:nvSpPr>
          <p:cNvPr id="39" name="object 39"/>
          <p:cNvSpPr txBox="1"/>
          <p:nvPr/>
        </p:nvSpPr>
        <p:spPr>
          <a:xfrm>
            <a:off x="3549348" y="1051370"/>
            <a:ext cx="343376" cy="305340"/>
          </a:xfrm>
          <a:prstGeom prst="rect">
            <a:avLst/>
          </a:prstGeom>
        </p:spPr>
        <p:txBody>
          <a:bodyPr vert="horz" wrap="square" lIns="0" tIns="0" rIns="0" bIns="0" rtlCol="0">
            <a:spAutoFit/>
          </a:bodyPr>
          <a:lstStyle/>
          <a:p>
            <a:pPr marL="9525"/>
            <a:r>
              <a:rPr sz="938" spc="-75" dirty="0">
                <a:solidFill>
                  <a:srgbClr val="313131"/>
                </a:solidFill>
                <a:latin typeface="Courier New"/>
                <a:cs typeface="Courier New"/>
              </a:rPr>
              <a:t>Ro</a:t>
            </a:r>
            <a:r>
              <a:rPr sz="938" spc="-240" dirty="0">
                <a:solidFill>
                  <a:srgbClr val="313131"/>
                </a:solidFill>
                <a:latin typeface="Courier New"/>
                <a:cs typeface="Courier New"/>
              </a:rPr>
              <a:t>s</a:t>
            </a:r>
            <a:r>
              <a:rPr sz="938" spc="-188" dirty="0">
                <a:solidFill>
                  <a:srgbClr val="313131"/>
                </a:solidFill>
                <a:latin typeface="Courier New"/>
                <a:cs typeface="Courier New"/>
              </a:rPr>
              <a:t>t</a:t>
            </a:r>
            <a:r>
              <a:rPr sz="938" spc="-304" dirty="0">
                <a:solidFill>
                  <a:srgbClr val="313131"/>
                </a:solidFill>
                <a:latin typeface="Courier New"/>
                <a:cs typeface="Courier New"/>
              </a:rPr>
              <a:t>r</a:t>
            </a:r>
            <a:r>
              <a:rPr sz="938" spc="-120" dirty="0">
                <a:solidFill>
                  <a:srgbClr val="313131"/>
                </a:solidFill>
                <a:latin typeface="Courier New"/>
                <a:cs typeface="Courier New"/>
              </a:rPr>
              <a:t>a</a:t>
            </a:r>
            <a:r>
              <a:rPr sz="938" spc="-398" dirty="0">
                <a:solidFill>
                  <a:srgbClr val="4B4B49"/>
                </a:solidFill>
                <a:latin typeface="Courier New"/>
                <a:cs typeface="Courier New"/>
              </a:rPr>
              <a:t>l</a:t>
            </a:r>
            <a:endParaRPr sz="938">
              <a:latin typeface="Courier New"/>
              <a:cs typeface="Courier New"/>
            </a:endParaRPr>
          </a:p>
          <a:p>
            <a:pPr marL="19050">
              <a:spcBef>
                <a:spcPts val="360"/>
              </a:spcBef>
            </a:pPr>
            <a:r>
              <a:rPr sz="713" b="1" spc="8" dirty="0">
                <a:solidFill>
                  <a:srgbClr val="313131"/>
                </a:solidFill>
                <a:latin typeface="Arial"/>
                <a:cs typeface="Arial"/>
              </a:rPr>
              <a:t>Dermis</a:t>
            </a:r>
            <a:endParaRPr sz="713">
              <a:latin typeface="Arial"/>
              <a:cs typeface="Arial"/>
            </a:endParaRPr>
          </a:p>
        </p:txBody>
      </p:sp>
      <p:sp>
        <p:nvSpPr>
          <p:cNvPr id="40" name="object 40"/>
          <p:cNvSpPr txBox="1"/>
          <p:nvPr/>
        </p:nvSpPr>
        <p:spPr>
          <a:xfrm>
            <a:off x="7289215" y="1682497"/>
            <a:ext cx="164783" cy="138499"/>
          </a:xfrm>
          <a:prstGeom prst="rect">
            <a:avLst/>
          </a:prstGeom>
        </p:spPr>
        <p:txBody>
          <a:bodyPr vert="horz" wrap="square" lIns="0" tIns="0" rIns="0" bIns="0" rtlCol="0">
            <a:spAutoFit/>
          </a:bodyPr>
          <a:lstStyle/>
          <a:p>
            <a:pPr marL="9525"/>
            <a:r>
              <a:rPr sz="900" spc="-49" dirty="0">
                <a:solidFill>
                  <a:srgbClr val="313131"/>
                </a:solidFill>
                <a:latin typeface="Courier New"/>
                <a:cs typeface="Courier New"/>
              </a:rPr>
              <a:t>2</a:t>
            </a:r>
            <a:r>
              <a:rPr sz="900" spc="-379" dirty="0">
                <a:solidFill>
                  <a:srgbClr val="313131"/>
                </a:solidFill>
                <a:latin typeface="Courier New"/>
                <a:cs typeface="Courier New"/>
              </a:rPr>
              <a:t>0</a:t>
            </a:r>
            <a:r>
              <a:rPr sz="900" spc="-49" dirty="0">
                <a:solidFill>
                  <a:srgbClr val="4B4B49"/>
                </a:solidFill>
                <a:latin typeface="Courier New"/>
                <a:cs typeface="Courier New"/>
              </a:rPr>
              <a:t>%</a:t>
            </a:r>
            <a:endParaRPr sz="900">
              <a:latin typeface="Courier New"/>
              <a:cs typeface="Courier New"/>
            </a:endParaRPr>
          </a:p>
        </p:txBody>
      </p:sp>
      <p:sp>
        <p:nvSpPr>
          <p:cNvPr id="41" name="object 41"/>
          <p:cNvSpPr txBox="1"/>
          <p:nvPr/>
        </p:nvSpPr>
        <p:spPr>
          <a:xfrm>
            <a:off x="1783005" y="1814703"/>
            <a:ext cx="270034" cy="219291"/>
          </a:xfrm>
          <a:prstGeom prst="rect">
            <a:avLst/>
          </a:prstGeom>
        </p:spPr>
        <p:txBody>
          <a:bodyPr vert="horz" wrap="square" lIns="0" tIns="0" rIns="0" bIns="0" rtlCol="0">
            <a:spAutoFit/>
          </a:bodyPr>
          <a:lstStyle/>
          <a:p>
            <a:pPr marL="9525"/>
            <a:r>
              <a:rPr sz="1425" spc="-199" dirty="0">
                <a:solidFill>
                  <a:srgbClr val="313131"/>
                </a:solidFill>
                <a:latin typeface="Courier New"/>
                <a:cs typeface="Courier New"/>
              </a:rPr>
              <a:t>0.5</a:t>
            </a:r>
            <a:endParaRPr sz="1425">
              <a:latin typeface="Courier New"/>
              <a:cs typeface="Courier New"/>
            </a:endParaRPr>
          </a:p>
        </p:txBody>
      </p:sp>
      <p:sp>
        <p:nvSpPr>
          <p:cNvPr id="42" name="object 42"/>
          <p:cNvSpPr txBox="1"/>
          <p:nvPr/>
        </p:nvSpPr>
        <p:spPr>
          <a:xfrm>
            <a:off x="7292987" y="1961389"/>
            <a:ext cx="139065" cy="138499"/>
          </a:xfrm>
          <a:prstGeom prst="rect">
            <a:avLst/>
          </a:prstGeom>
        </p:spPr>
        <p:txBody>
          <a:bodyPr vert="horz" wrap="square" lIns="0" tIns="0" rIns="0" bIns="0" rtlCol="0">
            <a:spAutoFit/>
          </a:bodyPr>
          <a:lstStyle/>
          <a:p>
            <a:pPr marL="9525"/>
            <a:r>
              <a:rPr sz="900" spc="-225" dirty="0">
                <a:solidFill>
                  <a:srgbClr val="313131"/>
                </a:solidFill>
                <a:latin typeface="Courier New"/>
                <a:cs typeface="Courier New"/>
              </a:rPr>
              <a:t>1</a:t>
            </a:r>
            <a:r>
              <a:rPr sz="900" spc="-240" dirty="0">
                <a:solidFill>
                  <a:srgbClr val="313131"/>
                </a:solidFill>
                <a:latin typeface="Courier New"/>
                <a:cs typeface="Courier New"/>
              </a:rPr>
              <a:t>0</a:t>
            </a:r>
            <a:r>
              <a:rPr sz="900" spc="-225" dirty="0">
                <a:solidFill>
                  <a:srgbClr val="4B4B49"/>
                </a:solidFill>
                <a:latin typeface="Courier New"/>
                <a:cs typeface="Courier New"/>
              </a:rPr>
              <a:t>%</a:t>
            </a:r>
            <a:endParaRPr sz="900">
              <a:latin typeface="Courier New"/>
              <a:cs typeface="Courier New"/>
            </a:endParaRPr>
          </a:p>
        </p:txBody>
      </p:sp>
      <p:sp>
        <p:nvSpPr>
          <p:cNvPr id="43" name="object 43"/>
          <p:cNvSpPr txBox="1"/>
          <p:nvPr/>
        </p:nvSpPr>
        <p:spPr>
          <a:xfrm>
            <a:off x="7345453" y="2226565"/>
            <a:ext cx="118586" cy="138499"/>
          </a:xfrm>
          <a:prstGeom prst="rect">
            <a:avLst/>
          </a:prstGeom>
        </p:spPr>
        <p:txBody>
          <a:bodyPr vert="horz" wrap="square" lIns="0" tIns="0" rIns="0" bIns="0" rtlCol="0">
            <a:spAutoFit/>
          </a:bodyPr>
          <a:lstStyle/>
          <a:p>
            <a:pPr marL="9525"/>
            <a:r>
              <a:rPr sz="900" spc="-296" dirty="0">
                <a:solidFill>
                  <a:srgbClr val="313131"/>
                </a:solidFill>
                <a:latin typeface="Courier New"/>
                <a:cs typeface="Courier New"/>
              </a:rPr>
              <a:t>0</a:t>
            </a:r>
            <a:r>
              <a:rPr sz="900" spc="-8" dirty="0">
                <a:solidFill>
                  <a:srgbClr val="4B4B49"/>
                </a:solidFill>
                <a:latin typeface="Courier New"/>
                <a:cs typeface="Courier New"/>
              </a:rPr>
              <a:t>%</a:t>
            </a:r>
            <a:endParaRPr sz="900">
              <a:latin typeface="Courier New"/>
              <a:cs typeface="Courier New"/>
            </a:endParaRPr>
          </a:p>
        </p:txBody>
      </p:sp>
      <p:sp>
        <p:nvSpPr>
          <p:cNvPr id="44" name="object 44"/>
          <p:cNvSpPr txBox="1"/>
          <p:nvPr/>
        </p:nvSpPr>
        <p:spPr>
          <a:xfrm>
            <a:off x="1680172" y="2131314"/>
            <a:ext cx="109538" cy="253916"/>
          </a:xfrm>
          <a:prstGeom prst="rect">
            <a:avLst/>
          </a:prstGeom>
        </p:spPr>
        <p:txBody>
          <a:bodyPr vert="horz" wrap="square" lIns="0" tIns="0" rIns="0" bIns="0" rtlCol="0">
            <a:spAutoFit/>
          </a:bodyPr>
          <a:lstStyle/>
          <a:p>
            <a:pPr marL="9525"/>
            <a:r>
              <a:rPr sz="1650" spc="-964" dirty="0">
                <a:solidFill>
                  <a:srgbClr val="313131"/>
                </a:solidFill>
                <a:latin typeface="Courier New"/>
                <a:cs typeface="Courier New"/>
              </a:rPr>
              <a:t>E</a:t>
            </a:r>
            <a:r>
              <a:rPr sz="1856" b="1" spc="-11" baseline="-33670" dirty="0">
                <a:solidFill>
                  <a:srgbClr val="313131"/>
                </a:solidFill>
                <a:latin typeface="Times New Roman"/>
                <a:cs typeface="Times New Roman"/>
              </a:rPr>
              <a:t>u</a:t>
            </a:r>
            <a:endParaRPr sz="1856" baseline="-33670">
              <a:latin typeface="Times New Roman"/>
              <a:cs typeface="Times New Roman"/>
            </a:endParaRPr>
          </a:p>
        </p:txBody>
      </p:sp>
      <p:sp>
        <p:nvSpPr>
          <p:cNvPr id="45" name="object 45"/>
          <p:cNvSpPr txBox="1"/>
          <p:nvPr/>
        </p:nvSpPr>
        <p:spPr>
          <a:xfrm>
            <a:off x="1801472" y="2610232"/>
            <a:ext cx="257175" cy="219291"/>
          </a:xfrm>
          <a:prstGeom prst="rect">
            <a:avLst/>
          </a:prstGeom>
        </p:spPr>
        <p:txBody>
          <a:bodyPr vert="horz" wrap="square" lIns="0" tIns="0" rIns="0" bIns="0" rtlCol="0">
            <a:spAutoFit/>
          </a:bodyPr>
          <a:lstStyle/>
          <a:p>
            <a:pPr marL="9525"/>
            <a:r>
              <a:rPr sz="1425" spc="-233" dirty="0">
                <a:solidFill>
                  <a:srgbClr val="313131"/>
                </a:solidFill>
                <a:latin typeface="Courier New"/>
                <a:cs typeface="Courier New"/>
              </a:rPr>
              <a:t>1.0</a:t>
            </a:r>
            <a:endParaRPr sz="1425">
              <a:latin typeface="Courier New"/>
              <a:cs typeface="Courier New"/>
            </a:endParaRPr>
          </a:p>
        </p:txBody>
      </p:sp>
      <p:sp>
        <p:nvSpPr>
          <p:cNvPr id="46" name="object 46"/>
          <p:cNvSpPr txBox="1"/>
          <p:nvPr/>
        </p:nvSpPr>
        <p:spPr>
          <a:xfrm>
            <a:off x="4786846" y="1812416"/>
            <a:ext cx="367188" cy="1025922"/>
          </a:xfrm>
          <a:prstGeom prst="rect">
            <a:avLst/>
          </a:prstGeom>
        </p:spPr>
        <p:txBody>
          <a:bodyPr vert="horz" wrap="square" lIns="0" tIns="0" rIns="0" bIns="0" rtlCol="0">
            <a:spAutoFit/>
          </a:bodyPr>
          <a:lstStyle/>
          <a:p>
            <a:pPr marL="102870"/>
            <a:r>
              <a:rPr sz="1425" spc="-191" dirty="0">
                <a:solidFill>
                  <a:srgbClr val="313131"/>
                </a:solidFill>
                <a:latin typeface="Courier New"/>
                <a:cs typeface="Courier New"/>
              </a:rPr>
              <a:t>0.5</a:t>
            </a:r>
            <a:endParaRPr sz="1425">
              <a:latin typeface="Courier New"/>
              <a:cs typeface="Courier New"/>
            </a:endParaRPr>
          </a:p>
          <a:p>
            <a:pPr marL="9525">
              <a:spcBef>
                <a:spcPts val="799"/>
              </a:spcBef>
            </a:pPr>
            <a:r>
              <a:rPr sz="1650" spc="-495" dirty="0">
                <a:solidFill>
                  <a:srgbClr val="313131"/>
                </a:solidFill>
                <a:latin typeface="Courier New"/>
                <a:cs typeface="Courier New"/>
              </a:rPr>
              <a:t>E</a:t>
            </a:r>
            <a:r>
              <a:rPr sz="1913" spc="-742" baseline="-32679" dirty="0">
                <a:solidFill>
                  <a:srgbClr val="313131"/>
                </a:solidFill>
                <a:latin typeface="Courier New"/>
                <a:cs typeface="Courier New"/>
              </a:rPr>
              <a:t>u</a:t>
            </a:r>
            <a:endParaRPr sz="1913" baseline="-32679">
              <a:latin typeface="Courier New"/>
              <a:cs typeface="Courier New"/>
            </a:endParaRPr>
          </a:p>
          <a:p>
            <a:pPr marL="110014">
              <a:spcBef>
                <a:spcPts val="1789"/>
              </a:spcBef>
            </a:pPr>
            <a:r>
              <a:rPr sz="1425" spc="-225" dirty="0">
                <a:solidFill>
                  <a:srgbClr val="313131"/>
                </a:solidFill>
                <a:latin typeface="Courier New"/>
                <a:cs typeface="Courier New"/>
              </a:rPr>
              <a:t>1.0</a:t>
            </a:r>
            <a:endParaRPr sz="1425">
              <a:latin typeface="Courier New"/>
              <a:cs typeface="Courier New"/>
            </a:endParaRPr>
          </a:p>
        </p:txBody>
      </p:sp>
      <p:sp>
        <p:nvSpPr>
          <p:cNvPr id="47" name="object 47"/>
          <p:cNvSpPr txBox="1"/>
          <p:nvPr/>
        </p:nvSpPr>
        <p:spPr>
          <a:xfrm>
            <a:off x="6629452" y="2680144"/>
            <a:ext cx="322898" cy="109710"/>
          </a:xfrm>
          <a:prstGeom prst="rect">
            <a:avLst/>
          </a:prstGeom>
        </p:spPr>
        <p:txBody>
          <a:bodyPr vert="horz" wrap="square" lIns="0" tIns="0" rIns="0" bIns="0" rtlCol="0">
            <a:spAutoFit/>
          </a:bodyPr>
          <a:lstStyle/>
          <a:p>
            <a:pPr marL="9525"/>
            <a:r>
              <a:rPr sz="713" b="1" spc="-8" dirty="0">
                <a:solidFill>
                  <a:srgbClr val="313131"/>
                </a:solidFill>
                <a:latin typeface="Arial"/>
                <a:cs typeface="Arial"/>
              </a:rPr>
              <a:t>Muscle</a:t>
            </a:r>
            <a:endParaRPr sz="713">
              <a:latin typeface="Arial"/>
              <a:cs typeface="Arial"/>
            </a:endParaRPr>
          </a:p>
        </p:txBody>
      </p:sp>
      <p:sp>
        <p:nvSpPr>
          <p:cNvPr id="48" name="object 48"/>
          <p:cNvSpPr txBox="1"/>
          <p:nvPr/>
        </p:nvSpPr>
        <p:spPr>
          <a:xfrm>
            <a:off x="4179457" y="1682497"/>
            <a:ext cx="455771" cy="1225977"/>
          </a:xfrm>
          <a:prstGeom prst="rect">
            <a:avLst/>
          </a:prstGeom>
        </p:spPr>
        <p:txBody>
          <a:bodyPr vert="horz" wrap="square" lIns="0" tIns="0" rIns="0" bIns="0" rtlCol="0">
            <a:spAutoFit/>
          </a:bodyPr>
          <a:lstStyle/>
          <a:p>
            <a:pPr marL="43339"/>
            <a:r>
              <a:rPr sz="900" spc="-49" dirty="0">
                <a:solidFill>
                  <a:srgbClr val="313131"/>
                </a:solidFill>
                <a:latin typeface="Courier New"/>
                <a:cs typeface="Courier New"/>
              </a:rPr>
              <a:t>3000</a:t>
            </a:r>
            <a:r>
              <a:rPr sz="900" spc="-446" dirty="0">
                <a:solidFill>
                  <a:srgbClr val="313131"/>
                </a:solidFill>
                <a:latin typeface="Courier New"/>
                <a:cs typeface="Courier New"/>
              </a:rPr>
              <a:t> </a:t>
            </a:r>
            <a:r>
              <a:rPr sz="900" spc="-49" dirty="0">
                <a:solidFill>
                  <a:srgbClr val="313131"/>
                </a:solidFill>
                <a:latin typeface="Courier New"/>
                <a:cs typeface="Courier New"/>
              </a:rPr>
              <a:t>µm</a:t>
            </a:r>
            <a:endParaRPr sz="900">
              <a:latin typeface="Courier New"/>
              <a:cs typeface="Courier New"/>
            </a:endParaRPr>
          </a:p>
          <a:p>
            <a:pPr marL="44291">
              <a:spcBef>
                <a:spcPts val="431"/>
              </a:spcBef>
            </a:pPr>
            <a:r>
              <a:rPr sz="900" spc="-49" dirty="0">
                <a:solidFill>
                  <a:srgbClr val="313131"/>
                </a:solidFill>
                <a:latin typeface="Courier New"/>
                <a:cs typeface="Courier New"/>
              </a:rPr>
              <a:t>2000</a:t>
            </a:r>
            <a:endParaRPr sz="900">
              <a:latin typeface="Courier New"/>
              <a:cs typeface="Courier New"/>
            </a:endParaRPr>
          </a:p>
          <a:p>
            <a:pPr marL="48101">
              <a:spcBef>
                <a:spcPts val="360"/>
              </a:spcBef>
            </a:pPr>
            <a:r>
              <a:rPr sz="900" spc="-60" dirty="0">
                <a:solidFill>
                  <a:srgbClr val="313131"/>
                </a:solidFill>
                <a:latin typeface="Courier New"/>
                <a:cs typeface="Courier New"/>
              </a:rPr>
              <a:t>1000</a:t>
            </a:r>
            <a:endParaRPr sz="900">
              <a:latin typeface="Courier New"/>
              <a:cs typeface="Courier New"/>
            </a:endParaRPr>
          </a:p>
          <a:p>
            <a:pPr marL="40958">
              <a:spcBef>
                <a:spcPts val="341"/>
              </a:spcBef>
            </a:pPr>
            <a:r>
              <a:rPr sz="900" spc="-8" dirty="0">
                <a:solidFill>
                  <a:srgbClr val="313131"/>
                </a:solidFill>
                <a:latin typeface="Courier New"/>
                <a:cs typeface="Courier New"/>
              </a:rPr>
              <a:t>0</a:t>
            </a:r>
            <a:endParaRPr sz="900">
              <a:latin typeface="Courier New"/>
              <a:cs typeface="Courier New"/>
            </a:endParaRPr>
          </a:p>
          <a:p>
            <a:pPr marL="9525">
              <a:spcBef>
                <a:spcPts val="341"/>
              </a:spcBef>
            </a:pPr>
            <a:r>
              <a:rPr sz="900" spc="-94" dirty="0">
                <a:solidFill>
                  <a:srgbClr val="313131"/>
                </a:solidFill>
                <a:latin typeface="Courier New"/>
                <a:cs typeface="Courier New"/>
              </a:rPr>
              <a:t>-1000</a:t>
            </a:r>
            <a:endParaRPr sz="900">
              <a:latin typeface="Courier New"/>
              <a:cs typeface="Courier New"/>
            </a:endParaRPr>
          </a:p>
          <a:p>
            <a:pPr marL="9525">
              <a:spcBef>
                <a:spcPts val="323"/>
              </a:spcBef>
            </a:pPr>
            <a:r>
              <a:rPr sz="900" spc="-94" dirty="0">
                <a:solidFill>
                  <a:srgbClr val="313131"/>
                </a:solidFill>
                <a:latin typeface="Courier New"/>
                <a:cs typeface="Courier New"/>
              </a:rPr>
              <a:t>-2000</a:t>
            </a:r>
            <a:endParaRPr sz="900">
              <a:latin typeface="Courier New"/>
              <a:cs typeface="Courier New"/>
            </a:endParaRPr>
          </a:p>
          <a:p>
            <a:pPr marL="9525">
              <a:spcBef>
                <a:spcPts val="323"/>
              </a:spcBef>
            </a:pPr>
            <a:r>
              <a:rPr sz="900" spc="-229" dirty="0">
                <a:solidFill>
                  <a:srgbClr val="4B4B49"/>
                </a:solidFill>
                <a:latin typeface="Courier New"/>
                <a:cs typeface="Courier New"/>
              </a:rPr>
              <a:t>-</a:t>
            </a:r>
            <a:r>
              <a:rPr sz="900" spc="19" dirty="0">
                <a:solidFill>
                  <a:srgbClr val="313131"/>
                </a:solidFill>
                <a:latin typeface="Courier New"/>
                <a:cs typeface="Courier New"/>
              </a:rPr>
              <a:t>300</a:t>
            </a:r>
            <a:r>
              <a:rPr sz="900" spc="-131" dirty="0">
                <a:solidFill>
                  <a:srgbClr val="313131"/>
                </a:solidFill>
                <a:latin typeface="Courier New"/>
                <a:cs typeface="Courier New"/>
              </a:rPr>
              <a:t>0</a:t>
            </a:r>
            <a:r>
              <a:rPr sz="900" spc="-23" dirty="0">
                <a:solidFill>
                  <a:srgbClr val="313131"/>
                </a:solidFill>
                <a:latin typeface="Courier New"/>
                <a:cs typeface="Courier New"/>
              </a:rPr>
              <a:t>µm</a:t>
            </a:r>
            <a:endParaRPr sz="900">
              <a:latin typeface="Courier New"/>
              <a:cs typeface="Courier New"/>
            </a:endParaRPr>
          </a:p>
        </p:txBody>
      </p:sp>
      <p:sp>
        <p:nvSpPr>
          <p:cNvPr id="49" name="object 49"/>
          <p:cNvSpPr txBox="1"/>
          <p:nvPr/>
        </p:nvSpPr>
        <p:spPr>
          <a:xfrm>
            <a:off x="7254125" y="2478025"/>
            <a:ext cx="187643" cy="379591"/>
          </a:xfrm>
          <a:prstGeom prst="rect">
            <a:avLst/>
          </a:prstGeom>
        </p:spPr>
        <p:txBody>
          <a:bodyPr vert="horz" wrap="square" lIns="0" tIns="0" rIns="0" bIns="0" rtlCol="0">
            <a:spAutoFit/>
          </a:bodyPr>
          <a:lstStyle/>
          <a:p>
            <a:pPr marL="9525"/>
            <a:r>
              <a:rPr sz="900" spc="-221" dirty="0">
                <a:solidFill>
                  <a:srgbClr val="4B4B49"/>
                </a:solidFill>
                <a:latin typeface="Courier New"/>
                <a:cs typeface="Courier New"/>
              </a:rPr>
              <a:t>-</a:t>
            </a:r>
            <a:r>
              <a:rPr sz="900" spc="-221" dirty="0">
                <a:solidFill>
                  <a:srgbClr val="313131"/>
                </a:solidFill>
                <a:latin typeface="Courier New"/>
                <a:cs typeface="Courier New"/>
              </a:rPr>
              <a:t>10</a:t>
            </a:r>
            <a:r>
              <a:rPr sz="900" spc="-221" dirty="0">
                <a:solidFill>
                  <a:srgbClr val="4B4B49"/>
                </a:solidFill>
                <a:latin typeface="Courier New"/>
                <a:cs typeface="Courier New"/>
              </a:rPr>
              <a:t>%</a:t>
            </a:r>
            <a:endParaRPr sz="900">
              <a:latin typeface="Courier New"/>
              <a:cs typeface="Courier New"/>
            </a:endParaRPr>
          </a:p>
          <a:p>
            <a:pPr marL="9525">
              <a:spcBef>
                <a:spcPts val="773"/>
              </a:spcBef>
            </a:pPr>
            <a:r>
              <a:rPr sz="900" spc="-180" dirty="0">
                <a:solidFill>
                  <a:srgbClr val="313131"/>
                </a:solidFill>
                <a:latin typeface="Courier New"/>
                <a:cs typeface="Courier New"/>
              </a:rPr>
              <a:t>-2</a:t>
            </a:r>
            <a:r>
              <a:rPr sz="900" spc="-300" dirty="0">
                <a:solidFill>
                  <a:srgbClr val="313131"/>
                </a:solidFill>
                <a:latin typeface="Courier New"/>
                <a:cs typeface="Courier New"/>
              </a:rPr>
              <a:t>0</a:t>
            </a:r>
            <a:r>
              <a:rPr sz="900" spc="-180" dirty="0">
                <a:solidFill>
                  <a:srgbClr val="4B4B49"/>
                </a:solidFill>
                <a:latin typeface="Courier New"/>
                <a:cs typeface="Courier New"/>
              </a:rPr>
              <a:t>%</a:t>
            </a:r>
            <a:endParaRPr sz="900">
              <a:latin typeface="Courier New"/>
              <a:cs typeface="Courier New"/>
            </a:endParaRPr>
          </a:p>
        </p:txBody>
      </p:sp>
      <p:sp>
        <p:nvSpPr>
          <p:cNvPr id="50" name="object 50"/>
          <p:cNvSpPr txBox="1"/>
          <p:nvPr/>
        </p:nvSpPr>
        <p:spPr>
          <a:xfrm>
            <a:off x="4893745" y="1016698"/>
            <a:ext cx="631983" cy="225126"/>
          </a:xfrm>
          <a:prstGeom prst="rect">
            <a:avLst/>
          </a:prstGeom>
        </p:spPr>
        <p:txBody>
          <a:bodyPr vert="horz" wrap="square" lIns="0" tIns="0" rIns="0" bIns="0" rtlCol="0">
            <a:spAutoFit/>
          </a:bodyPr>
          <a:lstStyle/>
          <a:p>
            <a:pPr marL="9525"/>
            <a:r>
              <a:rPr sz="1463" b="1" spc="-259" dirty="0">
                <a:solidFill>
                  <a:srgbClr val="313131"/>
                </a:solidFill>
                <a:latin typeface="Times New Roman"/>
                <a:cs typeface="Times New Roman"/>
              </a:rPr>
              <a:t>O.O</a:t>
            </a:r>
            <a:r>
              <a:rPr sz="1463" b="1" spc="-169" dirty="0">
                <a:solidFill>
                  <a:srgbClr val="313131"/>
                </a:solidFill>
                <a:latin typeface="Times New Roman"/>
                <a:cs typeface="Times New Roman"/>
              </a:rPr>
              <a:t> </a:t>
            </a:r>
            <a:r>
              <a:rPr sz="938" spc="-120" dirty="0">
                <a:solidFill>
                  <a:srgbClr val="313131"/>
                </a:solidFill>
                <a:latin typeface="Courier New"/>
                <a:cs typeface="Courier New"/>
              </a:rPr>
              <a:t>Caudal</a:t>
            </a:r>
            <a:endParaRPr sz="938">
              <a:latin typeface="Courier New"/>
              <a:cs typeface="Courier New"/>
            </a:endParaRPr>
          </a:p>
        </p:txBody>
      </p:sp>
      <p:sp>
        <p:nvSpPr>
          <p:cNvPr id="51" name="object 51"/>
          <p:cNvSpPr txBox="1"/>
          <p:nvPr/>
        </p:nvSpPr>
        <p:spPr>
          <a:xfrm>
            <a:off x="1801474" y="3426334"/>
            <a:ext cx="488156" cy="219291"/>
          </a:xfrm>
          <a:prstGeom prst="rect">
            <a:avLst/>
          </a:prstGeom>
        </p:spPr>
        <p:txBody>
          <a:bodyPr vert="horz" wrap="square" lIns="0" tIns="0" rIns="0" bIns="0" rtlCol="0">
            <a:spAutoFit/>
          </a:bodyPr>
          <a:lstStyle/>
          <a:p>
            <a:pPr marL="9525"/>
            <a:r>
              <a:rPr sz="1425" spc="-240" dirty="0">
                <a:solidFill>
                  <a:srgbClr val="313131"/>
                </a:solidFill>
                <a:latin typeface="Courier New"/>
                <a:cs typeface="Courier New"/>
              </a:rPr>
              <a:t>1.50.0</a:t>
            </a:r>
            <a:endParaRPr sz="1425">
              <a:latin typeface="Courier New"/>
              <a:cs typeface="Courier New"/>
            </a:endParaRPr>
          </a:p>
        </p:txBody>
      </p:sp>
      <p:sp>
        <p:nvSpPr>
          <p:cNvPr id="52" name="object 52"/>
          <p:cNvSpPr txBox="1"/>
          <p:nvPr/>
        </p:nvSpPr>
        <p:spPr>
          <a:xfrm>
            <a:off x="6642988" y="1051370"/>
            <a:ext cx="350044" cy="305340"/>
          </a:xfrm>
          <a:prstGeom prst="rect">
            <a:avLst/>
          </a:prstGeom>
        </p:spPr>
        <p:txBody>
          <a:bodyPr vert="horz" wrap="square" lIns="0" tIns="0" rIns="0" bIns="0" rtlCol="0">
            <a:spAutoFit/>
          </a:bodyPr>
          <a:lstStyle/>
          <a:p>
            <a:pPr marL="20003"/>
            <a:r>
              <a:rPr sz="938" spc="-206" dirty="0">
                <a:solidFill>
                  <a:srgbClr val="313131"/>
                </a:solidFill>
                <a:latin typeface="Courier New"/>
                <a:cs typeface="Courier New"/>
              </a:rPr>
              <a:t>Rostral</a:t>
            </a:r>
            <a:endParaRPr sz="938">
              <a:latin typeface="Courier New"/>
              <a:cs typeface="Courier New"/>
            </a:endParaRPr>
          </a:p>
          <a:p>
            <a:pPr marL="9525">
              <a:spcBef>
                <a:spcPts val="360"/>
              </a:spcBef>
            </a:pPr>
            <a:r>
              <a:rPr sz="713" b="1" spc="4" dirty="0">
                <a:solidFill>
                  <a:srgbClr val="313131"/>
                </a:solidFill>
                <a:latin typeface="Arial"/>
                <a:cs typeface="Arial"/>
              </a:rPr>
              <a:t>Dermis</a:t>
            </a:r>
            <a:endParaRPr sz="713">
              <a:latin typeface="Arial"/>
              <a:cs typeface="Arial"/>
            </a:endParaRPr>
          </a:p>
        </p:txBody>
      </p:sp>
      <p:sp>
        <p:nvSpPr>
          <p:cNvPr id="53" name="object 53"/>
          <p:cNvSpPr txBox="1"/>
          <p:nvPr/>
        </p:nvSpPr>
        <p:spPr>
          <a:xfrm>
            <a:off x="2788843" y="3472054"/>
            <a:ext cx="273368" cy="219291"/>
          </a:xfrm>
          <a:prstGeom prst="rect">
            <a:avLst/>
          </a:prstGeom>
        </p:spPr>
        <p:txBody>
          <a:bodyPr vert="horz" wrap="square" lIns="0" tIns="0" rIns="0" bIns="0" rtlCol="0">
            <a:spAutoFit/>
          </a:bodyPr>
          <a:lstStyle/>
          <a:p>
            <a:pPr marL="9525"/>
            <a:r>
              <a:rPr sz="1425" spc="-191" dirty="0">
                <a:solidFill>
                  <a:srgbClr val="313131"/>
                </a:solidFill>
                <a:latin typeface="Courier New"/>
                <a:cs typeface="Courier New"/>
              </a:rPr>
              <a:t>0.5</a:t>
            </a:r>
            <a:endParaRPr sz="1425">
              <a:latin typeface="Courier New"/>
              <a:cs typeface="Courier New"/>
            </a:endParaRPr>
          </a:p>
        </p:txBody>
      </p:sp>
      <p:sp>
        <p:nvSpPr>
          <p:cNvPr id="54" name="object 54"/>
          <p:cNvSpPr txBox="1"/>
          <p:nvPr/>
        </p:nvSpPr>
        <p:spPr>
          <a:xfrm>
            <a:off x="2791912" y="3573971"/>
            <a:ext cx="274796" cy="248209"/>
          </a:xfrm>
          <a:prstGeom prst="rect">
            <a:avLst/>
          </a:prstGeom>
        </p:spPr>
        <p:txBody>
          <a:bodyPr vert="horz" wrap="square" lIns="0" tIns="0" rIns="0" bIns="0" rtlCol="0">
            <a:spAutoFit/>
          </a:bodyPr>
          <a:lstStyle/>
          <a:p>
            <a:pPr marL="9525"/>
            <a:r>
              <a:rPr sz="1613" spc="38" dirty="0">
                <a:solidFill>
                  <a:srgbClr val="313131"/>
                </a:solidFill>
                <a:latin typeface="Courier New"/>
                <a:cs typeface="Courier New"/>
              </a:rPr>
              <a:t>cm</a:t>
            </a:r>
            <a:endParaRPr sz="1613">
              <a:latin typeface="Courier New"/>
              <a:cs typeface="Courier New"/>
            </a:endParaRPr>
          </a:p>
        </p:txBody>
      </p:sp>
      <p:sp>
        <p:nvSpPr>
          <p:cNvPr id="55" name="object 55"/>
          <p:cNvSpPr txBox="1"/>
          <p:nvPr/>
        </p:nvSpPr>
        <p:spPr>
          <a:xfrm>
            <a:off x="3671421" y="3476626"/>
            <a:ext cx="260509" cy="219291"/>
          </a:xfrm>
          <a:prstGeom prst="rect">
            <a:avLst/>
          </a:prstGeom>
        </p:spPr>
        <p:txBody>
          <a:bodyPr vert="horz" wrap="square" lIns="0" tIns="0" rIns="0" bIns="0" rtlCol="0">
            <a:spAutoFit/>
          </a:bodyPr>
          <a:lstStyle/>
          <a:p>
            <a:pPr marL="9525"/>
            <a:r>
              <a:rPr sz="1425" spc="-225" dirty="0">
                <a:solidFill>
                  <a:srgbClr val="313131"/>
                </a:solidFill>
                <a:latin typeface="Courier New"/>
                <a:cs typeface="Courier New"/>
              </a:rPr>
              <a:t>1.0</a:t>
            </a:r>
            <a:endParaRPr sz="1425">
              <a:latin typeface="Courier New"/>
              <a:cs typeface="Courier New"/>
            </a:endParaRPr>
          </a:p>
        </p:txBody>
      </p:sp>
      <p:sp>
        <p:nvSpPr>
          <p:cNvPr id="56" name="object 56"/>
          <p:cNvSpPr txBox="1"/>
          <p:nvPr/>
        </p:nvSpPr>
        <p:spPr>
          <a:xfrm>
            <a:off x="4899002" y="3174301"/>
            <a:ext cx="2124075" cy="481222"/>
          </a:xfrm>
          <a:prstGeom prst="rect">
            <a:avLst/>
          </a:prstGeom>
        </p:spPr>
        <p:txBody>
          <a:bodyPr vert="horz" wrap="square" lIns="0" tIns="0" rIns="0" bIns="0" rtlCol="0">
            <a:spAutoFit/>
          </a:bodyPr>
          <a:lstStyle/>
          <a:p>
            <a:pPr marL="285274">
              <a:lnSpc>
                <a:spcPts val="2186"/>
              </a:lnSpc>
              <a:tabLst>
                <a:tab pos="1875473" algn="l"/>
              </a:tabLst>
            </a:pPr>
            <a:r>
              <a:rPr sz="1988" u="heavy" spc="-4" dirty="0">
                <a:solidFill>
                  <a:srgbClr val="313131"/>
                </a:solidFill>
                <a:latin typeface="Arial"/>
                <a:cs typeface="Arial"/>
              </a:rPr>
              <a:t> 	</a:t>
            </a:r>
            <a:r>
              <a:rPr sz="1988" u="heavy" spc="-161" dirty="0">
                <a:solidFill>
                  <a:srgbClr val="313131"/>
                </a:solidFill>
                <a:latin typeface="Arial"/>
                <a:cs typeface="Arial"/>
              </a:rPr>
              <a:t>C</a:t>
            </a:r>
            <a:r>
              <a:rPr sz="1988" u="heavy" spc="49" dirty="0">
                <a:solidFill>
                  <a:srgbClr val="313131"/>
                </a:solidFill>
                <a:latin typeface="Arial"/>
                <a:cs typeface="Arial"/>
              </a:rPr>
              <a:t> </a:t>
            </a:r>
            <a:endParaRPr sz="1988">
              <a:latin typeface="Arial"/>
              <a:cs typeface="Arial"/>
            </a:endParaRPr>
          </a:p>
          <a:p>
            <a:pPr marL="9525">
              <a:lnSpc>
                <a:spcPts val="1511"/>
              </a:lnSpc>
            </a:pPr>
            <a:r>
              <a:rPr sz="1425" spc="-188" dirty="0">
                <a:solidFill>
                  <a:srgbClr val="313131"/>
                </a:solidFill>
                <a:latin typeface="Courier New"/>
                <a:cs typeface="Courier New"/>
              </a:rPr>
              <a:t>1.50.0</a:t>
            </a:r>
            <a:endParaRPr sz="1425">
              <a:latin typeface="Courier New"/>
              <a:cs typeface="Courier New"/>
            </a:endParaRPr>
          </a:p>
        </p:txBody>
      </p:sp>
      <p:sp>
        <p:nvSpPr>
          <p:cNvPr id="57" name="object 57"/>
          <p:cNvSpPr txBox="1"/>
          <p:nvPr/>
        </p:nvSpPr>
        <p:spPr>
          <a:xfrm>
            <a:off x="5921445" y="3573971"/>
            <a:ext cx="270034" cy="248209"/>
          </a:xfrm>
          <a:prstGeom prst="rect">
            <a:avLst/>
          </a:prstGeom>
        </p:spPr>
        <p:txBody>
          <a:bodyPr vert="horz" wrap="square" lIns="0" tIns="0" rIns="0" bIns="0" rtlCol="0">
            <a:spAutoFit/>
          </a:bodyPr>
          <a:lstStyle/>
          <a:p>
            <a:pPr marL="9525"/>
            <a:r>
              <a:rPr sz="1613" spc="19" dirty="0">
                <a:solidFill>
                  <a:srgbClr val="313131"/>
                </a:solidFill>
                <a:latin typeface="Courier New"/>
                <a:cs typeface="Courier New"/>
              </a:rPr>
              <a:t>cm</a:t>
            </a:r>
            <a:endParaRPr sz="1613">
              <a:latin typeface="Courier New"/>
              <a:cs typeface="Courier New"/>
            </a:endParaRPr>
          </a:p>
        </p:txBody>
      </p:sp>
      <p:sp>
        <p:nvSpPr>
          <p:cNvPr id="58" name="object 58"/>
          <p:cNvSpPr txBox="1"/>
          <p:nvPr/>
        </p:nvSpPr>
        <p:spPr>
          <a:xfrm>
            <a:off x="5918379" y="3472054"/>
            <a:ext cx="1112996" cy="219291"/>
          </a:xfrm>
          <a:prstGeom prst="rect">
            <a:avLst/>
          </a:prstGeom>
        </p:spPr>
        <p:txBody>
          <a:bodyPr vert="horz" wrap="square" lIns="0" tIns="0" rIns="0" bIns="0" rtlCol="0">
            <a:spAutoFit/>
          </a:bodyPr>
          <a:lstStyle/>
          <a:p>
            <a:pPr marL="9525">
              <a:tabLst>
                <a:tab pos="862013" algn="l"/>
              </a:tabLst>
            </a:pPr>
            <a:r>
              <a:rPr sz="1425" spc="-206" dirty="0">
                <a:solidFill>
                  <a:srgbClr val="313131"/>
                </a:solidFill>
                <a:latin typeface="Courier New"/>
                <a:cs typeface="Courier New"/>
              </a:rPr>
              <a:t>0.5	</a:t>
            </a:r>
            <a:r>
              <a:rPr sz="1425" spc="-225" dirty="0">
                <a:solidFill>
                  <a:srgbClr val="313131"/>
                </a:solidFill>
                <a:latin typeface="Courier New"/>
                <a:cs typeface="Courier New"/>
              </a:rPr>
              <a:t>1.0</a:t>
            </a:r>
            <a:endParaRPr sz="1425">
              <a:latin typeface="Courier New"/>
              <a:cs typeface="Courier New"/>
            </a:endParaRPr>
          </a:p>
        </p:txBody>
      </p:sp>
      <p:sp>
        <p:nvSpPr>
          <p:cNvPr id="59" name="object 59"/>
          <p:cNvSpPr txBox="1"/>
          <p:nvPr/>
        </p:nvSpPr>
        <p:spPr>
          <a:xfrm>
            <a:off x="2709621" y="4165664"/>
            <a:ext cx="862489" cy="1006879"/>
          </a:xfrm>
          <a:prstGeom prst="rect">
            <a:avLst/>
          </a:prstGeom>
        </p:spPr>
        <p:txBody>
          <a:bodyPr vert="horz" wrap="square" lIns="0" tIns="0" rIns="0" bIns="0" rtlCol="0">
            <a:spAutoFit/>
          </a:bodyPr>
          <a:lstStyle/>
          <a:p>
            <a:pPr marL="337661"/>
            <a:r>
              <a:rPr sz="1238" u="heavy" spc="-68" dirty="0">
                <a:solidFill>
                  <a:srgbClr val="313131"/>
                </a:solidFill>
                <a:latin typeface="Courier New"/>
                <a:cs typeface="Courier New"/>
              </a:rPr>
              <a:t>Ux&gt;OII</a:t>
            </a:r>
            <a:endParaRPr sz="1238">
              <a:latin typeface="Courier New"/>
              <a:cs typeface="Courier New"/>
            </a:endParaRPr>
          </a:p>
          <a:p>
            <a:pPr marL="9525" marR="339566" indent="4286">
              <a:lnSpc>
                <a:spcPct val="107100"/>
              </a:lnSpc>
              <a:spcBef>
                <a:spcPts val="596"/>
              </a:spcBef>
            </a:pPr>
            <a:r>
              <a:rPr sz="1163" spc="-203" dirty="0">
                <a:solidFill>
                  <a:srgbClr val="313131"/>
                </a:solidFill>
                <a:latin typeface="Courier New"/>
                <a:cs typeface="Courier New"/>
              </a:rPr>
              <a:t>Positive  </a:t>
            </a:r>
            <a:r>
              <a:rPr sz="1163" spc="-150" dirty="0">
                <a:solidFill>
                  <a:srgbClr val="313131"/>
                </a:solidFill>
                <a:latin typeface="Courier New"/>
                <a:cs typeface="Courier New"/>
              </a:rPr>
              <a:t>shear</a:t>
            </a:r>
            <a:endParaRPr sz="1163">
              <a:latin typeface="Courier New"/>
              <a:cs typeface="Courier New"/>
            </a:endParaRPr>
          </a:p>
          <a:p>
            <a:pPr marL="107633">
              <a:spcBef>
                <a:spcPts val="761"/>
              </a:spcBef>
            </a:pPr>
            <a:r>
              <a:rPr sz="1650" spc="19" dirty="0">
                <a:solidFill>
                  <a:srgbClr val="313131"/>
                </a:solidFill>
                <a:latin typeface="Arial"/>
                <a:cs typeface="Arial"/>
              </a:rPr>
              <a:t>Ill</a:t>
            </a:r>
            <a:r>
              <a:rPr sz="1650" spc="-274" dirty="0">
                <a:solidFill>
                  <a:srgbClr val="313131"/>
                </a:solidFill>
                <a:latin typeface="Arial"/>
                <a:cs typeface="Arial"/>
              </a:rPr>
              <a:t> </a:t>
            </a:r>
            <a:r>
              <a:rPr sz="1238" spc="-75" dirty="0">
                <a:solidFill>
                  <a:srgbClr val="313131"/>
                </a:solidFill>
                <a:latin typeface="Courier New"/>
                <a:cs typeface="Courier New"/>
              </a:rPr>
              <a:t>Ux&lt;O</a:t>
            </a:r>
            <a:endParaRPr sz="1238">
              <a:latin typeface="Courier New"/>
              <a:cs typeface="Courier New"/>
            </a:endParaRPr>
          </a:p>
        </p:txBody>
      </p:sp>
      <p:sp>
        <p:nvSpPr>
          <p:cNvPr id="60" name="object 60"/>
          <p:cNvSpPr txBox="1"/>
          <p:nvPr/>
        </p:nvSpPr>
        <p:spPr>
          <a:xfrm>
            <a:off x="5390008" y="4095179"/>
            <a:ext cx="1482566" cy="1068882"/>
          </a:xfrm>
          <a:prstGeom prst="rect">
            <a:avLst/>
          </a:prstGeom>
        </p:spPr>
        <p:txBody>
          <a:bodyPr vert="horz" wrap="square" lIns="0" tIns="0" rIns="0" bIns="0" rtlCol="0">
            <a:spAutoFit/>
          </a:bodyPr>
          <a:lstStyle/>
          <a:p>
            <a:pPr marL="267653"/>
            <a:r>
              <a:rPr sz="1613" spc="-563" dirty="0">
                <a:solidFill>
                  <a:srgbClr val="313131"/>
                </a:solidFill>
                <a:latin typeface="Courier New"/>
                <a:cs typeface="Courier New"/>
              </a:rPr>
              <a:t>1</a:t>
            </a:r>
            <a:r>
              <a:rPr sz="1613" u="heavy" spc="-563" dirty="0">
                <a:solidFill>
                  <a:srgbClr val="313131"/>
                </a:solidFill>
                <a:latin typeface="Courier New"/>
                <a:cs typeface="Courier New"/>
              </a:rPr>
              <a:t>11</a:t>
            </a:r>
            <a:r>
              <a:rPr sz="1613" u="heavy" spc="-866" dirty="0">
                <a:solidFill>
                  <a:srgbClr val="313131"/>
                </a:solidFill>
                <a:latin typeface="Courier New"/>
                <a:cs typeface="Courier New"/>
              </a:rPr>
              <a:t> </a:t>
            </a:r>
            <a:r>
              <a:rPr sz="1238" u="heavy" spc="-60" dirty="0">
                <a:solidFill>
                  <a:srgbClr val="313131"/>
                </a:solidFill>
                <a:latin typeface="Courier New"/>
                <a:cs typeface="Courier New"/>
              </a:rPr>
              <a:t>ux&lt;O</a:t>
            </a:r>
            <a:endParaRPr sz="1238">
              <a:latin typeface="Courier New"/>
              <a:cs typeface="Courier New"/>
            </a:endParaRPr>
          </a:p>
          <a:p>
            <a:pPr marL="440055" marR="450056" indent="11430">
              <a:lnSpc>
                <a:spcPct val="108400"/>
              </a:lnSpc>
              <a:spcBef>
                <a:spcPts val="1223"/>
              </a:spcBef>
            </a:pPr>
            <a:r>
              <a:rPr sz="1163" spc="-135" dirty="0">
                <a:solidFill>
                  <a:srgbClr val="313131"/>
                </a:solidFill>
                <a:latin typeface="Courier New"/>
                <a:cs typeface="Courier New"/>
              </a:rPr>
              <a:t>Negative  </a:t>
            </a:r>
            <a:r>
              <a:rPr sz="1163" spc="-143" dirty="0">
                <a:solidFill>
                  <a:srgbClr val="313131"/>
                </a:solidFill>
                <a:latin typeface="Courier New"/>
                <a:cs typeface="Courier New"/>
              </a:rPr>
              <a:t>shear</a:t>
            </a:r>
            <a:endParaRPr sz="1163">
              <a:latin typeface="Courier New"/>
              <a:cs typeface="Courier New"/>
            </a:endParaRPr>
          </a:p>
          <a:p>
            <a:pPr marL="9525">
              <a:spcBef>
                <a:spcPts val="705"/>
              </a:spcBef>
              <a:tabLst>
                <a:tab pos="590074" algn="l"/>
                <a:tab pos="1472565" algn="l"/>
              </a:tabLst>
            </a:pPr>
            <a:r>
              <a:rPr sz="1238" u="heavy" spc="-4" dirty="0">
                <a:solidFill>
                  <a:srgbClr val="313131"/>
                </a:solidFill>
                <a:latin typeface="Courier New"/>
                <a:cs typeface="Courier New"/>
              </a:rPr>
              <a:t> 	</a:t>
            </a:r>
            <a:r>
              <a:rPr sz="1238" u="heavy" spc="-68" dirty="0">
                <a:solidFill>
                  <a:srgbClr val="313131"/>
                </a:solidFill>
                <a:latin typeface="Courier New"/>
                <a:cs typeface="Courier New"/>
              </a:rPr>
              <a:t>Ux&gt;OI</a:t>
            </a:r>
            <a:r>
              <a:rPr sz="1238" spc="-68" dirty="0">
                <a:solidFill>
                  <a:srgbClr val="313131"/>
                </a:solidFill>
                <a:latin typeface="Courier New"/>
                <a:cs typeface="Courier New"/>
              </a:rPr>
              <a:t>I	</a:t>
            </a:r>
            <a:endParaRPr sz="1238">
              <a:latin typeface="Courier New"/>
              <a:cs typeface="Courier New"/>
            </a:endParaRPr>
          </a:p>
        </p:txBody>
      </p:sp>
      <p:pic>
        <p:nvPicPr>
          <p:cNvPr id="62" name="Picture 61" descr="HT Purple Stamp (LC) 300dpi.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29500" y="5429250"/>
            <a:ext cx="571500" cy="571500"/>
          </a:xfrm>
          <a:prstGeom prst="rect">
            <a:avLst/>
          </a:prstGeom>
        </p:spPr>
      </p:pic>
    </p:spTree>
    <p:extLst>
      <p:ext uri="{BB962C8B-B14F-4D97-AF65-F5344CB8AC3E}">
        <p14:creationId xmlns:p14="http://schemas.microsoft.com/office/powerpoint/2010/main" val="2483939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EA3D5C8-DE11-6E44-86FD-630E623CD86A}"/>
              </a:ext>
            </a:extLst>
          </p:cNvPr>
          <p:cNvSpPr>
            <a:spLocks noGrp="1"/>
          </p:cNvSpPr>
          <p:nvPr>
            <p:ph type="title"/>
          </p:nvPr>
        </p:nvSpPr>
        <p:spPr>
          <a:xfrm>
            <a:off x="1258970" y="852359"/>
            <a:ext cx="6626060" cy="659436"/>
          </a:xfrm>
        </p:spPr>
        <p:txBody>
          <a:bodyPr>
            <a:noAutofit/>
          </a:bodyPr>
          <a:lstStyle/>
          <a:p>
            <a:pPr algn="ctr"/>
            <a:r>
              <a:rPr lang="en-US" sz="2400" b="1" dirty="0">
                <a:solidFill>
                  <a:schemeClr val="accent1"/>
                </a:solidFill>
                <a:latin typeface="Montserrat Medium" pitchFamily="2" charset="77"/>
              </a:rPr>
              <a:t>MOVEMENT AS PAIN RELIEF</a:t>
            </a:r>
          </a:p>
        </p:txBody>
      </p:sp>
      <p:sp>
        <p:nvSpPr>
          <p:cNvPr id="8" name="Rectangle 7">
            <a:extLst>
              <a:ext uri="{FF2B5EF4-FFF2-40B4-BE49-F238E27FC236}">
                <a16:creationId xmlns:a16="http://schemas.microsoft.com/office/drawing/2014/main" id="{D03BC1FB-1903-9A4D-9F54-C6117AF12118}"/>
              </a:ext>
            </a:extLst>
          </p:cNvPr>
          <p:cNvSpPr/>
          <p:nvPr/>
        </p:nvSpPr>
        <p:spPr>
          <a:xfrm>
            <a:off x="208190" y="2612404"/>
            <a:ext cx="8633732" cy="3393237"/>
          </a:xfrm>
          <a:prstGeom prst="rect">
            <a:avLst/>
          </a:prstGeom>
        </p:spPr>
        <p:txBody>
          <a:bodyPr wrap="square">
            <a:spAutoFit/>
          </a:bodyPr>
          <a:lstStyle/>
          <a:p>
            <a:pPr marL="214313" indent="-214313">
              <a:buFont typeface="Arial" panose="020B0604020202020204" pitchFamily="34" charset="0"/>
              <a:buChar char="•"/>
            </a:pPr>
            <a:r>
              <a:rPr lang="en-CA" sz="1950" b="1" dirty="0">
                <a:latin typeface="Montserrat Light" pitchFamily="2" charset="77"/>
              </a:rPr>
              <a:t>Mary </a:t>
            </a:r>
            <a:r>
              <a:rPr lang="en-CA" sz="1950" b="1" dirty="0" err="1">
                <a:latin typeface="Montserrat Light" pitchFamily="2" charset="77"/>
              </a:rPr>
              <a:t>Barbe</a:t>
            </a:r>
            <a:r>
              <a:rPr lang="en-CA" sz="1950" b="1" dirty="0">
                <a:latin typeface="Montserrat Light" pitchFamily="2" charset="77"/>
              </a:rPr>
              <a:t> </a:t>
            </a:r>
            <a:r>
              <a:rPr lang="en-CA" sz="1950" dirty="0">
                <a:latin typeface="Montserrat Light" pitchFamily="2" charset="77"/>
              </a:rPr>
              <a:t>Temple University, (Peripheral and central changes combine to induce motor behavioral deficits in a moderate repetition task. </a:t>
            </a:r>
            <a:r>
              <a:rPr lang="en-CA" sz="1950" i="1" dirty="0">
                <a:latin typeface="Montserrat Light" pitchFamily="2" charset="77"/>
              </a:rPr>
              <a:t>Experimental Neurology</a:t>
            </a:r>
            <a:r>
              <a:rPr lang="en-CA" sz="1950" dirty="0">
                <a:latin typeface="Montserrat Light" pitchFamily="2" charset="77"/>
              </a:rPr>
              <a:t>. 2009;220(2):234–245. doi:10.1016/j.expneurol.2009.08.008.)</a:t>
            </a:r>
          </a:p>
          <a:p>
            <a:endParaRPr lang="en-CA" sz="1950" dirty="0">
              <a:latin typeface="Montserrat Light" pitchFamily="2" charset="77"/>
            </a:endParaRPr>
          </a:p>
          <a:p>
            <a:pPr marL="214313" indent="-214313">
              <a:buFont typeface="Arial" panose="020B0604020202020204" pitchFamily="34" charset="0"/>
              <a:buChar char="•"/>
            </a:pPr>
            <a:r>
              <a:rPr lang="en-CA" sz="1950" b="1" dirty="0">
                <a:latin typeface="Montserrat Light" pitchFamily="2" charset="77"/>
              </a:rPr>
              <a:t>Vitaly </a:t>
            </a:r>
            <a:r>
              <a:rPr lang="en-CA" sz="1950" b="1" dirty="0" err="1">
                <a:latin typeface="Montserrat Light" pitchFamily="2" charset="77"/>
              </a:rPr>
              <a:t>Napadow</a:t>
            </a:r>
            <a:r>
              <a:rPr lang="en-CA" sz="1950" dirty="0">
                <a:latin typeface="Montserrat Light" pitchFamily="2" charset="77"/>
              </a:rPr>
              <a:t>, Harvard (Somatosensory cortical plasticity in carpal tunnel syndrome treated by acupuncture. </a:t>
            </a:r>
            <a:r>
              <a:rPr lang="en-CA" sz="1950" i="1" dirty="0">
                <a:latin typeface="Montserrat Light" pitchFamily="2" charset="77"/>
              </a:rPr>
              <a:t>Human Brain Mapping</a:t>
            </a:r>
            <a:r>
              <a:rPr lang="en-CA" sz="1950" dirty="0">
                <a:latin typeface="Montserrat Light" pitchFamily="2" charset="77"/>
              </a:rPr>
              <a:t>. 2006;28(3):159–171. doi:10.1002/hbm.20261.)</a:t>
            </a:r>
            <a:br>
              <a:rPr lang="en-CA" sz="1950" dirty="0">
                <a:latin typeface="Montserrat Light" pitchFamily="2" charset="77"/>
              </a:rPr>
            </a:br>
            <a:endParaRPr lang="en-CA" sz="1950" dirty="0">
              <a:latin typeface="Montserrat Light" pitchFamily="2" charset="77"/>
            </a:endParaRPr>
          </a:p>
          <a:p>
            <a:pPr marL="214313" indent="-214313">
              <a:buFont typeface="Arial" panose="020B0604020202020204" pitchFamily="34" charset="0"/>
              <a:buChar char="•"/>
            </a:pPr>
            <a:r>
              <a:rPr lang="en-CA" sz="1950" b="1" dirty="0">
                <a:latin typeface="Montserrat Light" pitchFamily="2" charset="77"/>
              </a:rPr>
              <a:t>Shirley </a:t>
            </a:r>
            <a:r>
              <a:rPr lang="en-CA" sz="1950" b="1" dirty="0" err="1">
                <a:latin typeface="Montserrat Light" pitchFamily="2" charset="77"/>
              </a:rPr>
              <a:t>Sahrmann</a:t>
            </a:r>
            <a:r>
              <a:rPr lang="en-CA" sz="1950" dirty="0">
                <a:latin typeface="Montserrat Light" pitchFamily="2" charset="77"/>
              </a:rPr>
              <a:t>, Washington University St Louis, (The Human Movement System: Our Professional Identity, Phys </a:t>
            </a:r>
            <a:r>
              <a:rPr lang="en-CA" sz="1950" i="1" dirty="0" err="1">
                <a:latin typeface="Montserrat Light" pitchFamily="2" charset="77"/>
              </a:rPr>
              <a:t>Ther</a:t>
            </a:r>
            <a:r>
              <a:rPr lang="en-CA" sz="1950" dirty="0">
                <a:latin typeface="Montserrat Light" pitchFamily="2" charset="77"/>
              </a:rPr>
              <a:t>, March 13, 2014, </a:t>
            </a:r>
            <a:r>
              <a:rPr lang="en-CA" sz="1950" dirty="0" err="1">
                <a:latin typeface="Montserrat Light" pitchFamily="2" charset="77"/>
              </a:rPr>
              <a:t>doi</a:t>
            </a:r>
            <a:r>
              <a:rPr lang="en-CA" sz="1950" dirty="0">
                <a:latin typeface="Montserrat Light" pitchFamily="2" charset="77"/>
              </a:rPr>
              <a:t>: 10.2522/ptj.20130319</a:t>
            </a:r>
          </a:p>
        </p:txBody>
      </p:sp>
      <p:sp>
        <p:nvSpPr>
          <p:cNvPr id="12" name="Rectangle 11">
            <a:extLst>
              <a:ext uri="{FF2B5EF4-FFF2-40B4-BE49-F238E27FC236}">
                <a16:creationId xmlns:a16="http://schemas.microsoft.com/office/drawing/2014/main" id="{B84B48FD-5E77-E146-BB87-64985E811FE2}"/>
              </a:ext>
            </a:extLst>
          </p:cNvPr>
          <p:cNvSpPr/>
          <p:nvPr/>
        </p:nvSpPr>
        <p:spPr>
          <a:xfrm>
            <a:off x="208191" y="2189250"/>
            <a:ext cx="6249178" cy="415498"/>
          </a:xfrm>
          <a:prstGeom prst="rect">
            <a:avLst/>
          </a:prstGeom>
        </p:spPr>
        <p:txBody>
          <a:bodyPr wrap="square">
            <a:spAutoFit/>
          </a:bodyPr>
          <a:lstStyle/>
          <a:p>
            <a:r>
              <a:rPr lang="en-US" sz="2100" b="1" dirty="0">
                <a:latin typeface="Montserrat" pitchFamily="2" charset="77"/>
              </a:rPr>
              <a:t>Movement Disorders in Chronic Pain</a:t>
            </a:r>
          </a:p>
        </p:txBody>
      </p:sp>
    </p:spTree>
    <p:extLst>
      <p:ext uri="{BB962C8B-B14F-4D97-AF65-F5344CB8AC3E}">
        <p14:creationId xmlns:p14="http://schemas.microsoft.com/office/powerpoint/2010/main" val="38697322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62073" y="1799083"/>
            <a:ext cx="3410711" cy="1554479"/>
          </a:xfrm>
          <a:prstGeom prst="rect">
            <a:avLst/>
          </a:prstGeom>
          <a:blipFill>
            <a:blip r:embed="rId2" cstate="print"/>
            <a:stretch>
              <a:fillRect/>
            </a:stretch>
          </a:blipFill>
        </p:spPr>
        <p:txBody>
          <a:bodyPr wrap="square" lIns="0" tIns="0" rIns="0" bIns="0" rtlCol="0"/>
          <a:lstStyle/>
          <a:p>
            <a:endParaRPr sz="1350"/>
          </a:p>
        </p:txBody>
      </p:sp>
      <p:sp>
        <p:nvSpPr>
          <p:cNvPr id="3" name="object 3"/>
          <p:cNvSpPr/>
          <p:nvPr/>
        </p:nvSpPr>
        <p:spPr>
          <a:xfrm>
            <a:off x="4297680" y="3509009"/>
            <a:ext cx="1929384" cy="1499616"/>
          </a:xfrm>
          <a:prstGeom prst="rect">
            <a:avLst/>
          </a:prstGeom>
          <a:blipFill>
            <a:blip r:embed="rId3" cstate="print"/>
            <a:stretch>
              <a:fillRect/>
            </a:stretch>
          </a:blipFill>
        </p:spPr>
        <p:txBody>
          <a:bodyPr wrap="square" lIns="0" tIns="0" rIns="0" bIns="0" rtlCol="0"/>
          <a:lstStyle/>
          <a:p>
            <a:endParaRPr sz="1350"/>
          </a:p>
        </p:txBody>
      </p:sp>
      <p:sp>
        <p:nvSpPr>
          <p:cNvPr id="4" name="object 4"/>
          <p:cNvSpPr/>
          <p:nvPr/>
        </p:nvSpPr>
        <p:spPr>
          <a:xfrm>
            <a:off x="2962657" y="4203955"/>
            <a:ext cx="1261871" cy="868679"/>
          </a:xfrm>
          <a:prstGeom prst="rect">
            <a:avLst/>
          </a:prstGeom>
          <a:blipFill>
            <a:blip r:embed="rId4" cstate="print"/>
            <a:stretch>
              <a:fillRect/>
            </a:stretch>
          </a:blipFill>
        </p:spPr>
        <p:txBody>
          <a:bodyPr wrap="square" lIns="0" tIns="0" rIns="0" bIns="0" rtlCol="0"/>
          <a:lstStyle/>
          <a:p>
            <a:endParaRPr sz="1350"/>
          </a:p>
        </p:txBody>
      </p:sp>
      <p:sp>
        <p:nvSpPr>
          <p:cNvPr id="5" name="object 5"/>
          <p:cNvSpPr/>
          <p:nvPr/>
        </p:nvSpPr>
        <p:spPr>
          <a:xfrm>
            <a:off x="2889504" y="3408425"/>
            <a:ext cx="0" cy="804863"/>
          </a:xfrm>
          <a:custGeom>
            <a:avLst/>
            <a:gdLst/>
            <a:ahLst/>
            <a:cxnLst/>
            <a:rect l="l" t="t" r="r" b="b"/>
            <a:pathLst>
              <a:path h="1073150">
                <a:moveTo>
                  <a:pt x="0" y="1072896"/>
                </a:moveTo>
                <a:lnTo>
                  <a:pt x="0" y="0"/>
                </a:lnTo>
              </a:path>
            </a:pathLst>
          </a:custGeom>
          <a:ln w="15240">
            <a:solidFill>
              <a:srgbClr val="805783"/>
            </a:solidFill>
          </a:ln>
        </p:spPr>
        <p:txBody>
          <a:bodyPr wrap="square" lIns="0" tIns="0" rIns="0" bIns="0" rtlCol="0"/>
          <a:lstStyle/>
          <a:p>
            <a:endParaRPr sz="1350"/>
          </a:p>
        </p:txBody>
      </p:sp>
      <p:sp>
        <p:nvSpPr>
          <p:cNvPr id="6" name="object 6"/>
          <p:cNvSpPr/>
          <p:nvPr/>
        </p:nvSpPr>
        <p:spPr>
          <a:xfrm>
            <a:off x="4569714" y="3408427"/>
            <a:ext cx="0" cy="356711"/>
          </a:xfrm>
          <a:custGeom>
            <a:avLst/>
            <a:gdLst/>
            <a:ahLst/>
            <a:cxnLst/>
            <a:rect l="l" t="t" r="r" b="b"/>
            <a:pathLst>
              <a:path h="475614">
                <a:moveTo>
                  <a:pt x="0" y="475488"/>
                </a:moveTo>
                <a:lnTo>
                  <a:pt x="0" y="0"/>
                </a:lnTo>
              </a:path>
            </a:pathLst>
          </a:custGeom>
          <a:ln w="15240">
            <a:solidFill>
              <a:srgbClr val="8C608C"/>
            </a:solidFill>
          </a:ln>
        </p:spPr>
        <p:txBody>
          <a:bodyPr wrap="square" lIns="0" tIns="0" rIns="0" bIns="0" rtlCol="0"/>
          <a:lstStyle/>
          <a:p>
            <a:endParaRPr sz="1350"/>
          </a:p>
        </p:txBody>
      </p:sp>
      <p:sp>
        <p:nvSpPr>
          <p:cNvPr id="7" name="object 7"/>
          <p:cNvSpPr/>
          <p:nvPr/>
        </p:nvSpPr>
        <p:spPr>
          <a:xfrm>
            <a:off x="4462272" y="2249424"/>
            <a:ext cx="576263" cy="0"/>
          </a:xfrm>
          <a:custGeom>
            <a:avLst/>
            <a:gdLst/>
            <a:ahLst/>
            <a:cxnLst/>
            <a:rect l="l" t="t" r="r" b="b"/>
            <a:pathLst>
              <a:path w="768350">
                <a:moveTo>
                  <a:pt x="0" y="0"/>
                </a:moveTo>
                <a:lnTo>
                  <a:pt x="768095" y="0"/>
                </a:lnTo>
              </a:path>
            </a:pathLst>
          </a:custGeom>
          <a:ln w="21336">
            <a:solidFill>
              <a:srgbClr val="3F3F3F"/>
            </a:solidFill>
          </a:ln>
        </p:spPr>
        <p:txBody>
          <a:bodyPr wrap="square" lIns="0" tIns="0" rIns="0" bIns="0" rtlCol="0"/>
          <a:lstStyle/>
          <a:p>
            <a:endParaRPr sz="1350"/>
          </a:p>
        </p:txBody>
      </p:sp>
      <p:sp>
        <p:nvSpPr>
          <p:cNvPr id="8" name="object 8"/>
          <p:cNvSpPr/>
          <p:nvPr/>
        </p:nvSpPr>
        <p:spPr>
          <a:xfrm>
            <a:off x="2884932" y="4198239"/>
            <a:ext cx="1673543" cy="0"/>
          </a:xfrm>
          <a:custGeom>
            <a:avLst/>
            <a:gdLst/>
            <a:ahLst/>
            <a:cxnLst/>
            <a:rect l="l" t="t" r="r" b="b"/>
            <a:pathLst>
              <a:path w="2231390">
                <a:moveTo>
                  <a:pt x="0" y="0"/>
                </a:moveTo>
                <a:lnTo>
                  <a:pt x="2231136" y="0"/>
                </a:lnTo>
              </a:path>
            </a:pathLst>
          </a:custGeom>
          <a:ln w="18288">
            <a:solidFill>
              <a:srgbClr val="744B77"/>
            </a:solidFill>
          </a:ln>
        </p:spPr>
        <p:txBody>
          <a:bodyPr wrap="square" lIns="0" tIns="0" rIns="0" bIns="0" rtlCol="0"/>
          <a:lstStyle/>
          <a:p>
            <a:endParaRPr sz="1350"/>
          </a:p>
        </p:txBody>
      </p:sp>
      <p:sp>
        <p:nvSpPr>
          <p:cNvPr id="9" name="object 9"/>
          <p:cNvSpPr/>
          <p:nvPr/>
        </p:nvSpPr>
        <p:spPr>
          <a:xfrm>
            <a:off x="5481827" y="4895468"/>
            <a:ext cx="548640" cy="0"/>
          </a:xfrm>
          <a:custGeom>
            <a:avLst/>
            <a:gdLst/>
            <a:ahLst/>
            <a:cxnLst/>
            <a:rect l="l" t="t" r="r" b="b"/>
            <a:pathLst>
              <a:path w="731520">
                <a:moveTo>
                  <a:pt x="0" y="0"/>
                </a:moveTo>
                <a:lnTo>
                  <a:pt x="731520" y="0"/>
                </a:lnTo>
              </a:path>
            </a:pathLst>
          </a:custGeom>
          <a:ln w="24384">
            <a:solidFill>
              <a:srgbClr val="484448"/>
            </a:solidFill>
          </a:ln>
        </p:spPr>
        <p:txBody>
          <a:bodyPr wrap="square" lIns="0" tIns="0" rIns="0" bIns="0" rtlCol="0"/>
          <a:lstStyle/>
          <a:p>
            <a:endParaRPr sz="1350"/>
          </a:p>
        </p:txBody>
      </p:sp>
      <p:sp>
        <p:nvSpPr>
          <p:cNvPr id="10" name="object 10"/>
          <p:cNvSpPr/>
          <p:nvPr/>
        </p:nvSpPr>
        <p:spPr>
          <a:xfrm>
            <a:off x="2889505" y="3408425"/>
            <a:ext cx="1648301" cy="0"/>
          </a:xfrm>
          <a:custGeom>
            <a:avLst/>
            <a:gdLst/>
            <a:ahLst/>
            <a:cxnLst/>
            <a:rect l="l" t="t" r="r" b="b"/>
            <a:pathLst>
              <a:path w="2197735">
                <a:moveTo>
                  <a:pt x="0" y="0"/>
                </a:moveTo>
                <a:lnTo>
                  <a:pt x="2197607" y="0"/>
                </a:lnTo>
              </a:path>
            </a:pathLst>
          </a:custGeom>
          <a:ln w="12192">
            <a:solidFill>
              <a:srgbClr val="7C4F77"/>
            </a:solidFill>
          </a:ln>
        </p:spPr>
        <p:txBody>
          <a:bodyPr wrap="square" lIns="0" tIns="0" rIns="0" bIns="0" rtlCol="0"/>
          <a:lstStyle/>
          <a:p>
            <a:endParaRPr sz="1350"/>
          </a:p>
        </p:txBody>
      </p:sp>
      <p:sp>
        <p:nvSpPr>
          <p:cNvPr id="11" name="object 11"/>
          <p:cNvSpPr txBox="1"/>
          <p:nvPr/>
        </p:nvSpPr>
        <p:spPr>
          <a:xfrm>
            <a:off x="2860909" y="1776794"/>
            <a:ext cx="517208" cy="121252"/>
          </a:xfrm>
          <a:prstGeom prst="rect">
            <a:avLst/>
          </a:prstGeom>
        </p:spPr>
        <p:txBody>
          <a:bodyPr vert="horz" wrap="square" lIns="0" tIns="0" rIns="0" bIns="0" rtlCol="0">
            <a:spAutoFit/>
          </a:bodyPr>
          <a:lstStyle/>
          <a:p>
            <a:pPr marL="9525">
              <a:tabLst>
                <a:tab pos="215741" algn="l"/>
              </a:tabLst>
            </a:pPr>
            <a:r>
              <a:rPr sz="788" b="1" spc="23" dirty="0">
                <a:solidFill>
                  <a:srgbClr val="41413F"/>
                </a:solidFill>
                <a:latin typeface="Times New Roman"/>
                <a:cs typeface="Times New Roman"/>
              </a:rPr>
              <a:t>A	</a:t>
            </a:r>
            <a:r>
              <a:rPr sz="788" b="1" spc="15" dirty="0">
                <a:solidFill>
                  <a:srgbClr val="41413F"/>
                </a:solidFill>
                <a:latin typeface="Arial"/>
                <a:cs typeface="Arial"/>
              </a:rPr>
              <a:t>CONT</a:t>
            </a:r>
            <a:endParaRPr sz="788">
              <a:latin typeface="Arial"/>
              <a:cs typeface="Arial"/>
            </a:endParaRPr>
          </a:p>
        </p:txBody>
      </p:sp>
      <p:sp>
        <p:nvSpPr>
          <p:cNvPr id="12" name="object 12"/>
          <p:cNvSpPr txBox="1"/>
          <p:nvPr/>
        </p:nvSpPr>
        <p:spPr>
          <a:xfrm>
            <a:off x="4459808" y="1776794"/>
            <a:ext cx="514350" cy="121252"/>
          </a:xfrm>
          <a:prstGeom prst="rect">
            <a:avLst/>
          </a:prstGeom>
        </p:spPr>
        <p:txBody>
          <a:bodyPr vert="horz" wrap="square" lIns="0" tIns="0" rIns="0" bIns="0" rtlCol="0">
            <a:spAutoFit/>
          </a:bodyPr>
          <a:lstStyle/>
          <a:p>
            <a:pPr marL="9525">
              <a:tabLst>
                <a:tab pos="210026" algn="l"/>
              </a:tabLst>
            </a:pPr>
            <a:r>
              <a:rPr sz="788" b="1" spc="23" dirty="0">
                <a:solidFill>
                  <a:srgbClr val="41413F"/>
                </a:solidFill>
                <a:latin typeface="Times New Roman"/>
                <a:cs typeface="Times New Roman"/>
              </a:rPr>
              <a:t>B	</a:t>
            </a:r>
            <a:r>
              <a:rPr sz="788" b="1" spc="8" dirty="0">
                <a:solidFill>
                  <a:srgbClr val="41413F"/>
                </a:solidFill>
                <a:latin typeface="Arial"/>
                <a:cs typeface="Arial"/>
              </a:rPr>
              <a:t>MRNF</a:t>
            </a:r>
            <a:endParaRPr sz="788">
              <a:latin typeface="Arial"/>
              <a:cs typeface="Arial"/>
            </a:endParaRPr>
          </a:p>
        </p:txBody>
      </p:sp>
      <p:sp>
        <p:nvSpPr>
          <p:cNvPr id="13" name="object 13"/>
          <p:cNvSpPr txBox="1"/>
          <p:nvPr/>
        </p:nvSpPr>
        <p:spPr>
          <a:xfrm>
            <a:off x="5494867" y="1821561"/>
            <a:ext cx="233363" cy="80791"/>
          </a:xfrm>
          <a:prstGeom prst="rect">
            <a:avLst/>
          </a:prstGeom>
        </p:spPr>
        <p:txBody>
          <a:bodyPr vert="horz" wrap="square" lIns="0" tIns="0" rIns="0" bIns="0" rtlCol="0">
            <a:spAutoFit/>
          </a:bodyPr>
          <a:lstStyle/>
          <a:p>
            <a:pPr marL="9525"/>
            <a:r>
              <a:rPr sz="525" spc="11" dirty="0">
                <a:solidFill>
                  <a:srgbClr val="666464"/>
                </a:solidFill>
                <a:latin typeface="Arial"/>
                <a:cs typeface="Arial"/>
              </a:rPr>
              <a:t>Lateral</a:t>
            </a:r>
            <a:endParaRPr sz="525">
              <a:latin typeface="Arial"/>
              <a:cs typeface="Arial"/>
            </a:endParaRPr>
          </a:p>
        </p:txBody>
      </p:sp>
      <p:sp>
        <p:nvSpPr>
          <p:cNvPr id="14" name="object 14"/>
          <p:cNvSpPr txBox="1"/>
          <p:nvPr/>
        </p:nvSpPr>
        <p:spPr>
          <a:xfrm>
            <a:off x="4772959" y="2125028"/>
            <a:ext cx="197644" cy="98168"/>
          </a:xfrm>
          <a:prstGeom prst="rect">
            <a:avLst/>
          </a:prstGeom>
        </p:spPr>
        <p:txBody>
          <a:bodyPr vert="horz" wrap="square" lIns="0" tIns="0" rIns="0" bIns="0" rtlCol="0">
            <a:spAutoFit/>
          </a:bodyPr>
          <a:lstStyle/>
          <a:p>
            <a:pPr marL="9525"/>
            <a:r>
              <a:rPr sz="525" b="1" spc="19" dirty="0">
                <a:solidFill>
                  <a:srgbClr val="41413F"/>
                </a:solidFill>
                <a:latin typeface="Times New Roman"/>
                <a:cs typeface="Times New Roman"/>
              </a:rPr>
              <a:t>1</a:t>
            </a:r>
            <a:r>
              <a:rPr sz="525" b="1" spc="-8" dirty="0">
                <a:solidFill>
                  <a:srgbClr val="41413F"/>
                </a:solidFill>
                <a:latin typeface="Times New Roman"/>
                <a:cs typeface="Times New Roman"/>
              </a:rPr>
              <a:t> </a:t>
            </a:r>
            <a:r>
              <a:rPr sz="638" b="1" spc="-71" dirty="0">
                <a:solidFill>
                  <a:srgbClr val="525250"/>
                </a:solidFill>
                <a:latin typeface="Times New Roman"/>
                <a:cs typeface="Times New Roman"/>
              </a:rPr>
              <a:t>mm</a:t>
            </a:r>
            <a:endParaRPr sz="638">
              <a:latin typeface="Times New Roman"/>
              <a:cs typeface="Times New Roman"/>
            </a:endParaRPr>
          </a:p>
        </p:txBody>
      </p:sp>
      <p:sp>
        <p:nvSpPr>
          <p:cNvPr id="15" name="object 15"/>
          <p:cNvSpPr txBox="1"/>
          <p:nvPr/>
        </p:nvSpPr>
        <p:spPr>
          <a:xfrm>
            <a:off x="2874550" y="3206687"/>
            <a:ext cx="604361" cy="86627"/>
          </a:xfrm>
          <a:prstGeom prst="rect">
            <a:avLst/>
          </a:prstGeom>
        </p:spPr>
        <p:txBody>
          <a:bodyPr vert="horz" wrap="square" lIns="0" tIns="0" rIns="0" bIns="0" rtlCol="0">
            <a:spAutoFit/>
          </a:bodyPr>
          <a:lstStyle/>
          <a:p>
            <a:pPr marL="9525"/>
            <a:r>
              <a:rPr sz="563" spc="-56" dirty="0">
                <a:solidFill>
                  <a:srgbClr val="525250"/>
                </a:solidFill>
                <a:latin typeface="Arial"/>
                <a:cs typeface="Arial"/>
              </a:rPr>
              <a:t>NR </a:t>
            </a:r>
            <a:r>
              <a:rPr sz="563" dirty="0">
                <a:solidFill>
                  <a:srgbClr val="797977"/>
                </a:solidFill>
                <a:latin typeface="Arial"/>
                <a:cs typeface="Arial"/>
              </a:rPr>
              <a:t>: </a:t>
            </a:r>
            <a:r>
              <a:rPr sz="563" spc="11" dirty="0">
                <a:solidFill>
                  <a:srgbClr val="666464"/>
                </a:solidFill>
                <a:latin typeface="Arial"/>
                <a:cs typeface="Arial"/>
              </a:rPr>
              <a:t>No</a:t>
            </a:r>
            <a:r>
              <a:rPr sz="563" spc="-38" dirty="0">
                <a:solidFill>
                  <a:srgbClr val="666464"/>
                </a:solidFill>
                <a:latin typeface="Arial"/>
                <a:cs typeface="Arial"/>
              </a:rPr>
              <a:t> </a:t>
            </a:r>
            <a:r>
              <a:rPr sz="563" dirty="0">
                <a:solidFill>
                  <a:srgbClr val="525250"/>
                </a:solidFill>
                <a:latin typeface="Arial"/>
                <a:cs typeface="Arial"/>
              </a:rPr>
              <a:t>Response</a:t>
            </a:r>
            <a:endParaRPr sz="563">
              <a:latin typeface="Arial"/>
              <a:cs typeface="Arial"/>
            </a:endParaRPr>
          </a:p>
        </p:txBody>
      </p:sp>
      <p:sp>
        <p:nvSpPr>
          <p:cNvPr id="16" name="object 16"/>
          <p:cNvSpPr txBox="1"/>
          <p:nvPr/>
        </p:nvSpPr>
        <p:spPr>
          <a:xfrm>
            <a:off x="2874549" y="3309556"/>
            <a:ext cx="1047750" cy="86627"/>
          </a:xfrm>
          <a:prstGeom prst="rect">
            <a:avLst/>
          </a:prstGeom>
        </p:spPr>
        <p:txBody>
          <a:bodyPr vert="horz" wrap="square" lIns="0" tIns="0" rIns="0" bIns="0" rtlCol="0">
            <a:spAutoFit/>
          </a:bodyPr>
          <a:lstStyle/>
          <a:p>
            <a:pPr marL="9525"/>
            <a:r>
              <a:rPr sz="563" spc="8" dirty="0">
                <a:solidFill>
                  <a:srgbClr val="525250"/>
                </a:solidFill>
                <a:latin typeface="Arial"/>
                <a:cs typeface="Arial"/>
              </a:rPr>
              <a:t>NCR: </a:t>
            </a:r>
            <a:r>
              <a:rPr sz="563" spc="-4" dirty="0">
                <a:solidFill>
                  <a:srgbClr val="525250"/>
                </a:solidFill>
                <a:latin typeface="Arial"/>
                <a:cs typeface="Arial"/>
              </a:rPr>
              <a:t>NonCutaneous</a:t>
            </a:r>
            <a:r>
              <a:rPr sz="563" spc="53" dirty="0">
                <a:solidFill>
                  <a:srgbClr val="525250"/>
                </a:solidFill>
                <a:latin typeface="Arial"/>
                <a:cs typeface="Arial"/>
              </a:rPr>
              <a:t> </a:t>
            </a:r>
            <a:r>
              <a:rPr sz="563" dirty="0">
                <a:solidFill>
                  <a:srgbClr val="666464"/>
                </a:solidFill>
                <a:latin typeface="Arial"/>
                <a:cs typeface="Arial"/>
              </a:rPr>
              <a:t>Response</a:t>
            </a:r>
            <a:endParaRPr sz="563">
              <a:latin typeface="Arial"/>
              <a:cs typeface="Arial"/>
            </a:endParaRPr>
          </a:p>
        </p:txBody>
      </p:sp>
      <p:sp>
        <p:nvSpPr>
          <p:cNvPr id="17" name="object 17"/>
          <p:cNvSpPr txBox="1"/>
          <p:nvPr/>
        </p:nvSpPr>
        <p:spPr>
          <a:xfrm>
            <a:off x="2973020" y="3453956"/>
            <a:ext cx="375761" cy="75085"/>
          </a:xfrm>
          <a:prstGeom prst="rect">
            <a:avLst/>
          </a:prstGeom>
        </p:spPr>
        <p:txBody>
          <a:bodyPr vert="horz" wrap="square" lIns="0" tIns="0" rIns="0" bIns="0" rtlCol="0">
            <a:spAutoFit/>
          </a:bodyPr>
          <a:lstStyle/>
          <a:p>
            <a:pPr marL="9525"/>
            <a:r>
              <a:rPr sz="488" b="1" spc="-15" dirty="0">
                <a:solidFill>
                  <a:srgbClr val="41413F"/>
                </a:solidFill>
                <a:latin typeface="Arial"/>
                <a:cs typeface="Arial"/>
              </a:rPr>
              <a:t>GL.ABROUS</a:t>
            </a:r>
            <a:endParaRPr sz="488">
              <a:latin typeface="Arial"/>
              <a:cs typeface="Arial"/>
            </a:endParaRPr>
          </a:p>
        </p:txBody>
      </p:sp>
      <p:sp>
        <p:nvSpPr>
          <p:cNvPr id="18" name="object 18"/>
          <p:cNvSpPr txBox="1"/>
          <p:nvPr/>
        </p:nvSpPr>
        <p:spPr>
          <a:xfrm>
            <a:off x="3476678" y="3453956"/>
            <a:ext cx="588169" cy="75085"/>
          </a:xfrm>
          <a:prstGeom prst="rect">
            <a:avLst/>
          </a:prstGeom>
        </p:spPr>
        <p:txBody>
          <a:bodyPr vert="horz" wrap="square" lIns="0" tIns="0" rIns="0" bIns="0" rtlCol="0">
            <a:spAutoFit/>
          </a:bodyPr>
          <a:lstStyle/>
          <a:p>
            <a:pPr marL="9525"/>
            <a:r>
              <a:rPr sz="488" b="1" spc="-4" dirty="0">
                <a:solidFill>
                  <a:srgbClr val="41413F"/>
                </a:solidFill>
                <a:latin typeface="Arial"/>
                <a:cs typeface="Arial"/>
              </a:rPr>
              <a:t>NAIL</a:t>
            </a:r>
            <a:r>
              <a:rPr sz="488" b="1" spc="-34" dirty="0">
                <a:solidFill>
                  <a:srgbClr val="41413F"/>
                </a:solidFill>
                <a:latin typeface="Arial"/>
                <a:cs typeface="Arial"/>
              </a:rPr>
              <a:t> </a:t>
            </a:r>
            <a:r>
              <a:rPr sz="488" b="1" spc="4" dirty="0">
                <a:solidFill>
                  <a:srgbClr val="41413F"/>
                </a:solidFill>
                <a:latin typeface="Arial"/>
                <a:cs typeface="Arial"/>
              </a:rPr>
              <a:t>MOVEMENTS</a:t>
            </a:r>
            <a:endParaRPr sz="488">
              <a:latin typeface="Arial"/>
              <a:cs typeface="Arial"/>
            </a:endParaRPr>
          </a:p>
        </p:txBody>
      </p:sp>
      <p:sp>
        <p:nvSpPr>
          <p:cNvPr id="19" name="object 19"/>
          <p:cNvSpPr txBox="1"/>
          <p:nvPr/>
        </p:nvSpPr>
        <p:spPr>
          <a:xfrm>
            <a:off x="4212770" y="3453956"/>
            <a:ext cx="210026" cy="75085"/>
          </a:xfrm>
          <a:prstGeom prst="rect">
            <a:avLst/>
          </a:prstGeom>
        </p:spPr>
        <p:txBody>
          <a:bodyPr vert="horz" wrap="square" lIns="0" tIns="0" rIns="0" bIns="0" rtlCol="0">
            <a:spAutoFit/>
          </a:bodyPr>
          <a:lstStyle/>
          <a:p>
            <a:pPr marL="9525"/>
            <a:r>
              <a:rPr sz="488" b="1" spc="-4" dirty="0">
                <a:solidFill>
                  <a:srgbClr val="525250"/>
                </a:solidFill>
                <a:latin typeface="Arial"/>
                <a:cs typeface="Arial"/>
              </a:rPr>
              <a:t>HAIRY</a:t>
            </a:r>
            <a:endParaRPr sz="488">
              <a:latin typeface="Arial"/>
              <a:cs typeface="Arial"/>
            </a:endParaRPr>
          </a:p>
        </p:txBody>
      </p:sp>
      <p:sp>
        <p:nvSpPr>
          <p:cNvPr id="20" name="object 20"/>
          <p:cNvSpPr txBox="1"/>
          <p:nvPr/>
        </p:nvSpPr>
        <p:spPr>
          <a:xfrm>
            <a:off x="2919632" y="3145155"/>
            <a:ext cx="144780" cy="773289"/>
          </a:xfrm>
          <a:prstGeom prst="rect">
            <a:avLst/>
          </a:prstGeom>
        </p:spPr>
        <p:txBody>
          <a:bodyPr vert="horz" wrap="square" lIns="0" tIns="0" rIns="0" bIns="0" rtlCol="0">
            <a:spAutoFit/>
          </a:bodyPr>
          <a:lstStyle/>
          <a:p>
            <a:pPr marL="9525"/>
            <a:r>
              <a:rPr sz="5025" spc="-686" dirty="0">
                <a:solidFill>
                  <a:srgbClr val="A36099"/>
                </a:solidFill>
                <a:latin typeface="Arial"/>
                <a:cs typeface="Arial"/>
              </a:rPr>
              <a:t>-</a:t>
            </a:r>
            <a:endParaRPr sz="5025">
              <a:latin typeface="Arial"/>
              <a:cs typeface="Arial"/>
            </a:endParaRPr>
          </a:p>
        </p:txBody>
      </p:sp>
      <p:sp>
        <p:nvSpPr>
          <p:cNvPr id="21" name="object 21"/>
          <p:cNvSpPr txBox="1"/>
          <p:nvPr/>
        </p:nvSpPr>
        <p:spPr>
          <a:xfrm>
            <a:off x="3087443" y="3570351"/>
            <a:ext cx="201930" cy="80791"/>
          </a:xfrm>
          <a:prstGeom prst="rect">
            <a:avLst/>
          </a:prstGeom>
        </p:spPr>
        <p:txBody>
          <a:bodyPr vert="horz" wrap="square" lIns="0" tIns="0" rIns="0" bIns="0" rtlCol="0">
            <a:spAutoFit/>
          </a:bodyPr>
          <a:lstStyle/>
          <a:p>
            <a:pPr marL="9525"/>
            <a:r>
              <a:rPr sz="525" spc="-8" dirty="0">
                <a:solidFill>
                  <a:srgbClr val="666464"/>
                </a:solidFill>
                <a:latin typeface="Arial"/>
                <a:cs typeface="Arial"/>
              </a:rPr>
              <a:t>Digit</a:t>
            </a:r>
            <a:r>
              <a:rPr sz="525" spc="-79" dirty="0">
                <a:solidFill>
                  <a:srgbClr val="666464"/>
                </a:solidFill>
                <a:latin typeface="Arial"/>
                <a:cs typeface="Arial"/>
              </a:rPr>
              <a:t> </a:t>
            </a:r>
            <a:r>
              <a:rPr sz="525" spc="-11" dirty="0">
                <a:solidFill>
                  <a:srgbClr val="666464"/>
                </a:solidFill>
                <a:latin typeface="Arial"/>
                <a:cs typeface="Arial"/>
              </a:rPr>
              <a:t>1</a:t>
            </a:r>
            <a:endParaRPr sz="525">
              <a:latin typeface="Arial"/>
              <a:cs typeface="Arial"/>
            </a:endParaRPr>
          </a:p>
        </p:txBody>
      </p:sp>
      <p:sp>
        <p:nvSpPr>
          <p:cNvPr id="22" name="object 22"/>
          <p:cNvSpPr txBox="1"/>
          <p:nvPr/>
        </p:nvSpPr>
        <p:spPr>
          <a:xfrm>
            <a:off x="3487370" y="3088386"/>
            <a:ext cx="175736" cy="830997"/>
          </a:xfrm>
          <a:prstGeom prst="rect">
            <a:avLst/>
          </a:prstGeom>
        </p:spPr>
        <p:txBody>
          <a:bodyPr vert="horz" wrap="square" lIns="0" tIns="0" rIns="0" bIns="0" rtlCol="0">
            <a:spAutoFit/>
          </a:bodyPr>
          <a:lstStyle/>
          <a:p>
            <a:pPr marL="9525"/>
            <a:r>
              <a:rPr sz="5400" spc="-2010" dirty="0">
                <a:solidFill>
                  <a:srgbClr val="804B7E"/>
                </a:solidFill>
                <a:latin typeface="Courier New"/>
                <a:cs typeface="Courier New"/>
              </a:rPr>
              <a:t>-</a:t>
            </a:r>
            <a:endParaRPr sz="5400">
              <a:latin typeface="Courier New"/>
              <a:cs typeface="Courier New"/>
            </a:endParaRPr>
          </a:p>
        </p:txBody>
      </p:sp>
      <p:sp>
        <p:nvSpPr>
          <p:cNvPr id="23" name="object 23"/>
          <p:cNvSpPr txBox="1"/>
          <p:nvPr/>
        </p:nvSpPr>
        <p:spPr>
          <a:xfrm>
            <a:off x="4108704" y="3606927"/>
            <a:ext cx="43339" cy="80791"/>
          </a:xfrm>
          <a:prstGeom prst="rect">
            <a:avLst/>
          </a:prstGeom>
        </p:spPr>
        <p:txBody>
          <a:bodyPr vert="horz" wrap="square" lIns="0" tIns="0" rIns="0" bIns="0" rtlCol="0">
            <a:spAutoFit/>
          </a:bodyPr>
          <a:lstStyle/>
          <a:p>
            <a:pPr marL="9525"/>
            <a:r>
              <a:rPr sz="525" spc="11" dirty="0">
                <a:solidFill>
                  <a:srgbClr val="A36099"/>
                </a:solidFill>
                <a:latin typeface="Arial"/>
                <a:cs typeface="Arial"/>
              </a:rPr>
              <a:t>-</a:t>
            </a:r>
            <a:endParaRPr sz="525">
              <a:latin typeface="Arial"/>
              <a:cs typeface="Arial"/>
            </a:endParaRPr>
          </a:p>
        </p:txBody>
      </p:sp>
      <p:sp>
        <p:nvSpPr>
          <p:cNvPr id="24" name="object 24"/>
          <p:cNvSpPr txBox="1"/>
          <p:nvPr/>
        </p:nvSpPr>
        <p:spPr>
          <a:xfrm>
            <a:off x="4301309" y="3606927"/>
            <a:ext cx="200025" cy="80791"/>
          </a:xfrm>
          <a:prstGeom prst="rect">
            <a:avLst/>
          </a:prstGeom>
        </p:spPr>
        <p:txBody>
          <a:bodyPr vert="horz" wrap="square" lIns="0" tIns="0" rIns="0" bIns="0" rtlCol="0">
            <a:spAutoFit/>
          </a:bodyPr>
          <a:lstStyle/>
          <a:p>
            <a:pPr marL="9525"/>
            <a:r>
              <a:rPr sz="525" spc="64" dirty="0">
                <a:solidFill>
                  <a:srgbClr val="666464"/>
                </a:solidFill>
                <a:latin typeface="Arial"/>
                <a:cs typeface="Arial"/>
              </a:rPr>
              <a:t>DigU</a:t>
            </a:r>
            <a:endParaRPr sz="525">
              <a:latin typeface="Arial"/>
              <a:cs typeface="Arial"/>
            </a:endParaRPr>
          </a:p>
        </p:txBody>
      </p:sp>
      <p:sp>
        <p:nvSpPr>
          <p:cNvPr id="25" name="object 25"/>
          <p:cNvSpPr txBox="1"/>
          <p:nvPr/>
        </p:nvSpPr>
        <p:spPr>
          <a:xfrm>
            <a:off x="3087444" y="3648076"/>
            <a:ext cx="202406" cy="80791"/>
          </a:xfrm>
          <a:prstGeom prst="rect">
            <a:avLst/>
          </a:prstGeom>
        </p:spPr>
        <p:txBody>
          <a:bodyPr vert="horz" wrap="square" lIns="0" tIns="0" rIns="0" bIns="0" rtlCol="0">
            <a:spAutoFit/>
          </a:bodyPr>
          <a:lstStyle/>
          <a:p>
            <a:pPr marL="9525"/>
            <a:r>
              <a:rPr sz="525" spc="19" dirty="0">
                <a:solidFill>
                  <a:srgbClr val="666464"/>
                </a:solidFill>
                <a:latin typeface="Arial"/>
                <a:cs typeface="Arial"/>
              </a:rPr>
              <a:t>Digil2</a:t>
            </a:r>
            <a:endParaRPr sz="525">
              <a:latin typeface="Arial"/>
              <a:cs typeface="Arial"/>
            </a:endParaRPr>
          </a:p>
        </p:txBody>
      </p:sp>
      <p:sp>
        <p:nvSpPr>
          <p:cNvPr id="26" name="object 26"/>
          <p:cNvSpPr txBox="1"/>
          <p:nvPr/>
        </p:nvSpPr>
        <p:spPr>
          <a:xfrm>
            <a:off x="4301310" y="3650361"/>
            <a:ext cx="204311" cy="80791"/>
          </a:xfrm>
          <a:prstGeom prst="rect">
            <a:avLst/>
          </a:prstGeom>
        </p:spPr>
        <p:txBody>
          <a:bodyPr vert="horz" wrap="square" lIns="0" tIns="0" rIns="0" bIns="0" rtlCol="0">
            <a:spAutoFit/>
          </a:bodyPr>
          <a:lstStyle/>
          <a:p>
            <a:pPr marL="9525"/>
            <a:r>
              <a:rPr sz="525" spc="-11" dirty="0">
                <a:solidFill>
                  <a:srgbClr val="797977"/>
                </a:solidFill>
                <a:latin typeface="Arial"/>
                <a:cs typeface="Arial"/>
              </a:rPr>
              <a:t>Digit</a:t>
            </a:r>
            <a:r>
              <a:rPr sz="525" spc="-38" dirty="0">
                <a:solidFill>
                  <a:srgbClr val="797977"/>
                </a:solidFill>
                <a:latin typeface="Arial"/>
                <a:cs typeface="Arial"/>
              </a:rPr>
              <a:t> </a:t>
            </a:r>
            <a:r>
              <a:rPr sz="525" spc="-15" dirty="0">
                <a:solidFill>
                  <a:srgbClr val="797977"/>
                </a:solidFill>
                <a:latin typeface="Arial"/>
                <a:cs typeface="Arial"/>
              </a:rPr>
              <a:t>2</a:t>
            </a:r>
            <a:endParaRPr sz="525">
              <a:latin typeface="Arial"/>
              <a:cs typeface="Arial"/>
            </a:endParaRPr>
          </a:p>
        </p:txBody>
      </p:sp>
      <p:sp>
        <p:nvSpPr>
          <p:cNvPr id="27" name="object 27"/>
          <p:cNvSpPr txBox="1"/>
          <p:nvPr/>
        </p:nvSpPr>
        <p:spPr>
          <a:xfrm>
            <a:off x="3087442" y="3732658"/>
            <a:ext cx="206693" cy="80791"/>
          </a:xfrm>
          <a:prstGeom prst="rect">
            <a:avLst/>
          </a:prstGeom>
        </p:spPr>
        <p:txBody>
          <a:bodyPr vert="horz" wrap="square" lIns="0" tIns="0" rIns="0" bIns="0" rtlCol="0">
            <a:spAutoFit/>
          </a:bodyPr>
          <a:lstStyle/>
          <a:p>
            <a:pPr marL="9525"/>
            <a:r>
              <a:rPr sz="525" spc="-8" dirty="0">
                <a:solidFill>
                  <a:srgbClr val="666464"/>
                </a:solidFill>
                <a:latin typeface="Arial"/>
                <a:cs typeface="Arial"/>
              </a:rPr>
              <a:t>Digit</a:t>
            </a:r>
            <a:r>
              <a:rPr sz="525" spc="-75" dirty="0">
                <a:solidFill>
                  <a:srgbClr val="666464"/>
                </a:solidFill>
                <a:latin typeface="Arial"/>
                <a:cs typeface="Arial"/>
              </a:rPr>
              <a:t> </a:t>
            </a:r>
            <a:r>
              <a:rPr sz="525" spc="11" dirty="0">
                <a:solidFill>
                  <a:srgbClr val="666464"/>
                </a:solidFill>
                <a:latin typeface="Arial"/>
                <a:cs typeface="Arial"/>
              </a:rPr>
              <a:t>3</a:t>
            </a:r>
            <a:endParaRPr sz="525">
              <a:latin typeface="Arial"/>
              <a:cs typeface="Arial"/>
            </a:endParaRPr>
          </a:p>
        </p:txBody>
      </p:sp>
      <p:sp>
        <p:nvSpPr>
          <p:cNvPr id="28" name="object 28"/>
          <p:cNvSpPr txBox="1"/>
          <p:nvPr/>
        </p:nvSpPr>
        <p:spPr>
          <a:xfrm>
            <a:off x="2877007" y="3250692"/>
            <a:ext cx="785813" cy="830997"/>
          </a:xfrm>
          <a:prstGeom prst="rect">
            <a:avLst/>
          </a:prstGeom>
        </p:spPr>
        <p:txBody>
          <a:bodyPr vert="horz" wrap="square" lIns="0" tIns="0" rIns="0" bIns="0" rtlCol="0">
            <a:spAutoFit/>
          </a:bodyPr>
          <a:lstStyle/>
          <a:p>
            <a:pPr marL="9525"/>
            <a:r>
              <a:rPr sz="5400" spc="-2044" dirty="0">
                <a:solidFill>
                  <a:srgbClr val="BD3D3B"/>
                </a:solidFill>
                <a:latin typeface="Courier New"/>
                <a:cs typeface="Courier New"/>
              </a:rPr>
              <a:t>- </a:t>
            </a:r>
            <a:r>
              <a:rPr sz="5400" spc="-1001" dirty="0">
                <a:solidFill>
                  <a:srgbClr val="BD3D3B"/>
                </a:solidFill>
                <a:latin typeface="Courier New"/>
                <a:cs typeface="Courier New"/>
              </a:rPr>
              <a:t> </a:t>
            </a:r>
            <a:r>
              <a:rPr sz="5400" spc="-2010" dirty="0">
                <a:solidFill>
                  <a:srgbClr val="833838"/>
                </a:solidFill>
                <a:latin typeface="Courier New"/>
                <a:cs typeface="Courier New"/>
              </a:rPr>
              <a:t>-</a:t>
            </a:r>
            <a:endParaRPr sz="5400">
              <a:latin typeface="Courier New"/>
              <a:cs typeface="Courier New"/>
            </a:endParaRPr>
          </a:p>
        </p:txBody>
      </p:sp>
      <p:sp>
        <p:nvSpPr>
          <p:cNvPr id="29" name="object 29"/>
          <p:cNvSpPr txBox="1"/>
          <p:nvPr/>
        </p:nvSpPr>
        <p:spPr>
          <a:xfrm>
            <a:off x="4108703" y="3760090"/>
            <a:ext cx="396240" cy="80791"/>
          </a:xfrm>
          <a:prstGeom prst="rect">
            <a:avLst/>
          </a:prstGeom>
        </p:spPr>
        <p:txBody>
          <a:bodyPr vert="horz" wrap="square" lIns="0" tIns="0" rIns="0" bIns="0" rtlCol="0">
            <a:spAutoFit/>
          </a:bodyPr>
          <a:lstStyle/>
          <a:p>
            <a:pPr marL="9525">
              <a:tabLst>
                <a:tab pos="201930" algn="l"/>
              </a:tabLst>
            </a:pPr>
            <a:r>
              <a:rPr sz="525" spc="4" dirty="0">
                <a:solidFill>
                  <a:srgbClr val="A13A3B"/>
                </a:solidFill>
                <a:latin typeface="Arial"/>
                <a:cs typeface="Arial"/>
              </a:rPr>
              <a:t>-	</a:t>
            </a:r>
            <a:r>
              <a:rPr sz="525" spc="11" dirty="0">
                <a:solidFill>
                  <a:srgbClr val="666464"/>
                </a:solidFill>
                <a:latin typeface="Arial"/>
                <a:cs typeface="Arial"/>
              </a:rPr>
              <a:t>D,glt3</a:t>
            </a:r>
            <a:endParaRPr sz="525">
              <a:latin typeface="Arial"/>
              <a:cs typeface="Arial"/>
            </a:endParaRPr>
          </a:p>
        </p:txBody>
      </p:sp>
      <p:sp>
        <p:nvSpPr>
          <p:cNvPr id="30" name="object 30"/>
          <p:cNvSpPr txBox="1"/>
          <p:nvPr/>
        </p:nvSpPr>
        <p:spPr>
          <a:xfrm>
            <a:off x="2932448" y="3795712"/>
            <a:ext cx="356711" cy="109710"/>
          </a:xfrm>
          <a:prstGeom prst="rect">
            <a:avLst/>
          </a:prstGeom>
        </p:spPr>
        <p:txBody>
          <a:bodyPr vert="horz" wrap="square" lIns="0" tIns="0" rIns="0" bIns="0" rtlCol="0">
            <a:spAutoFit/>
          </a:bodyPr>
          <a:lstStyle/>
          <a:p>
            <a:pPr marL="9525">
              <a:tabLst>
                <a:tab pos="164306" algn="l"/>
              </a:tabLst>
            </a:pPr>
            <a:r>
              <a:rPr sz="713" spc="23" dirty="0">
                <a:solidFill>
                  <a:srgbClr val="497077"/>
                </a:solidFill>
                <a:latin typeface="Courier New"/>
                <a:cs typeface="Courier New"/>
              </a:rPr>
              <a:t>D	</a:t>
            </a:r>
            <a:r>
              <a:rPr sz="788" spc="23" baseline="7936" dirty="0">
                <a:solidFill>
                  <a:srgbClr val="666464"/>
                </a:solidFill>
                <a:latin typeface="Arial"/>
                <a:cs typeface="Arial"/>
              </a:rPr>
              <a:t>Digit4</a:t>
            </a:r>
            <a:endParaRPr sz="788" baseline="7936">
              <a:latin typeface="Arial"/>
              <a:cs typeface="Arial"/>
            </a:endParaRPr>
          </a:p>
        </p:txBody>
      </p:sp>
      <p:sp>
        <p:nvSpPr>
          <p:cNvPr id="31" name="object 31"/>
          <p:cNvSpPr txBox="1"/>
          <p:nvPr/>
        </p:nvSpPr>
        <p:spPr>
          <a:xfrm>
            <a:off x="4301309" y="3810381"/>
            <a:ext cx="200025" cy="80791"/>
          </a:xfrm>
          <a:prstGeom prst="rect">
            <a:avLst/>
          </a:prstGeom>
        </p:spPr>
        <p:txBody>
          <a:bodyPr vert="horz" wrap="square" lIns="0" tIns="0" rIns="0" bIns="0" rtlCol="0">
            <a:spAutoFit/>
          </a:bodyPr>
          <a:lstStyle/>
          <a:p>
            <a:pPr marL="9525"/>
            <a:r>
              <a:rPr sz="525" spc="11" dirty="0">
                <a:solidFill>
                  <a:srgbClr val="797977"/>
                </a:solidFill>
                <a:latin typeface="Arial"/>
                <a:cs typeface="Arial"/>
              </a:rPr>
              <a:t>Diglt4</a:t>
            </a:r>
            <a:endParaRPr sz="525">
              <a:latin typeface="Arial"/>
              <a:cs typeface="Arial"/>
            </a:endParaRPr>
          </a:p>
        </p:txBody>
      </p:sp>
      <p:sp>
        <p:nvSpPr>
          <p:cNvPr id="32" name="object 32"/>
          <p:cNvSpPr txBox="1"/>
          <p:nvPr/>
        </p:nvSpPr>
        <p:spPr>
          <a:xfrm>
            <a:off x="2932448" y="3873436"/>
            <a:ext cx="76676" cy="109710"/>
          </a:xfrm>
          <a:prstGeom prst="rect">
            <a:avLst/>
          </a:prstGeom>
        </p:spPr>
        <p:txBody>
          <a:bodyPr vert="horz" wrap="square" lIns="0" tIns="0" rIns="0" bIns="0" rtlCol="0">
            <a:spAutoFit/>
          </a:bodyPr>
          <a:lstStyle/>
          <a:p>
            <a:pPr marL="9525"/>
            <a:r>
              <a:rPr sz="713" spc="23" dirty="0">
                <a:solidFill>
                  <a:srgbClr val="75754D"/>
                </a:solidFill>
                <a:latin typeface="Courier New"/>
                <a:cs typeface="Courier New"/>
              </a:rPr>
              <a:t>D</a:t>
            </a:r>
            <a:endParaRPr sz="713">
              <a:latin typeface="Courier New"/>
              <a:cs typeface="Courier New"/>
            </a:endParaRPr>
          </a:p>
        </p:txBody>
      </p:sp>
      <p:sp>
        <p:nvSpPr>
          <p:cNvPr id="33" name="object 33"/>
          <p:cNvSpPr txBox="1"/>
          <p:nvPr/>
        </p:nvSpPr>
        <p:spPr>
          <a:xfrm>
            <a:off x="3087444" y="3890392"/>
            <a:ext cx="204311" cy="80791"/>
          </a:xfrm>
          <a:prstGeom prst="rect">
            <a:avLst/>
          </a:prstGeom>
        </p:spPr>
        <p:txBody>
          <a:bodyPr vert="horz" wrap="square" lIns="0" tIns="0" rIns="0" bIns="0" rtlCol="0">
            <a:spAutoFit/>
          </a:bodyPr>
          <a:lstStyle/>
          <a:p>
            <a:pPr marL="9525"/>
            <a:r>
              <a:rPr sz="525" spc="8" dirty="0">
                <a:solidFill>
                  <a:srgbClr val="666464"/>
                </a:solidFill>
                <a:latin typeface="Arial"/>
                <a:cs typeface="Arial"/>
              </a:rPr>
              <a:t>DigitS</a:t>
            </a:r>
            <a:endParaRPr sz="525">
              <a:latin typeface="Arial"/>
              <a:cs typeface="Arial"/>
            </a:endParaRPr>
          </a:p>
        </p:txBody>
      </p:sp>
      <p:sp>
        <p:nvSpPr>
          <p:cNvPr id="34" name="object 34"/>
          <p:cNvSpPr txBox="1"/>
          <p:nvPr/>
        </p:nvSpPr>
        <p:spPr>
          <a:xfrm>
            <a:off x="3702378" y="3570351"/>
            <a:ext cx="203359" cy="388568"/>
          </a:xfrm>
          <a:prstGeom prst="rect">
            <a:avLst/>
          </a:prstGeom>
        </p:spPr>
        <p:txBody>
          <a:bodyPr vert="horz" wrap="square" lIns="0" tIns="0" rIns="0" bIns="0" rtlCol="0">
            <a:spAutoFit/>
          </a:bodyPr>
          <a:lstStyle/>
          <a:p>
            <a:pPr marL="9525">
              <a:lnSpc>
                <a:spcPts val="623"/>
              </a:lnSpc>
            </a:pPr>
            <a:r>
              <a:rPr sz="525" spc="-15" dirty="0">
                <a:solidFill>
                  <a:srgbClr val="666464"/>
                </a:solidFill>
                <a:latin typeface="Arial"/>
                <a:cs typeface="Arial"/>
              </a:rPr>
              <a:t>Digit</a:t>
            </a:r>
            <a:r>
              <a:rPr sz="525" spc="-83" dirty="0">
                <a:solidFill>
                  <a:srgbClr val="666464"/>
                </a:solidFill>
                <a:latin typeface="Arial"/>
                <a:cs typeface="Arial"/>
              </a:rPr>
              <a:t> </a:t>
            </a:r>
            <a:r>
              <a:rPr sz="525" spc="23" dirty="0">
                <a:solidFill>
                  <a:srgbClr val="797977"/>
                </a:solidFill>
                <a:latin typeface="Arial"/>
                <a:cs typeface="Arial"/>
              </a:rPr>
              <a:t>1</a:t>
            </a:r>
            <a:endParaRPr sz="525">
              <a:latin typeface="Arial"/>
              <a:cs typeface="Arial"/>
            </a:endParaRPr>
          </a:p>
          <a:p>
            <a:pPr marL="9525">
              <a:lnSpc>
                <a:spcPts val="623"/>
              </a:lnSpc>
            </a:pPr>
            <a:r>
              <a:rPr sz="525" spc="-19" dirty="0">
                <a:solidFill>
                  <a:srgbClr val="666464"/>
                </a:solidFill>
                <a:latin typeface="Arial"/>
                <a:cs typeface="Arial"/>
              </a:rPr>
              <a:t>Digit</a:t>
            </a:r>
            <a:r>
              <a:rPr sz="525" spc="-56" dirty="0">
                <a:solidFill>
                  <a:srgbClr val="666464"/>
                </a:solidFill>
                <a:latin typeface="Arial"/>
                <a:cs typeface="Arial"/>
              </a:rPr>
              <a:t> </a:t>
            </a:r>
            <a:r>
              <a:rPr sz="525" spc="8" dirty="0">
                <a:solidFill>
                  <a:srgbClr val="666464"/>
                </a:solidFill>
                <a:latin typeface="Arial"/>
                <a:cs typeface="Arial"/>
              </a:rPr>
              <a:t>2</a:t>
            </a:r>
            <a:endParaRPr sz="525">
              <a:latin typeface="Arial"/>
              <a:cs typeface="Arial"/>
            </a:endParaRPr>
          </a:p>
          <a:p>
            <a:pPr marL="9525">
              <a:lnSpc>
                <a:spcPts val="623"/>
              </a:lnSpc>
              <a:spcBef>
                <a:spcPts val="34"/>
              </a:spcBef>
            </a:pPr>
            <a:r>
              <a:rPr sz="525" spc="-19" dirty="0">
                <a:solidFill>
                  <a:srgbClr val="666464"/>
                </a:solidFill>
                <a:latin typeface="Arial"/>
                <a:cs typeface="Arial"/>
              </a:rPr>
              <a:t>Digit</a:t>
            </a:r>
            <a:r>
              <a:rPr sz="525" spc="-68" dirty="0">
                <a:solidFill>
                  <a:srgbClr val="666464"/>
                </a:solidFill>
                <a:latin typeface="Arial"/>
                <a:cs typeface="Arial"/>
              </a:rPr>
              <a:t> </a:t>
            </a:r>
            <a:r>
              <a:rPr sz="525" spc="11" dirty="0">
                <a:solidFill>
                  <a:srgbClr val="666464"/>
                </a:solidFill>
                <a:latin typeface="Arial"/>
                <a:cs typeface="Arial"/>
              </a:rPr>
              <a:t>3</a:t>
            </a:r>
            <a:endParaRPr sz="525">
              <a:latin typeface="Arial"/>
              <a:cs typeface="Arial"/>
            </a:endParaRPr>
          </a:p>
          <a:p>
            <a:pPr marL="9525">
              <a:lnSpc>
                <a:spcPts val="623"/>
              </a:lnSpc>
            </a:pPr>
            <a:r>
              <a:rPr sz="525" spc="-19" dirty="0">
                <a:solidFill>
                  <a:srgbClr val="666464"/>
                </a:solidFill>
                <a:latin typeface="Arial"/>
                <a:cs typeface="Arial"/>
              </a:rPr>
              <a:t>Digit</a:t>
            </a:r>
            <a:r>
              <a:rPr sz="525" spc="-26" dirty="0">
                <a:solidFill>
                  <a:srgbClr val="666464"/>
                </a:solidFill>
                <a:latin typeface="Arial"/>
                <a:cs typeface="Arial"/>
              </a:rPr>
              <a:t> </a:t>
            </a:r>
            <a:r>
              <a:rPr sz="525" spc="-30" dirty="0">
                <a:solidFill>
                  <a:srgbClr val="666464"/>
                </a:solidFill>
                <a:latin typeface="Arial"/>
                <a:cs typeface="Arial"/>
              </a:rPr>
              <a:t>4</a:t>
            </a:r>
            <a:endParaRPr sz="525">
              <a:latin typeface="Arial"/>
              <a:cs typeface="Arial"/>
            </a:endParaRPr>
          </a:p>
          <a:p>
            <a:pPr marL="9525"/>
            <a:r>
              <a:rPr sz="525" spc="-19" dirty="0">
                <a:solidFill>
                  <a:srgbClr val="666464"/>
                </a:solidFill>
                <a:latin typeface="Arial"/>
                <a:cs typeface="Arial"/>
              </a:rPr>
              <a:t>Digit</a:t>
            </a:r>
            <a:r>
              <a:rPr sz="525" spc="-64" dirty="0">
                <a:solidFill>
                  <a:srgbClr val="666464"/>
                </a:solidFill>
                <a:latin typeface="Arial"/>
                <a:cs typeface="Arial"/>
              </a:rPr>
              <a:t> </a:t>
            </a:r>
            <a:r>
              <a:rPr sz="525" spc="8" dirty="0">
                <a:solidFill>
                  <a:srgbClr val="666464"/>
                </a:solidFill>
                <a:latin typeface="Arial"/>
                <a:cs typeface="Arial"/>
              </a:rPr>
              <a:t>5</a:t>
            </a:r>
            <a:endParaRPr sz="525">
              <a:latin typeface="Arial"/>
              <a:cs typeface="Arial"/>
            </a:endParaRPr>
          </a:p>
        </p:txBody>
      </p:sp>
      <p:sp>
        <p:nvSpPr>
          <p:cNvPr id="35" name="object 35"/>
          <p:cNvSpPr txBox="1"/>
          <p:nvPr/>
        </p:nvSpPr>
        <p:spPr>
          <a:xfrm>
            <a:off x="4136218" y="3878390"/>
            <a:ext cx="370999" cy="98168"/>
          </a:xfrm>
          <a:prstGeom prst="rect">
            <a:avLst/>
          </a:prstGeom>
        </p:spPr>
        <p:txBody>
          <a:bodyPr vert="horz" wrap="square" lIns="0" tIns="0" rIns="0" bIns="0" rtlCol="0">
            <a:spAutoFit/>
          </a:bodyPr>
          <a:lstStyle/>
          <a:p>
            <a:pPr marL="9525"/>
            <a:r>
              <a:rPr sz="638" spc="-53" dirty="0">
                <a:solidFill>
                  <a:srgbClr val="75754D"/>
                </a:solidFill>
                <a:latin typeface="Courier New"/>
                <a:cs typeface="Courier New"/>
              </a:rPr>
              <a:t>!ml</a:t>
            </a:r>
            <a:r>
              <a:rPr sz="638" spc="-150" dirty="0">
                <a:solidFill>
                  <a:srgbClr val="75754D"/>
                </a:solidFill>
                <a:latin typeface="Courier New"/>
                <a:cs typeface="Courier New"/>
              </a:rPr>
              <a:t> </a:t>
            </a:r>
            <a:r>
              <a:rPr sz="525" spc="-11" dirty="0">
                <a:solidFill>
                  <a:srgbClr val="666464"/>
                </a:solidFill>
                <a:latin typeface="Arial"/>
                <a:cs typeface="Arial"/>
              </a:rPr>
              <a:t>Digit </a:t>
            </a:r>
            <a:r>
              <a:rPr sz="525" spc="8" dirty="0">
                <a:solidFill>
                  <a:srgbClr val="666464"/>
                </a:solidFill>
                <a:latin typeface="Arial"/>
                <a:cs typeface="Arial"/>
              </a:rPr>
              <a:t>5</a:t>
            </a:r>
            <a:endParaRPr sz="525">
              <a:latin typeface="Arial"/>
              <a:cs typeface="Arial"/>
            </a:endParaRPr>
          </a:p>
        </p:txBody>
      </p:sp>
      <p:sp>
        <p:nvSpPr>
          <p:cNvPr id="36" name="object 36"/>
          <p:cNvSpPr txBox="1"/>
          <p:nvPr/>
        </p:nvSpPr>
        <p:spPr>
          <a:xfrm>
            <a:off x="2877007" y="3515868"/>
            <a:ext cx="171450" cy="830997"/>
          </a:xfrm>
          <a:prstGeom prst="rect">
            <a:avLst/>
          </a:prstGeom>
        </p:spPr>
        <p:txBody>
          <a:bodyPr vert="horz" wrap="square" lIns="0" tIns="0" rIns="0" bIns="0" rtlCol="0">
            <a:spAutoFit/>
          </a:bodyPr>
          <a:lstStyle/>
          <a:p>
            <a:pPr marL="9525"/>
            <a:r>
              <a:rPr sz="5400" spc="-2044" dirty="0">
                <a:solidFill>
                  <a:srgbClr val="804B7E"/>
                </a:solidFill>
                <a:latin typeface="Courier New"/>
                <a:cs typeface="Courier New"/>
              </a:rPr>
              <a:t>-</a:t>
            </a:r>
            <a:endParaRPr sz="5400">
              <a:latin typeface="Courier New"/>
              <a:cs typeface="Courier New"/>
            </a:endParaRPr>
          </a:p>
        </p:txBody>
      </p:sp>
      <p:sp>
        <p:nvSpPr>
          <p:cNvPr id="37" name="object 37"/>
          <p:cNvSpPr txBox="1"/>
          <p:nvPr/>
        </p:nvSpPr>
        <p:spPr>
          <a:xfrm>
            <a:off x="3087444" y="3997834"/>
            <a:ext cx="170974" cy="80791"/>
          </a:xfrm>
          <a:prstGeom prst="rect">
            <a:avLst/>
          </a:prstGeom>
        </p:spPr>
        <p:txBody>
          <a:bodyPr vert="horz" wrap="square" lIns="0" tIns="0" rIns="0" bIns="0" rtlCol="0">
            <a:spAutoFit/>
          </a:bodyPr>
          <a:lstStyle/>
          <a:p>
            <a:pPr marL="9525"/>
            <a:r>
              <a:rPr sz="525" spc="-4" dirty="0">
                <a:solidFill>
                  <a:srgbClr val="666464"/>
                </a:solidFill>
                <a:latin typeface="Arial"/>
                <a:cs typeface="Arial"/>
              </a:rPr>
              <a:t>Palm</a:t>
            </a:r>
            <a:endParaRPr sz="525">
              <a:latin typeface="Arial"/>
              <a:cs typeface="Arial"/>
            </a:endParaRPr>
          </a:p>
        </p:txBody>
      </p:sp>
      <p:sp>
        <p:nvSpPr>
          <p:cNvPr id="38" name="object 38"/>
          <p:cNvSpPr txBox="1"/>
          <p:nvPr/>
        </p:nvSpPr>
        <p:spPr>
          <a:xfrm>
            <a:off x="4132792" y="3978784"/>
            <a:ext cx="414338" cy="103875"/>
          </a:xfrm>
          <a:prstGeom prst="rect">
            <a:avLst/>
          </a:prstGeom>
        </p:spPr>
        <p:txBody>
          <a:bodyPr vert="horz" wrap="square" lIns="0" tIns="0" rIns="0" bIns="0" rtlCol="0">
            <a:spAutoFit/>
          </a:bodyPr>
          <a:lstStyle/>
          <a:p>
            <a:pPr marL="9525"/>
            <a:r>
              <a:rPr sz="675" spc="-169" dirty="0">
                <a:solidFill>
                  <a:srgbClr val="666464"/>
                </a:solidFill>
                <a:latin typeface="Courier New"/>
                <a:cs typeface="Courier New"/>
              </a:rPr>
              <a:t>!ill</a:t>
            </a:r>
            <a:r>
              <a:rPr sz="675" spc="-233" dirty="0">
                <a:solidFill>
                  <a:srgbClr val="666464"/>
                </a:solidFill>
                <a:latin typeface="Courier New"/>
                <a:cs typeface="Courier New"/>
              </a:rPr>
              <a:t> </a:t>
            </a:r>
            <a:r>
              <a:rPr sz="525" spc="-11" dirty="0">
                <a:solidFill>
                  <a:srgbClr val="666464"/>
                </a:solidFill>
                <a:latin typeface="Arial"/>
                <a:cs typeface="Arial"/>
              </a:rPr>
              <a:t>Dorsum</a:t>
            </a:r>
            <a:endParaRPr sz="525">
              <a:latin typeface="Arial"/>
              <a:cs typeface="Arial"/>
            </a:endParaRPr>
          </a:p>
        </p:txBody>
      </p:sp>
      <p:sp>
        <p:nvSpPr>
          <p:cNvPr id="39" name="object 39"/>
          <p:cNvSpPr txBox="1"/>
          <p:nvPr/>
        </p:nvSpPr>
        <p:spPr>
          <a:xfrm>
            <a:off x="4148967" y="4061080"/>
            <a:ext cx="317182" cy="103875"/>
          </a:xfrm>
          <a:prstGeom prst="rect">
            <a:avLst/>
          </a:prstGeom>
        </p:spPr>
        <p:txBody>
          <a:bodyPr vert="horz" wrap="square" lIns="0" tIns="0" rIns="0" bIns="0" rtlCol="0">
            <a:spAutoFit/>
          </a:bodyPr>
          <a:lstStyle/>
          <a:p>
            <a:pPr marL="9525">
              <a:tabLst>
                <a:tab pos="163830" algn="l"/>
              </a:tabLst>
            </a:pPr>
            <a:r>
              <a:rPr sz="675" spc="-15" dirty="0">
                <a:solidFill>
                  <a:srgbClr val="666464"/>
                </a:solidFill>
                <a:latin typeface="Courier New"/>
                <a:cs typeface="Courier New"/>
              </a:rPr>
              <a:t>D	</a:t>
            </a:r>
            <a:r>
              <a:rPr sz="488" spc="4" dirty="0">
                <a:solidFill>
                  <a:srgbClr val="797977"/>
                </a:solidFill>
                <a:latin typeface="Arial"/>
                <a:cs typeface="Arial"/>
              </a:rPr>
              <a:t>Wrist</a:t>
            </a:r>
            <a:endParaRPr sz="488">
              <a:latin typeface="Arial"/>
              <a:cs typeface="Arial"/>
            </a:endParaRPr>
          </a:p>
        </p:txBody>
      </p:sp>
      <p:sp>
        <p:nvSpPr>
          <p:cNvPr id="40" name="object 40"/>
          <p:cNvSpPr txBox="1"/>
          <p:nvPr/>
        </p:nvSpPr>
        <p:spPr>
          <a:xfrm>
            <a:off x="4715195" y="3541586"/>
            <a:ext cx="519589" cy="121252"/>
          </a:xfrm>
          <a:prstGeom prst="rect">
            <a:avLst/>
          </a:prstGeom>
        </p:spPr>
        <p:txBody>
          <a:bodyPr vert="horz" wrap="square" lIns="0" tIns="0" rIns="0" bIns="0" rtlCol="0">
            <a:spAutoFit/>
          </a:bodyPr>
          <a:lstStyle/>
          <a:p>
            <a:pPr marL="9525">
              <a:tabLst>
                <a:tab pos="215265" algn="l"/>
              </a:tabLst>
            </a:pPr>
            <a:r>
              <a:rPr sz="788" b="1" spc="15" dirty="0">
                <a:solidFill>
                  <a:srgbClr val="41413F"/>
                </a:solidFill>
                <a:latin typeface="Arial"/>
                <a:cs typeface="Arial"/>
              </a:rPr>
              <a:t>D	</a:t>
            </a:r>
            <a:r>
              <a:rPr sz="788" b="1" spc="8" dirty="0">
                <a:solidFill>
                  <a:srgbClr val="41413F"/>
                </a:solidFill>
                <a:latin typeface="Arial"/>
                <a:cs typeface="Arial"/>
              </a:rPr>
              <a:t>MRNF</a:t>
            </a:r>
            <a:endParaRPr sz="788">
              <a:latin typeface="Arial"/>
              <a:cs typeface="Arial"/>
            </a:endParaRPr>
          </a:p>
        </p:txBody>
      </p:sp>
      <p:sp>
        <p:nvSpPr>
          <p:cNvPr id="41" name="object 41"/>
          <p:cNvSpPr txBox="1"/>
          <p:nvPr/>
        </p:nvSpPr>
        <p:spPr>
          <a:xfrm>
            <a:off x="2858501" y="4268153"/>
            <a:ext cx="91916" cy="132793"/>
          </a:xfrm>
          <a:prstGeom prst="rect">
            <a:avLst/>
          </a:prstGeom>
        </p:spPr>
        <p:txBody>
          <a:bodyPr vert="horz" wrap="square" lIns="0" tIns="0" rIns="0" bIns="0" rtlCol="0">
            <a:spAutoFit/>
          </a:bodyPr>
          <a:lstStyle/>
          <a:p>
            <a:pPr marL="9525"/>
            <a:r>
              <a:rPr sz="863" spc="-53" dirty="0">
                <a:solidFill>
                  <a:srgbClr val="41413F"/>
                </a:solidFill>
                <a:latin typeface="Arial"/>
                <a:cs typeface="Arial"/>
              </a:rPr>
              <a:t>C</a:t>
            </a:r>
            <a:endParaRPr sz="863">
              <a:latin typeface="Arial"/>
              <a:cs typeface="Arial"/>
            </a:endParaRPr>
          </a:p>
        </p:txBody>
      </p:sp>
      <p:sp>
        <p:nvSpPr>
          <p:cNvPr id="42" name="object 42"/>
          <p:cNvSpPr txBox="1"/>
          <p:nvPr/>
        </p:nvSpPr>
        <p:spPr>
          <a:xfrm>
            <a:off x="5629180" y="4784027"/>
            <a:ext cx="241459" cy="86627"/>
          </a:xfrm>
          <a:prstGeom prst="rect">
            <a:avLst/>
          </a:prstGeom>
        </p:spPr>
        <p:txBody>
          <a:bodyPr vert="horz" wrap="square" lIns="0" tIns="0" rIns="0" bIns="0" rtlCol="0">
            <a:spAutoFit/>
          </a:bodyPr>
          <a:lstStyle/>
          <a:p>
            <a:pPr marL="9525"/>
            <a:r>
              <a:rPr sz="563" spc="45" dirty="0">
                <a:solidFill>
                  <a:srgbClr val="41413F"/>
                </a:solidFill>
                <a:latin typeface="Arial"/>
                <a:cs typeface="Arial"/>
              </a:rPr>
              <a:t>10mm</a:t>
            </a:r>
            <a:endParaRPr sz="563">
              <a:latin typeface="Arial"/>
              <a:cs typeface="Arial"/>
            </a:endParaRPr>
          </a:p>
        </p:txBody>
      </p:sp>
    </p:spTree>
    <p:extLst>
      <p:ext uri="{BB962C8B-B14F-4D97-AF65-F5344CB8AC3E}">
        <p14:creationId xmlns:p14="http://schemas.microsoft.com/office/powerpoint/2010/main" val="1887781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30C72D-7686-5F4B-9AB6-2A5EA0211063}"/>
              </a:ext>
            </a:extLst>
          </p:cNvPr>
          <p:cNvSpPr/>
          <p:nvPr/>
        </p:nvSpPr>
        <p:spPr>
          <a:xfrm>
            <a:off x="0" y="435659"/>
            <a:ext cx="9144000" cy="1301261"/>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a:extLst>
              <a:ext uri="{FF2B5EF4-FFF2-40B4-BE49-F238E27FC236}">
                <a16:creationId xmlns:a16="http://schemas.microsoft.com/office/drawing/2014/main" id="{BEA3D5C8-DE11-6E44-86FD-630E623CD86A}"/>
              </a:ext>
            </a:extLst>
          </p:cNvPr>
          <p:cNvSpPr>
            <a:spLocks noGrp="1"/>
          </p:cNvSpPr>
          <p:nvPr>
            <p:ph type="title"/>
          </p:nvPr>
        </p:nvSpPr>
        <p:spPr>
          <a:xfrm>
            <a:off x="1267989" y="756571"/>
            <a:ext cx="6608022" cy="659436"/>
          </a:xfrm>
        </p:spPr>
        <p:txBody>
          <a:bodyPr>
            <a:noAutofit/>
          </a:bodyPr>
          <a:lstStyle/>
          <a:p>
            <a:pPr algn="ctr"/>
            <a:r>
              <a:rPr lang="en-US" sz="2400" b="1" dirty="0">
                <a:solidFill>
                  <a:schemeClr val="accent1"/>
                </a:solidFill>
                <a:latin typeface="Montserrat Medium" pitchFamily="2" charset="77"/>
              </a:rPr>
              <a:t>BIOCHEMICAL and HORMONAL DYSREGULATION:</a:t>
            </a:r>
            <a:br>
              <a:rPr lang="en-US" sz="2400" b="1" dirty="0">
                <a:solidFill>
                  <a:schemeClr val="accent1"/>
                </a:solidFill>
                <a:latin typeface="Montserrat Medium" pitchFamily="2" charset="77"/>
              </a:rPr>
            </a:br>
            <a:r>
              <a:rPr lang="en-US" sz="2400" b="1" dirty="0">
                <a:solidFill>
                  <a:schemeClr val="accent1"/>
                </a:solidFill>
                <a:latin typeface="Montserrat Medium" pitchFamily="2" charset="77"/>
              </a:rPr>
              <a:t>PAIN</a:t>
            </a:r>
          </a:p>
        </p:txBody>
      </p:sp>
      <p:sp>
        <p:nvSpPr>
          <p:cNvPr id="8" name="Rectangle 7">
            <a:extLst>
              <a:ext uri="{FF2B5EF4-FFF2-40B4-BE49-F238E27FC236}">
                <a16:creationId xmlns:a16="http://schemas.microsoft.com/office/drawing/2014/main" id="{D03BC1FB-1903-9A4D-9F54-C6117AF12118}"/>
              </a:ext>
            </a:extLst>
          </p:cNvPr>
          <p:cNvSpPr/>
          <p:nvPr/>
        </p:nvSpPr>
        <p:spPr>
          <a:xfrm>
            <a:off x="146957" y="2580101"/>
            <a:ext cx="8792936" cy="3370153"/>
          </a:xfrm>
          <a:prstGeom prst="rect">
            <a:avLst/>
          </a:prstGeom>
        </p:spPr>
        <p:txBody>
          <a:bodyPr wrap="square">
            <a:spAutoFit/>
          </a:bodyPr>
          <a:lstStyle/>
          <a:p>
            <a:pPr marL="342900" marR="226219" indent="-342900">
              <a:buFont typeface="Arial" panose="020B0604020202020204" pitchFamily="34" charset="0"/>
              <a:buChar char="•"/>
            </a:pPr>
            <a:endParaRPr lang="en-US" sz="2400" spc="-26" dirty="0">
              <a:solidFill>
                <a:srgbClr val="010202"/>
              </a:solidFill>
              <a:latin typeface="Montserrat Light" pitchFamily="2" charset="77"/>
              <a:ea typeface="Helvetica Neue" panose="02000503000000020004" pitchFamily="2" charset="0"/>
              <a:cs typeface="Helvetica Neue" panose="02000503000000020004" pitchFamily="2" charset="0"/>
            </a:endParaRPr>
          </a:p>
          <a:p>
            <a:pPr marL="342900" marR="226219" indent="-342900">
              <a:buFont typeface="Arial" panose="020B0604020202020204" pitchFamily="34" charset="0"/>
              <a:buChar char="•"/>
            </a:pPr>
            <a:r>
              <a:rPr lang="en-US" sz="2400" spc="-26" dirty="0">
                <a:solidFill>
                  <a:srgbClr val="010202"/>
                </a:solidFill>
                <a:latin typeface="Montserrat Light" pitchFamily="2" charset="77"/>
                <a:ea typeface="Helvetica Neue" panose="02000503000000020004" pitchFamily="2" charset="0"/>
                <a:cs typeface="Helvetica Neue" panose="02000503000000020004" pitchFamily="2" charset="0"/>
              </a:rPr>
              <a:t>Low endorphins</a:t>
            </a:r>
          </a:p>
          <a:p>
            <a:pPr marL="342900" marR="226219" indent="-342900">
              <a:buFont typeface="Arial" panose="020B0604020202020204" pitchFamily="34" charset="0"/>
              <a:buChar char="•"/>
            </a:pPr>
            <a:r>
              <a:rPr lang="en-US" sz="2400" spc="-26" dirty="0">
                <a:solidFill>
                  <a:srgbClr val="010202"/>
                </a:solidFill>
                <a:latin typeface="Montserrat Light" pitchFamily="2" charset="77"/>
                <a:ea typeface="Helvetica Neue" panose="02000503000000020004" pitchFamily="2" charset="0"/>
                <a:cs typeface="Helvetica Neue" panose="02000503000000020004" pitchFamily="2" charset="0"/>
              </a:rPr>
              <a:t>High inflammatory biomarkers</a:t>
            </a:r>
          </a:p>
          <a:p>
            <a:pPr marL="342900" marR="226219" indent="-342900">
              <a:buFont typeface="Arial" panose="020B0604020202020204" pitchFamily="34" charset="0"/>
              <a:buChar char="•"/>
            </a:pPr>
            <a:r>
              <a:rPr lang="en-US" sz="2400" spc="-26" dirty="0">
                <a:solidFill>
                  <a:srgbClr val="010202"/>
                </a:solidFill>
                <a:latin typeface="Montserrat Light" pitchFamily="2" charset="77"/>
                <a:ea typeface="Helvetica Neue" panose="02000503000000020004" pitchFamily="2" charset="0"/>
                <a:cs typeface="Helvetica Neue" panose="02000503000000020004" pitchFamily="2" charset="0"/>
              </a:rPr>
              <a:t>Sleep disruption with low melatonin</a:t>
            </a:r>
          </a:p>
          <a:p>
            <a:pPr marL="342900" marR="226219" indent="-342900">
              <a:buFont typeface="Arial" panose="020B0604020202020204" pitchFamily="34" charset="0"/>
              <a:buChar char="•"/>
            </a:pPr>
            <a:r>
              <a:rPr lang="en-US" sz="2400" spc="-26" dirty="0">
                <a:solidFill>
                  <a:srgbClr val="010202"/>
                </a:solidFill>
                <a:latin typeface="Montserrat Light" pitchFamily="2" charset="77"/>
                <a:ea typeface="Helvetica Neue" panose="02000503000000020004" pitchFamily="2" charset="0"/>
                <a:cs typeface="Helvetica Neue" panose="02000503000000020004" pitchFamily="2" charset="0"/>
              </a:rPr>
              <a:t>Cortisol high then low</a:t>
            </a:r>
          </a:p>
          <a:p>
            <a:pPr marL="342900" marR="226219" indent="-342900">
              <a:buFont typeface="Arial" panose="020B0604020202020204" pitchFamily="34" charset="0"/>
              <a:buChar char="•"/>
            </a:pPr>
            <a:r>
              <a:rPr lang="en-US" sz="2400" spc="-26" dirty="0">
                <a:solidFill>
                  <a:srgbClr val="010202"/>
                </a:solidFill>
                <a:latin typeface="Montserrat Light" pitchFamily="2" charset="77"/>
                <a:ea typeface="Helvetica Neue" panose="02000503000000020004" pitchFamily="2" charset="0"/>
                <a:cs typeface="Helvetica Neue" panose="02000503000000020004" pitchFamily="2" charset="0"/>
              </a:rPr>
              <a:t>Cortical changes</a:t>
            </a:r>
          </a:p>
          <a:p>
            <a:pPr marL="342900" marR="226219" indent="-342900">
              <a:buFont typeface="Arial" panose="020B0604020202020204" pitchFamily="34" charset="0"/>
              <a:buChar char="•"/>
            </a:pPr>
            <a:r>
              <a:rPr lang="en-US" sz="2400" spc="-26" dirty="0">
                <a:solidFill>
                  <a:srgbClr val="010202"/>
                </a:solidFill>
                <a:latin typeface="Montserrat Light" pitchFamily="2" charset="77"/>
                <a:ea typeface="Helvetica Neue" panose="02000503000000020004" pitchFamily="2" charset="0"/>
                <a:cs typeface="Helvetica Neue" panose="02000503000000020004" pitchFamily="2" charset="0"/>
              </a:rPr>
              <a:t>Cognitive changes </a:t>
            </a:r>
          </a:p>
          <a:p>
            <a:pPr marR="226219"/>
            <a:endParaRPr lang="en-US" sz="2400" spc="-26" dirty="0">
              <a:solidFill>
                <a:srgbClr val="010202"/>
              </a:solidFill>
              <a:latin typeface="Montserrat Light" pitchFamily="2" charset="77"/>
              <a:ea typeface="Helvetica Neue" panose="02000503000000020004" pitchFamily="2" charset="0"/>
              <a:cs typeface="Helvetica Neue" panose="02000503000000020004" pitchFamily="2" charset="0"/>
            </a:endParaRPr>
          </a:p>
          <a:p>
            <a:pPr marR="226219"/>
            <a:r>
              <a:rPr lang="en-US" sz="2100" dirty="0"/>
              <a:t>	</a:t>
            </a:r>
            <a:endParaRPr lang="en-US" sz="2100" dirty="0">
              <a:latin typeface="Montserrat Light" pitchFamily="2" charset="77"/>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0342548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30C72D-7686-5F4B-9AB6-2A5EA0211063}"/>
              </a:ext>
            </a:extLst>
          </p:cNvPr>
          <p:cNvSpPr/>
          <p:nvPr/>
        </p:nvSpPr>
        <p:spPr>
          <a:xfrm>
            <a:off x="0" y="527531"/>
            <a:ext cx="9144000" cy="1301261"/>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itle 1">
            <a:extLst>
              <a:ext uri="{FF2B5EF4-FFF2-40B4-BE49-F238E27FC236}">
                <a16:creationId xmlns:a16="http://schemas.microsoft.com/office/drawing/2014/main" id="{BEA3D5C8-DE11-6E44-86FD-630E623CD86A}"/>
              </a:ext>
            </a:extLst>
          </p:cNvPr>
          <p:cNvSpPr>
            <a:spLocks noGrp="1"/>
          </p:cNvSpPr>
          <p:nvPr>
            <p:ph type="title"/>
          </p:nvPr>
        </p:nvSpPr>
        <p:spPr>
          <a:xfrm>
            <a:off x="1267989" y="848443"/>
            <a:ext cx="6608022" cy="659436"/>
          </a:xfrm>
        </p:spPr>
        <p:txBody>
          <a:bodyPr>
            <a:noAutofit/>
          </a:bodyPr>
          <a:lstStyle/>
          <a:p>
            <a:pPr algn="ctr"/>
            <a:r>
              <a:rPr lang="en-US" sz="2400" b="1" dirty="0">
                <a:solidFill>
                  <a:schemeClr val="accent1"/>
                </a:solidFill>
                <a:latin typeface="Montserrat Medium" pitchFamily="2" charset="77"/>
              </a:rPr>
              <a:t>TREATMENT WITH OPIOIDS</a:t>
            </a:r>
          </a:p>
        </p:txBody>
      </p:sp>
      <p:sp>
        <p:nvSpPr>
          <p:cNvPr id="8" name="Rectangle 7">
            <a:extLst>
              <a:ext uri="{FF2B5EF4-FFF2-40B4-BE49-F238E27FC236}">
                <a16:creationId xmlns:a16="http://schemas.microsoft.com/office/drawing/2014/main" id="{D03BC1FB-1903-9A4D-9F54-C6117AF12118}"/>
              </a:ext>
            </a:extLst>
          </p:cNvPr>
          <p:cNvSpPr/>
          <p:nvPr/>
        </p:nvSpPr>
        <p:spPr>
          <a:xfrm>
            <a:off x="146957" y="2580101"/>
            <a:ext cx="8792936" cy="3600986"/>
          </a:xfrm>
          <a:prstGeom prst="rect">
            <a:avLst/>
          </a:prstGeom>
        </p:spPr>
        <p:txBody>
          <a:bodyPr wrap="square">
            <a:spAutoFit/>
          </a:bodyPr>
          <a:lstStyle/>
          <a:p>
            <a:pPr marL="342900" marR="226219" indent="-342900">
              <a:buFont typeface="Arial" panose="020B0604020202020204" pitchFamily="34" charset="0"/>
              <a:buChar char="•"/>
            </a:pPr>
            <a:r>
              <a:rPr lang="en-US" sz="2400" spc="-26" dirty="0">
                <a:solidFill>
                  <a:srgbClr val="010202"/>
                </a:solidFill>
                <a:latin typeface="Montserrat Light" pitchFamily="2" charset="77"/>
                <a:ea typeface="Helvetica Neue" panose="02000503000000020004" pitchFamily="2" charset="0"/>
                <a:cs typeface="Helvetica Neue" panose="02000503000000020004" pitchFamily="2" charset="0"/>
              </a:rPr>
              <a:t>Master disruptor of all hormonal and inflammatory systems</a:t>
            </a:r>
          </a:p>
          <a:p>
            <a:pPr marL="342900" marR="226219" indent="-342900">
              <a:buFont typeface="Arial" panose="020B0604020202020204" pitchFamily="34" charset="0"/>
              <a:buChar char="•"/>
            </a:pPr>
            <a:r>
              <a:rPr lang="en-US" sz="2400" spc="-26" dirty="0">
                <a:solidFill>
                  <a:srgbClr val="010202"/>
                </a:solidFill>
                <a:latin typeface="Montserrat Light" pitchFamily="2" charset="77"/>
                <a:ea typeface="Helvetica Neue" panose="02000503000000020004" pitchFamily="2" charset="0"/>
                <a:cs typeface="Helvetica Neue" panose="02000503000000020004" pitchFamily="2" charset="0"/>
              </a:rPr>
              <a:t>Endogenous opioid system dysregulation</a:t>
            </a:r>
          </a:p>
          <a:p>
            <a:pPr marL="1257300" marR="226219" lvl="2" indent="-342900">
              <a:buFont typeface="Arial" panose="020B0604020202020204" pitchFamily="34" charset="0"/>
              <a:buChar char="•"/>
            </a:pPr>
            <a:r>
              <a:rPr lang="en-US" sz="2400" spc="-26" dirty="0">
                <a:solidFill>
                  <a:srgbClr val="010202"/>
                </a:solidFill>
                <a:latin typeface="Montserrat Light" pitchFamily="2" charset="77"/>
                <a:ea typeface="Helvetica Neue" panose="02000503000000020004" pitchFamily="2" charset="0"/>
                <a:cs typeface="Helvetica Neue" panose="02000503000000020004" pitchFamily="2" charset="0"/>
              </a:rPr>
              <a:t>Attachment</a:t>
            </a:r>
          </a:p>
          <a:p>
            <a:pPr marL="1257300" marR="226219" lvl="2" indent="-342900">
              <a:buFont typeface="Arial" panose="020B0604020202020204" pitchFamily="34" charset="0"/>
              <a:buChar char="•"/>
            </a:pPr>
            <a:r>
              <a:rPr lang="en-US" sz="2400" spc="-26" dirty="0">
                <a:solidFill>
                  <a:srgbClr val="010202"/>
                </a:solidFill>
                <a:latin typeface="Montserrat Light" pitchFamily="2" charset="77"/>
                <a:ea typeface="Helvetica Neue" panose="02000503000000020004" pitchFamily="2" charset="0"/>
                <a:cs typeface="Helvetica Neue" panose="02000503000000020004" pitchFamily="2" charset="0"/>
              </a:rPr>
              <a:t>Reward	</a:t>
            </a:r>
          </a:p>
          <a:p>
            <a:pPr marL="1257300" marR="226219" lvl="2" indent="-342900">
              <a:buFont typeface="Arial" panose="020B0604020202020204" pitchFamily="34" charset="0"/>
              <a:buChar char="•"/>
            </a:pPr>
            <a:r>
              <a:rPr lang="en-US" sz="2400" spc="-26" dirty="0">
                <a:solidFill>
                  <a:srgbClr val="010202"/>
                </a:solidFill>
                <a:latin typeface="Montserrat Light" pitchFamily="2" charset="77"/>
                <a:ea typeface="Helvetica Neue" panose="02000503000000020004" pitchFamily="2" charset="0"/>
                <a:cs typeface="Helvetica Neue" panose="02000503000000020004" pitchFamily="2" charset="0"/>
              </a:rPr>
              <a:t>pain pathways </a:t>
            </a:r>
          </a:p>
          <a:p>
            <a:pPr marL="1257300" marR="226219" lvl="2" indent="-342900">
              <a:buFont typeface="Arial" panose="020B0604020202020204" pitchFamily="34" charset="0"/>
              <a:buChar char="•"/>
            </a:pPr>
            <a:r>
              <a:rPr lang="en-US" sz="2400" spc="-26" dirty="0">
                <a:solidFill>
                  <a:srgbClr val="010202"/>
                </a:solidFill>
                <a:latin typeface="Montserrat Light" pitchFamily="2" charset="77"/>
                <a:ea typeface="Helvetica Neue" panose="02000503000000020004" pitchFamily="2" charset="0"/>
                <a:cs typeface="Helvetica Neue" panose="02000503000000020004" pitchFamily="2" charset="0"/>
              </a:rPr>
              <a:t>hormones</a:t>
            </a:r>
          </a:p>
          <a:p>
            <a:pPr marR="226219"/>
            <a:r>
              <a:rPr lang="en-US" sz="2100" dirty="0"/>
              <a:t>	</a:t>
            </a:r>
          </a:p>
          <a:p>
            <a:pPr marR="226219"/>
            <a:r>
              <a:rPr lang="en-US" sz="2100" dirty="0"/>
              <a:t>	Ballantyne, Jane C, and Mark D Sullivan. "Discovery of Endogenous 	Opioid Systems: What It Has Meant for the Clinician's Understanding of 	Pain and Its Treatment." </a:t>
            </a:r>
            <a:r>
              <a:rPr lang="en-US" sz="2100" i="1" dirty="0"/>
              <a:t>Pain.</a:t>
            </a:r>
            <a:r>
              <a:rPr lang="en-US" sz="2100" dirty="0"/>
              <a:t> 158, no. 12 (2017): 2290-300.</a:t>
            </a:r>
            <a:endParaRPr lang="en-US" sz="2100" dirty="0">
              <a:latin typeface="Montserrat Light" pitchFamily="2" charset="77"/>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695469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6C7F23-226D-1841-B5B5-D6BA05E2A5F0}"/>
              </a:ext>
            </a:extLst>
          </p:cNvPr>
          <p:cNvSpPr/>
          <p:nvPr/>
        </p:nvSpPr>
        <p:spPr>
          <a:xfrm>
            <a:off x="6219" y="511628"/>
            <a:ext cx="2754824" cy="6346371"/>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 name="TextBox 3"/>
          <p:cNvSpPr txBox="1"/>
          <p:nvPr/>
        </p:nvSpPr>
        <p:spPr>
          <a:xfrm>
            <a:off x="3049361" y="1093702"/>
            <a:ext cx="4711008" cy="4614084"/>
          </a:xfrm>
          <a:prstGeom prst="rect">
            <a:avLst/>
          </a:prstGeom>
          <a:noFill/>
        </p:spPr>
        <p:txBody>
          <a:bodyPr wrap="square" rtlCol="0">
            <a:spAutoFit/>
          </a:bodyPr>
          <a:lstStyle/>
          <a:p>
            <a:r>
              <a:rPr lang="en-US" sz="2100" dirty="0">
                <a:solidFill>
                  <a:schemeClr val="accent1">
                    <a:lumMod val="60000"/>
                    <a:lumOff val="40000"/>
                  </a:schemeClr>
                </a:solidFill>
                <a:latin typeface="Montserrat Medium" pitchFamily="2" charset="77"/>
                <a:cs typeface="Helvetica Neue"/>
              </a:rPr>
              <a:t>The 6 Principles of Naturopathic Medicine:</a:t>
            </a:r>
          </a:p>
          <a:p>
            <a:endParaRPr lang="en-US" sz="2100" dirty="0">
              <a:solidFill>
                <a:srgbClr val="FF0000"/>
              </a:solidFill>
              <a:latin typeface="Montserrat Light" pitchFamily="2" charset="77"/>
              <a:cs typeface="Helvetica Neue"/>
            </a:endParaRPr>
          </a:p>
          <a:p>
            <a:pPr marL="342900" indent="-342900">
              <a:spcAft>
                <a:spcPts val="450"/>
              </a:spcAft>
              <a:buFont typeface="Arial" panose="020B0604020202020204" pitchFamily="34" charset="0"/>
              <a:buChar char="•"/>
            </a:pPr>
            <a:r>
              <a:rPr lang="en-US" sz="2100" dirty="0">
                <a:latin typeface="Montserrat Light" pitchFamily="2" charset="77"/>
              </a:rPr>
              <a:t>First, do no harm – utilize the most </a:t>
            </a:r>
            <a:r>
              <a:rPr lang="en-US" sz="2100" dirty="0">
                <a:solidFill>
                  <a:schemeClr val="accent1">
                    <a:lumMod val="60000"/>
                    <a:lumOff val="40000"/>
                  </a:schemeClr>
                </a:solidFill>
                <a:latin typeface="Montserrat" pitchFamily="2" charset="77"/>
              </a:rPr>
              <a:t>natural</a:t>
            </a:r>
            <a:r>
              <a:rPr lang="en-US" sz="2100" dirty="0">
                <a:latin typeface="Montserrat Light" pitchFamily="2" charset="77"/>
              </a:rPr>
              <a:t>, least invasive and least toxic </a:t>
            </a:r>
            <a:r>
              <a:rPr lang="en-US" sz="2100" dirty="0">
                <a:solidFill>
                  <a:schemeClr val="accent1">
                    <a:lumMod val="60000"/>
                    <a:lumOff val="40000"/>
                  </a:schemeClr>
                </a:solidFill>
                <a:latin typeface="Montserrat" pitchFamily="2" charset="77"/>
              </a:rPr>
              <a:t>therapies</a:t>
            </a:r>
            <a:endParaRPr lang="en-US" sz="2100" dirty="0">
              <a:solidFill>
                <a:schemeClr val="accent1">
                  <a:lumMod val="60000"/>
                  <a:lumOff val="40000"/>
                </a:schemeClr>
              </a:solidFill>
              <a:latin typeface="Montserrat Light" pitchFamily="2" charset="77"/>
            </a:endParaRPr>
          </a:p>
          <a:p>
            <a:pPr marL="342900" indent="-342900">
              <a:spcAft>
                <a:spcPts val="450"/>
              </a:spcAft>
              <a:buFont typeface="Arial" panose="020B0604020202020204" pitchFamily="34" charset="0"/>
              <a:buChar char="•"/>
            </a:pPr>
            <a:r>
              <a:rPr lang="en-US" sz="2100" dirty="0">
                <a:latin typeface="Montserrat Light" pitchFamily="2" charset="77"/>
              </a:rPr>
              <a:t>The healing power of nature –trust in the body's inherent wisdom to heal itself</a:t>
            </a:r>
          </a:p>
          <a:p>
            <a:pPr marL="342900" indent="-342900">
              <a:spcAft>
                <a:spcPts val="450"/>
              </a:spcAft>
              <a:buFont typeface="Arial" panose="020B0604020202020204" pitchFamily="34" charset="0"/>
              <a:buChar char="•"/>
            </a:pPr>
            <a:r>
              <a:rPr lang="en-US" sz="2100" dirty="0">
                <a:latin typeface="Montserrat Light" pitchFamily="2" charset="77"/>
              </a:rPr>
              <a:t>Identify and treat the causes</a:t>
            </a:r>
          </a:p>
          <a:p>
            <a:pPr marL="342900" indent="-342900">
              <a:spcAft>
                <a:spcPts val="450"/>
              </a:spcAft>
              <a:buFont typeface="Arial" panose="020B0604020202020204" pitchFamily="34" charset="0"/>
              <a:buChar char="•"/>
            </a:pPr>
            <a:r>
              <a:rPr lang="en-US" sz="2100" dirty="0">
                <a:latin typeface="Montserrat Light" pitchFamily="2" charset="77"/>
              </a:rPr>
              <a:t>Doctor as teacher</a:t>
            </a:r>
          </a:p>
          <a:p>
            <a:pPr marL="342900" indent="-342900">
              <a:spcAft>
                <a:spcPts val="450"/>
              </a:spcAft>
              <a:buFont typeface="Arial" panose="020B0604020202020204" pitchFamily="34" charset="0"/>
              <a:buChar char="•"/>
            </a:pPr>
            <a:r>
              <a:rPr lang="en-US" sz="2100" dirty="0">
                <a:latin typeface="Montserrat Light" pitchFamily="2" charset="77"/>
              </a:rPr>
              <a:t>Treat the whole person</a:t>
            </a:r>
          </a:p>
          <a:p>
            <a:pPr marL="342900" indent="-342900">
              <a:spcAft>
                <a:spcPts val="450"/>
              </a:spcAft>
              <a:buFont typeface="Arial" panose="020B0604020202020204" pitchFamily="34" charset="0"/>
              <a:buChar char="•"/>
            </a:pPr>
            <a:r>
              <a:rPr lang="en-US" sz="2100" dirty="0">
                <a:latin typeface="Montserrat Light" pitchFamily="2" charset="77"/>
              </a:rPr>
              <a:t>Prevention</a:t>
            </a:r>
          </a:p>
        </p:txBody>
      </p:sp>
      <p:sp>
        <p:nvSpPr>
          <p:cNvPr id="8" name="Title 1">
            <a:extLst>
              <a:ext uri="{FF2B5EF4-FFF2-40B4-BE49-F238E27FC236}">
                <a16:creationId xmlns:a16="http://schemas.microsoft.com/office/drawing/2014/main" id="{CEB65FA6-5B4A-BF47-B5BF-0614819FC1D9}"/>
              </a:ext>
            </a:extLst>
          </p:cNvPr>
          <p:cNvSpPr txBox="1">
            <a:spLocks/>
          </p:cNvSpPr>
          <p:nvPr/>
        </p:nvSpPr>
        <p:spPr>
          <a:xfrm>
            <a:off x="75020" y="2816679"/>
            <a:ext cx="2686023" cy="612322"/>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Montserrat Medium" pitchFamily="2" charset="77"/>
              </a:rPr>
              <a:t>THERAPEUTIC</a:t>
            </a:r>
          </a:p>
          <a:p>
            <a:r>
              <a:rPr lang="en-US" sz="2400" dirty="0">
                <a:solidFill>
                  <a:schemeClr val="bg1"/>
                </a:solidFill>
                <a:latin typeface="Montserrat Medium" pitchFamily="2" charset="77"/>
              </a:rPr>
              <a:t>ORDER</a:t>
            </a:r>
          </a:p>
        </p:txBody>
      </p:sp>
      <p:sp>
        <p:nvSpPr>
          <p:cNvPr id="5" name="Rectangle 4">
            <a:extLst>
              <a:ext uri="{FF2B5EF4-FFF2-40B4-BE49-F238E27FC236}">
                <a16:creationId xmlns:a16="http://schemas.microsoft.com/office/drawing/2014/main" id="{40BCF847-CC58-AE40-8001-EC3D45DA1765}"/>
              </a:ext>
            </a:extLst>
          </p:cNvPr>
          <p:cNvSpPr/>
          <p:nvPr/>
        </p:nvSpPr>
        <p:spPr>
          <a:xfrm>
            <a:off x="4018548" y="5688736"/>
            <a:ext cx="3539623" cy="323165"/>
          </a:xfrm>
          <a:prstGeom prst="rect">
            <a:avLst/>
          </a:prstGeom>
        </p:spPr>
        <p:txBody>
          <a:bodyPr wrap="none">
            <a:spAutoFit/>
          </a:bodyPr>
          <a:lstStyle/>
          <a:p>
            <a:r>
              <a:rPr lang="en-US" sz="1500" dirty="0">
                <a:latin typeface="Montserrat Light" pitchFamily="2" charset="77"/>
              </a:rPr>
              <a:t>https://</a:t>
            </a:r>
            <a:r>
              <a:rPr lang="en-US" sz="1500" dirty="0" err="1">
                <a:latin typeface="Montserrat Light" pitchFamily="2" charset="77"/>
              </a:rPr>
              <a:t>aanmc.org</a:t>
            </a:r>
            <a:r>
              <a:rPr lang="en-US" sz="1500" dirty="0">
                <a:latin typeface="Montserrat Light" pitchFamily="2" charset="77"/>
              </a:rPr>
              <a:t>/naturopathic-medicine/</a:t>
            </a:r>
          </a:p>
        </p:txBody>
      </p:sp>
    </p:spTree>
    <p:extLst>
      <p:ext uri="{BB962C8B-B14F-4D97-AF65-F5344CB8AC3E}">
        <p14:creationId xmlns:p14="http://schemas.microsoft.com/office/powerpoint/2010/main" val="1443779128"/>
      </p:ext>
    </p:extLst>
  </p:cSld>
  <p:clrMapOvr>
    <a:masterClrMapping/>
  </p:clrMapOvr>
  <mc:AlternateContent xmlns:mc="http://schemas.openxmlformats.org/markup-compatibility/2006" xmlns:p14="http://schemas.microsoft.com/office/powerpoint/2010/main">
    <mc:Choice Requires="p14">
      <p:transition spd="slow" p14:dur="2000" advTm="42065"/>
    </mc:Choice>
    <mc:Fallback xmlns="">
      <p:transition xmlns:p14="http://schemas.microsoft.com/office/powerpoint/2010/main" spd="slow" advTm="4206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6C7F23-226D-1841-B5B5-D6BA05E2A5F0}"/>
              </a:ext>
            </a:extLst>
          </p:cNvPr>
          <p:cNvSpPr/>
          <p:nvPr/>
        </p:nvSpPr>
        <p:spPr>
          <a:xfrm>
            <a:off x="6219" y="511628"/>
            <a:ext cx="2754824" cy="6346371"/>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Title 1">
            <a:extLst>
              <a:ext uri="{FF2B5EF4-FFF2-40B4-BE49-F238E27FC236}">
                <a16:creationId xmlns:a16="http://schemas.microsoft.com/office/drawing/2014/main" id="{CEB65FA6-5B4A-BF47-B5BF-0614819FC1D9}"/>
              </a:ext>
            </a:extLst>
          </p:cNvPr>
          <p:cNvSpPr txBox="1">
            <a:spLocks/>
          </p:cNvSpPr>
          <p:nvPr/>
        </p:nvSpPr>
        <p:spPr>
          <a:xfrm>
            <a:off x="75020" y="957944"/>
            <a:ext cx="2686023" cy="4909456"/>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FFFF"/>
                </a:solidFill>
              </a:rPr>
              <a:t>INADEQUATE PAIN CARE</a:t>
            </a:r>
            <a:endParaRPr lang="en-US" sz="2800" dirty="0">
              <a:solidFill>
                <a:schemeClr val="bg1"/>
              </a:solidFill>
              <a:latin typeface="Montserrat Medium" pitchFamily="2" charset="77"/>
            </a:endParaRPr>
          </a:p>
        </p:txBody>
      </p:sp>
      <p:sp>
        <p:nvSpPr>
          <p:cNvPr id="3" name="TextBox 2">
            <a:extLst>
              <a:ext uri="{FF2B5EF4-FFF2-40B4-BE49-F238E27FC236}">
                <a16:creationId xmlns:a16="http://schemas.microsoft.com/office/drawing/2014/main" id="{4A08CFFD-00DD-2246-B8DA-6C6EB65AEA3E}"/>
              </a:ext>
            </a:extLst>
          </p:cNvPr>
          <p:cNvSpPr txBox="1"/>
          <p:nvPr/>
        </p:nvSpPr>
        <p:spPr>
          <a:xfrm>
            <a:off x="3112873" y="1393372"/>
            <a:ext cx="5833648" cy="4247317"/>
          </a:xfrm>
          <a:prstGeom prst="rect">
            <a:avLst/>
          </a:prstGeom>
          <a:noFill/>
        </p:spPr>
        <p:txBody>
          <a:bodyPr wrap="none" rtlCol="0">
            <a:spAutoFit/>
          </a:bodyPr>
          <a:lstStyle/>
          <a:p>
            <a:pPr marL="457200" indent="-457200" fontAlgn="base">
              <a:spcAft>
                <a:spcPct val="0"/>
              </a:spcAft>
              <a:buClr>
                <a:srgbClr val="DBF5F9">
                  <a:lumMod val="25000"/>
                </a:srgbClr>
              </a:buClr>
              <a:buFont typeface="Arial" panose="020B0604020202020204" pitchFamily="34" charset="0"/>
              <a:buChar char="•"/>
            </a:pPr>
            <a:r>
              <a:rPr lang="en-US" sz="2800" kern="0" dirty="0"/>
              <a:t>Even with prescribed opioids, </a:t>
            </a:r>
          </a:p>
          <a:p>
            <a:pPr marL="257175" indent="-257175" fontAlgn="base">
              <a:spcAft>
                <a:spcPct val="0"/>
              </a:spcAft>
              <a:buClr>
                <a:srgbClr val="DBF5F9">
                  <a:lumMod val="25000"/>
                </a:srgbClr>
              </a:buClr>
            </a:pPr>
            <a:r>
              <a:rPr lang="en-US" sz="2800" kern="0" dirty="0"/>
              <a:t>		70% patients still complain of </a:t>
            </a:r>
          </a:p>
          <a:p>
            <a:pPr marL="257175" indent="-257175" fontAlgn="base">
              <a:spcAft>
                <a:spcPct val="0"/>
              </a:spcAft>
              <a:buClr>
                <a:srgbClr val="DBF5F9">
                  <a:lumMod val="25000"/>
                </a:srgbClr>
              </a:buClr>
            </a:pPr>
            <a:r>
              <a:rPr lang="en-US" sz="2800" kern="0" dirty="0"/>
              <a:t>		moderate to severe post-op pain</a:t>
            </a:r>
          </a:p>
          <a:p>
            <a:pPr marL="457200" indent="-457200" fontAlgn="base">
              <a:spcAft>
                <a:spcPct val="0"/>
              </a:spcAft>
              <a:buClr>
                <a:srgbClr val="DBF5F9">
                  <a:lumMod val="25000"/>
                </a:srgbClr>
              </a:buClr>
              <a:buFont typeface="Arial" panose="020B0604020202020204" pitchFamily="34" charset="0"/>
              <a:buChar char="•"/>
            </a:pPr>
            <a:r>
              <a:rPr lang="en-US" sz="2800" kern="0" dirty="0">
                <a:ea typeface="SimSun" panose="02010600030101010101" pitchFamily="2" charset="-122"/>
              </a:rPr>
              <a:t>Lack of evidence for </a:t>
            </a:r>
            <a:r>
              <a:rPr lang="en-US" sz="2800" kern="0" dirty="0">
                <a:effectLst>
                  <a:outerShdw blurRad="38100" dist="38100" dir="2700000" algn="tl">
                    <a:srgbClr val="000000">
                      <a:alpha val="43137"/>
                    </a:srgbClr>
                  </a:outerShdw>
                </a:effectLst>
                <a:ea typeface="SimSun" panose="02010600030101010101" pitchFamily="2" charset="-122"/>
              </a:rPr>
              <a:t>safety or </a:t>
            </a:r>
          </a:p>
          <a:p>
            <a:pPr marL="257175" indent="-257175" fontAlgn="base">
              <a:spcAft>
                <a:spcPct val="0"/>
              </a:spcAft>
              <a:buClr>
                <a:srgbClr val="DBF5F9">
                  <a:lumMod val="25000"/>
                </a:srgbClr>
              </a:buClr>
            </a:pPr>
            <a:r>
              <a:rPr lang="en-US" sz="2800" kern="0" dirty="0">
                <a:effectLst>
                  <a:outerShdw blurRad="38100" dist="38100" dir="2700000" algn="tl">
                    <a:srgbClr val="000000">
                      <a:alpha val="43137"/>
                    </a:srgbClr>
                  </a:outerShdw>
                </a:effectLst>
                <a:ea typeface="SimSun" panose="02010600030101010101" pitchFamily="2" charset="-122"/>
              </a:rPr>
              <a:t>		effectiveness </a:t>
            </a:r>
            <a:r>
              <a:rPr lang="en-US" sz="2800" kern="0" dirty="0">
                <a:ea typeface="SimSun" panose="02010600030101010101" pitchFamily="2" charset="-122"/>
              </a:rPr>
              <a:t>of opioids for chronic </a:t>
            </a:r>
          </a:p>
          <a:p>
            <a:pPr marL="257175" indent="-257175" fontAlgn="base">
              <a:spcAft>
                <a:spcPct val="0"/>
              </a:spcAft>
              <a:buClr>
                <a:srgbClr val="DBF5F9">
                  <a:lumMod val="25000"/>
                </a:srgbClr>
              </a:buClr>
            </a:pPr>
            <a:r>
              <a:rPr lang="en-US" sz="2800" kern="0" dirty="0">
                <a:ea typeface="SimSun" panose="02010600030101010101" pitchFamily="2" charset="-122"/>
              </a:rPr>
              <a:t>		non-cancer (CNCP) pain.</a:t>
            </a:r>
          </a:p>
          <a:p>
            <a:pPr marL="457200" indent="-457200" fontAlgn="base">
              <a:spcAft>
                <a:spcPct val="0"/>
              </a:spcAft>
              <a:buClr>
                <a:srgbClr val="DBF5F9">
                  <a:lumMod val="25000"/>
                </a:srgbClr>
              </a:buClr>
              <a:buFont typeface="Arial" panose="020B0604020202020204" pitchFamily="34" charset="0"/>
              <a:buChar char="•"/>
            </a:pPr>
            <a:r>
              <a:rPr lang="en-US" sz="2800" kern="0" dirty="0">
                <a:ea typeface="SimSun" panose="02010600030101010101" pitchFamily="2" charset="-122"/>
              </a:rPr>
              <a:t>Unimodal pain care with opioids </a:t>
            </a:r>
          </a:p>
          <a:p>
            <a:pPr marL="257175" indent="-257175" fontAlgn="base">
              <a:spcAft>
                <a:spcPct val="0"/>
              </a:spcAft>
              <a:buClr>
                <a:srgbClr val="DBF5F9">
                  <a:lumMod val="25000"/>
                </a:srgbClr>
              </a:buClr>
            </a:pPr>
            <a:r>
              <a:rPr lang="en-US" sz="2800" kern="0" dirty="0">
                <a:ea typeface="SimSun" panose="02010600030101010101" pitchFamily="2" charset="-122"/>
              </a:rPr>
              <a:t>		as the cornerstone can be </a:t>
            </a:r>
          </a:p>
          <a:p>
            <a:pPr marL="257175" indent="-257175" fontAlgn="base">
              <a:spcAft>
                <a:spcPct val="0"/>
              </a:spcAft>
              <a:buClr>
                <a:srgbClr val="DBF5F9">
                  <a:lumMod val="25000"/>
                </a:srgbClr>
              </a:buClr>
            </a:pPr>
            <a:r>
              <a:rPr lang="en-US" sz="2800" kern="0" dirty="0">
                <a:ea typeface="SimSun" panose="02010600030101010101" pitchFamily="2" charset="-122"/>
              </a:rPr>
              <a:t>		considered disadvantaged care</a:t>
            </a:r>
          </a:p>
          <a:p>
            <a:endParaRPr lang="en-US" dirty="0"/>
          </a:p>
        </p:txBody>
      </p:sp>
    </p:spTree>
    <p:extLst>
      <p:ext uri="{BB962C8B-B14F-4D97-AF65-F5344CB8AC3E}">
        <p14:creationId xmlns:p14="http://schemas.microsoft.com/office/powerpoint/2010/main" val="3683275998"/>
      </p:ext>
    </p:extLst>
  </p:cSld>
  <p:clrMapOvr>
    <a:masterClrMapping/>
  </p:clrMapOvr>
  <mc:AlternateContent xmlns:mc="http://schemas.openxmlformats.org/markup-compatibility/2006" xmlns:p14="http://schemas.microsoft.com/office/powerpoint/2010/main">
    <mc:Choice Requires="p14">
      <p:transition spd="slow" p14:dur="2000" advTm="42065"/>
    </mc:Choice>
    <mc:Fallback xmlns="">
      <p:transition xmlns:p14="http://schemas.microsoft.com/office/powerpoint/2010/main" spd="slow" advTm="4206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7B68AF-EB92-F646-9B42-16D8F3F5C767}"/>
              </a:ext>
            </a:extLst>
          </p:cNvPr>
          <p:cNvPicPr>
            <a:picLocks noChangeAspect="1"/>
          </p:cNvPicPr>
          <p:nvPr/>
        </p:nvPicPr>
        <p:blipFill rotWithShape="1">
          <a:blip r:embed="rId2">
            <a:alphaModFix/>
            <a:extLst/>
          </a:blip>
          <a:srcRect l="22896" r="34113" b="1"/>
          <a:stretch/>
        </p:blipFill>
        <p:spPr>
          <a:xfrm>
            <a:off x="4562839" y="-168318"/>
            <a:ext cx="4695998" cy="3932313"/>
          </a:xfrm>
          <a:prstGeom prst="rect">
            <a:avLst/>
          </a:prstGeom>
          <a:effectLst>
            <a:softEdge rad="533400"/>
          </a:effectLst>
        </p:spPr>
      </p:pic>
      <p:pic>
        <p:nvPicPr>
          <p:cNvPr id="5" name="Picture 4">
            <a:extLst>
              <a:ext uri="{FF2B5EF4-FFF2-40B4-BE49-F238E27FC236}">
                <a16:creationId xmlns:a16="http://schemas.microsoft.com/office/drawing/2014/main" id="{F73D567C-EAAB-9846-BC0E-81BA561B0048}"/>
              </a:ext>
            </a:extLst>
          </p:cNvPr>
          <p:cNvPicPr>
            <a:picLocks noChangeAspect="1"/>
          </p:cNvPicPr>
          <p:nvPr/>
        </p:nvPicPr>
        <p:blipFill rotWithShape="1">
          <a:blip r:embed="rId2">
            <a:extLst/>
          </a:blip>
          <a:srcRect l="24331" r="35550" b="2"/>
          <a:stretch/>
        </p:blipFill>
        <p:spPr>
          <a:xfrm>
            <a:off x="4567428" y="2487168"/>
            <a:ext cx="4697730" cy="4215384"/>
          </a:xfrm>
          <a:prstGeom prst="rect">
            <a:avLst/>
          </a:prstGeom>
          <a:effectLst>
            <a:softEdge rad="533400"/>
          </a:effectLst>
        </p:spPr>
      </p:pic>
      <p:pic>
        <p:nvPicPr>
          <p:cNvPr id="18" name="Picture 17">
            <a:extLst>
              <a:ext uri="{FF2B5EF4-FFF2-40B4-BE49-F238E27FC236}">
                <a16:creationId xmlns:a16="http://schemas.microsoft.com/office/drawing/2014/main" id="{22901FED-4FC9-4ED5-8123-C98BCD1616B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8D7C43DD-4C02-4E8D-82A0-6F010303C004}"/>
              </a:ext>
            </a:extLst>
          </p:cNvPr>
          <p:cNvSpPr>
            <a:spLocks noGrp="1"/>
          </p:cNvSpPr>
          <p:nvPr>
            <p:ph type="title"/>
          </p:nvPr>
        </p:nvSpPr>
        <p:spPr>
          <a:xfrm>
            <a:off x="603748" y="141195"/>
            <a:ext cx="3602727" cy="1311664"/>
          </a:xfrm>
        </p:spPr>
        <p:txBody>
          <a:bodyPr>
            <a:normAutofit/>
          </a:bodyPr>
          <a:lstStyle/>
          <a:p>
            <a:r>
              <a:rPr lang="en-US" sz="3500" dirty="0">
                <a:solidFill>
                  <a:srgbClr val="000000"/>
                </a:solidFill>
              </a:rPr>
              <a:t>Overview</a:t>
            </a:r>
          </a:p>
        </p:txBody>
      </p:sp>
      <p:sp>
        <p:nvSpPr>
          <p:cNvPr id="3" name="Content Placeholder 2">
            <a:extLst>
              <a:ext uri="{FF2B5EF4-FFF2-40B4-BE49-F238E27FC236}">
                <a16:creationId xmlns:a16="http://schemas.microsoft.com/office/drawing/2014/main" id="{EF6ED729-04CB-4674-846E-733901A1226E}"/>
              </a:ext>
            </a:extLst>
          </p:cNvPr>
          <p:cNvSpPr>
            <a:spLocks noGrp="1"/>
          </p:cNvSpPr>
          <p:nvPr>
            <p:ph idx="1"/>
          </p:nvPr>
        </p:nvSpPr>
        <p:spPr>
          <a:xfrm>
            <a:off x="217714" y="1216229"/>
            <a:ext cx="4811486" cy="5500576"/>
          </a:xfrm>
        </p:spPr>
        <p:txBody>
          <a:bodyPr anchor="ctr">
            <a:normAutofit fontScale="85000" lnSpcReduction="20000"/>
          </a:bodyPr>
          <a:lstStyle/>
          <a:p>
            <a:pPr>
              <a:lnSpc>
                <a:spcPct val="90000"/>
              </a:lnSpc>
            </a:pPr>
            <a:endParaRPr lang="en-US" sz="2800" dirty="0">
              <a:solidFill>
                <a:srgbClr val="000000"/>
              </a:solidFill>
            </a:endParaRPr>
          </a:p>
          <a:p>
            <a:pPr>
              <a:lnSpc>
                <a:spcPct val="90000"/>
              </a:lnSpc>
            </a:pPr>
            <a:endParaRPr lang="en-US" sz="2800" dirty="0">
              <a:solidFill>
                <a:srgbClr val="000000"/>
              </a:solidFill>
            </a:endParaRPr>
          </a:p>
          <a:p>
            <a:pPr>
              <a:lnSpc>
                <a:spcPct val="90000"/>
              </a:lnSpc>
            </a:pPr>
            <a:r>
              <a:rPr lang="en-US" sz="2800" dirty="0">
                <a:solidFill>
                  <a:srgbClr val="000000"/>
                </a:solidFill>
              </a:rPr>
              <a:t>Pain crisis in US </a:t>
            </a:r>
          </a:p>
          <a:p>
            <a:pPr lvl="1">
              <a:lnSpc>
                <a:spcPct val="90000"/>
              </a:lnSpc>
            </a:pPr>
            <a:r>
              <a:rPr lang="en-US" dirty="0">
                <a:solidFill>
                  <a:srgbClr val="000000"/>
                </a:solidFill>
              </a:rPr>
              <a:t>Burden of pain including economic impact</a:t>
            </a:r>
          </a:p>
          <a:p>
            <a:pPr>
              <a:lnSpc>
                <a:spcPct val="90000"/>
              </a:lnSpc>
            </a:pPr>
            <a:r>
              <a:rPr lang="en-US" sz="2800" dirty="0">
                <a:solidFill>
                  <a:srgbClr val="000000"/>
                </a:solidFill>
              </a:rPr>
              <a:t>Opioid epidemic</a:t>
            </a:r>
          </a:p>
          <a:p>
            <a:pPr lvl="1">
              <a:lnSpc>
                <a:spcPct val="90000"/>
              </a:lnSpc>
            </a:pPr>
            <a:r>
              <a:rPr lang="en-US" dirty="0">
                <a:solidFill>
                  <a:srgbClr val="000000"/>
                </a:solidFill>
              </a:rPr>
              <a:t>Adverse effects and addiction liability</a:t>
            </a:r>
          </a:p>
          <a:p>
            <a:pPr lvl="1">
              <a:lnSpc>
                <a:spcPct val="90000"/>
              </a:lnSpc>
            </a:pPr>
            <a:r>
              <a:rPr lang="en-US" dirty="0">
                <a:solidFill>
                  <a:srgbClr val="000000"/>
                </a:solidFill>
              </a:rPr>
              <a:t>Continued inadequate pain care</a:t>
            </a:r>
          </a:p>
          <a:p>
            <a:pPr>
              <a:lnSpc>
                <a:spcPct val="90000"/>
              </a:lnSpc>
            </a:pPr>
            <a:r>
              <a:rPr lang="en-US" sz="2800" dirty="0">
                <a:solidFill>
                  <a:srgbClr val="000000"/>
                </a:solidFill>
              </a:rPr>
              <a:t>Evidence-based nonpharmacologic options</a:t>
            </a:r>
          </a:p>
          <a:p>
            <a:pPr lvl="1">
              <a:lnSpc>
                <a:spcPct val="90000"/>
              </a:lnSpc>
            </a:pPr>
            <a:r>
              <a:rPr lang="en-US" dirty="0">
                <a:solidFill>
                  <a:srgbClr val="000000"/>
                </a:solidFill>
              </a:rPr>
              <a:t>Acute pain inpatient setting</a:t>
            </a:r>
          </a:p>
          <a:p>
            <a:pPr lvl="1">
              <a:lnSpc>
                <a:spcPct val="90000"/>
              </a:lnSpc>
            </a:pPr>
            <a:r>
              <a:rPr lang="en-US" dirty="0">
                <a:solidFill>
                  <a:srgbClr val="000000"/>
                </a:solidFill>
              </a:rPr>
              <a:t>Acute pain outpatient setting</a:t>
            </a:r>
          </a:p>
          <a:p>
            <a:pPr lvl="1">
              <a:lnSpc>
                <a:spcPct val="90000"/>
              </a:lnSpc>
            </a:pPr>
            <a:r>
              <a:rPr lang="en-US" dirty="0">
                <a:solidFill>
                  <a:srgbClr val="000000"/>
                </a:solidFill>
              </a:rPr>
              <a:t>Cancer pain</a:t>
            </a:r>
          </a:p>
          <a:p>
            <a:pPr lvl="1">
              <a:lnSpc>
                <a:spcPct val="90000"/>
              </a:lnSpc>
            </a:pPr>
            <a:r>
              <a:rPr lang="en-US" dirty="0">
                <a:solidFill>
                  <a:srgbClr val="000000"/>
                </a:solidFill>
              </a:rPr>
              <a:t>Chronic pain</a:t>
            </a:r>
          </a:p>
          <a:p>
            <a:pPr lvl="1">
              <a:lnSpc>
                <a:spcPct val="90000"/>
              </a:lnSpc>
            </a:pPr>
            <a:endParaRPr lang="en-US" dirty="0">
              <a:solidFill>
                <a:srgbClr val="000000"/>
              </a:solidFill>
            </a:endParaRPr>
          </a:p>
          <a:p>
            <a:pPr lvl="1">
              <a:lnSpc>
                <a:spcPct val="90000"/>
              </a:lnSpc>
            </a:pPr>
            <a:endParaRPr lang="en-US" dirty="0">
              <a:solidFill>
                <a:srgbClr val="000000"/>
              </a:solidFill>
            </a:endParaRPr>
          </a:p>
          <a:p>
            <a:pPr>
              <a:lnSpc>
                <a:spcPct val="90000"/>
              </a:lnSpc>
            </a:pPr>
            <a:endParaRPr lang="en-US" sz="1400" dirty="0">
              <a:solidFill>
                <a:srgbClr val="000000"/>
              </a:solidFill>
            </a:endParaRPr>
          </a:p>
        </p:txBody>
      </p:sp>
    </p:spTree>
    <p:extLst>
      <p:ext uri="{BB962C8B-B14F-4D97-AF65-F5344CB8AC3E}">
        <p14:creationId xmlns:p14="http://schemas.microsoft.com/office/powerpoint/2010/main" val="34524790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4286250"/>
            <a:ext cx="5293730" cy="147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le 1"/>
          <p:cNvSpPr>
            <a:spLocks noGrp="1"/>
          </p:cNvSpPr>
          <p:nvPr>
            <p:ph type="title"/>
          </p:nvPr>
        </p:nvSpPr>
        <p:spPr>
          <a:xfrm>
            <a:off x="393192" y="4432554"/>
            <a:ext cx="4945642" cy="1218908"/>
          </a:xfrm>
        </p:spPr>
        <p:txBody>
          <a:bodyPr>
            <a:normAutofit/>
          </a:bodyPr>
          <a:lstStyle/>
          <a:p>
            <a:pPr algn="r"/>
            <a:r>
              <a:rPr lang="en-US">
                <a:solidFill>
                  <a:srgbClr val="FFFFFF"/>
                </a:solidFill>
              </a:rPr>
              <a:t>Evidence confirms:</a:t>
            </a:r>
          </a:p>
        </p:txBody>
      </p:sp>
      <p:pic>
        <p:nvPicPr>
          <p:cNvPr id="4" name="Picture 3">
            <a:extLst>
              <a:ext uri="{FF2B5EF4-FFF2-40B4-BE49-F238E27FC236}">
                <a16:creationId xmlns:a16="http://schemas.microsoft.com/office/drawing/2014/main" id="{A27A0E81-6E87-1F46-AD79-483A53CDB1B1}"/>
              </a:ext>
            </a:extLst>
          </p:cNvPr>
          <p:cNvPicPr>
            <a:picLocks noChangeAspect="1"/>
          </p:cNvPicPr>
          <p:nvPr/>
        </p:nvPicPr>
        <p:blipFill rotWithShape="1">
          <a:blip r:embed="rId2">
            <a:extLst/>
          </a:blip>
          <a:srcRect l="13460" r="24677" b="2"/>
          <a:stretch/>
        </p:blipFill>
        <p:spPr>
          <a:xfrm>
            <a:off x="245660" y="1098550"/>
            <a:ext cx="5293730" cy="308054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1098549"/>
            <a:ext cx="3251710" cy="466090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 name="Content Placeholder 2"/>
          <p:cNvSpPr>
            <a:spLocks noGrp="1"/>
          </p:cNvSpPr>
          <p:nvPr>
            <p:ph idx="1"/>
          </p:nvPr>
        </p:nvSpPr>
        <p:spPr>
          <a:xfrm>
            <a:off x="5686922" y="1240971"/>
            <a:ext cx="3211418" cy="4518479"/>
          </a:xfrm>
        </p:spPr>
        <p:txBody>
          <a:bodyPr anchor="ctr">
            <a:normAutofit lnSpcReduction="10000"/>
          </a:bodyPr>
          <a:lstStyle/>
          <a:p>
            <a:r>
              <a:rPr lang="en-US" sz="2400" dirty="0" err="1">
                <a:solidFill>
                  <a:srgbClr val="FFFFFF"/>
                </a:solidFill>
              </a:rPr>
              <a:t>Nonpharm</a:t>
            </a:r>
            <a:r>
              <a:rPr lang="en-US" sz="2400" dirty="0">
                <a:solidFill>
                  <a:srgbClr val="FFFFFF"/>
                </a:solidFill>
              </a:rPr>
              <a:t> Options</a:t>
            </a:r>
          </a:p>
          <a:p>
            <a:r>
              <a:rPr lang="en-US" sz="2400" dirty="0">
                <a:solidFill>
                  <a:srgbClr val="FFFFFF"/>
                </a:solidFill>
              </a:rPr>
              <a:t>Clinically effective</a:t>
            </a:r>
          </a:p>
          <a:p>
            <a:r>
              <a:rPr lang="en-US" sz="2400" dirty="0">
                <a:solidFill>
                  <a:srgbClr val="FFFFFF"/>
                </a:solidFill>
              </a:rPr>
              <a:t>Professions regulated by States</a:t>
            </a:r>
          </a:p>
          <a:p>
            <a:r>
              <a:rPr lang="en-US" sz="2400" dirty="0">
                <a:solidFill>
                  <a:srgbClr val="FFFFFF"/>
                </a:solidFill>
              </a:rPr>
              <a:t>Regulated scopes of practice</a:t>
            </a:r>
          </a:p>
          <a:p>
            <a:r>
              <a:rPr lang="en-US" sz="2400" dirty="0">
                <a:solidFill>
                  <a:schemeClr val="bg1"/>
                </a:solidFill>
              </a:rPr>
              <a:t>consistent standard that uses evidence-based benefits and harms for inclusion of medical/health practices </a:t>
            </a:r>
          </a:p>
          <a:p>
            <a:endParaRPr lang="en-US" sz="1800" dirty="0">
              <a:solidFill>
                <a:srgbClr val="FFFFFF"/>
              </a:solidFill>
            </a:endParaRPr>
          </a:p>
        </p:txBody>
      </p:sp>
    </p:spTree>
    <p:extLst>
      <p:ext uri="{BB962C8B-B14F-4D97-AF65-F5344CB8AC3E}">
        <p14:creationId xmlns:p14="http://schemas.microsoft.com/office/powerpoint/2010/main" val="346874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A5405-66A3-477D-98AE-CDAFA35B967E}"/>
              </a:ext>
            </a:extLst>
          </p:cNvPr>
          <p:cNvSpPr>
            <a:spLocks noGrp="1"/>
          </p:cNvSpPr>
          <p:nvPr>
            <p:ph type="title"/>
          </p:nvPr>
        </p:nvSpPr>
        <p:spPr>
          <a:xfrm>
            <a:off x="2055441" y="938526"/>
            <a:ext cx="4542282" cy="994172"/>
          </a:xfrm>
        </p:spPr>
        <p:txBody>
          <a:bodyPr>
            <a:normAutofit fontScale="90000"/>
          </a:bodyPr>
          <a:lstStyle/>
          <a:p>
            <a:r>
              <a:rPr lang="en-US" dirty="0"/>
              <a:t>The Joint Commission (TJC)	</a:t>
            </a:r>
          </a:p>
        </p:txBody>
      </p:sp>
      <p:sp>
        <p:nvSpPr>
          <p:cNvPr id="3" name="Content Placeholder 2">
            <a:extLst>
              <a:ext uri="{FF2B5EF4-FFF2-40B4-BE49-F238E27FC236}">
                <a16:creationId xmlns:a16="http://schemas.microsoft.com/office/drawing/2014/main" id="{4ECD08CC-2499-4F08-95DC-BB85543A7009}"/>
              </a:ext>
            </a:extLst>
          </p:cNvPr>
          <p:cNvSpPr>
            <a:spLocks noGrp="1"/>
          </p:cNvSpPr>
          <p:nvPr>
            <p:ph idx="1"/>
          </p:nvPr>
        </p:nvSpPr>
        <p:spPr>
          <a:xfrm>
            <a:off x="337457" y="2318657"/>
            <a:ext cx="8196943" cy="3483429"/>
          </a:xfrm>
        </p:spPr>
        <p:txBody>
          <a:bodyPr>
            <a:normAutofit fontScale="77500" lnSpcReduction="20000"/>
          </a:bodyPr>
          <a:lstStyle/>
          <a:p>
            <a:r>
              <a:rPr lang="en-US" dirty="0"/>
              <a:t>Revised 2000 pain mandate</a:t>
            </a:r>
          </a:p>
          <a:p>
            <a:r>
              <a:rPr lang="en-US" dirty="0"/>
              <a:t>Clarified to include nonpharm Jan 1, 2015</a:t>
            </a:r>
          </a:p>
          <a:p>
            <a:r>
              <a:rPr lang="en-US" dirty="0"/>
              <a:t>Effective January 1, 2018</a:t>
            </a:r>
          </a:p>
          <a:p>
            <a:r>
              <a:rPr lang="en-US" dirty="0"/>
              <a:t>‘Hospitals provide nonpharmacologic options for patients with pain’</a:t>
            </a:r>
          </a:p>
          <a:p>
            <a:r>
              <a:rPr lang="en-US" dirty="0"/>
              <a:t>Scorable Element of Performance</a:t>
            </a:r>
          </a:p>
          <a:p>
            <a:pPr marL="0" indent="0">
              <a:buNone/>
            </a:pPr>
            <a:endParaRPr lang="en-US" dirty="0"/>
          </a:p>
          <a:p>
            <a:pPr marL="0" indent="0">
              <a:buNone/>
            </a:pPr>
            <a:r>
              <a:rPr lang="en-US" sz="2300" dirty="0">
                <a:hlinkClick r:id="rId2"/>
              </a:rPr>
              <a:t>https://www.jointcommission.org/assets/1/18/Joint_Commission_Enhances_Pain_Assessment_and_Management_Requirements_for_Accredited_Hospitals1.PDF</a:t>
            </a:r>
            <a:r>
              <a:rPr lang="en-US" sz="2300" dirty="0"/>
              <a:t>  </a:t>
            </a:r>
          </a:p>
        </p:txBody>
      </p:sp>
    </p:spTree>
    <p:extLst>
      <p:ext uri="{BB962C8B-B14F-4D97-AF65-F5344CB8AC3E}">
        <p14:creationId xmlns:p14="http://schemas.microsoft.com/office/powerpoint/2010/main" val="3474072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EEFAD-21A7-4CC9-BA3C-8E93DCB1D339}"/>
              </a:ext>
            </a:extLst>
          </p:cNvPr>
          <p:cNvSpPr>
            <a:spLocks noGrp="1"/>
          </p:cNvSpPr>
          <p:nvPr>
            <p:ph type="title"/>
          </p:nvPr>
        </p:nvSpPr>
        <p:spPr>
          <a:xfrm>
            <a:off x="491490" y="1131094"/>
            <a:ext cx="3840086" cy="1269596"/>
          </a:xfrm>
        </p:spPr>
        <p:txBody>
          <a:bodyPr>
            <a:normAutofit fontScale="90000"/>
          </a:bodyPr>
          <a:lstStyle/>
          <a:p>
            <a:r>
              <a:rPr lang="en-US" dirty="0"/>
              <a:t>Acute pain inpatient setting</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59461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69618CD-D677-4B19-844A-FCDCB0813FD5}"/>
              </a:ext>
            </a:extLst>
          </p:cNvPr>
          <p:cNvSpPr>
            <a:spLocks noGrp="1"/>
          </p:cNvSpPr>
          <p:nvPr>
            <p:ph idx="1"/>
          </p:nvPr>
        </p:nvSpPr>
        <p:spPr>
          <a:xfrm>
            <a:off x="213610" y="2788526"/>
            <a:ext cx="5468733" cy="3100644"/>
          </a:xfrm>
        </p:spPr>
        <p:txBody>
          <a:bodyPr>
            <a:normAutofit lnSpcReduction="10000"/>
          </a:bodyPr>
          <a:lstStyle/>
          <a:p>
            <a:r>
              <a:rPr lang="en-US" dirty="0"/>
              <a:t>Post-operative pain	</a:t>
            </a:r>
          </a:p>
          <a:p>
            <a:pPr lvl="1"/>
            <a:r>
              <a:rPr lang="en-US" sz="2100" dirty="0"/>
              <a:t>Acupuncture therapy</a:t>
            </a:r>
          </a:p>
          <a:p>
            <a:pPr lvl="1"/>
            <a:r>
              <a:rPr lang="en-US" sz="2100" dirty="0"/>
              <a:t>Massage therapy</a:t>
            </a:r>
          </a:p>
          <a:p>
            <a:pPr lvl="1"/>
            <a:r>
              <a:rPr lang="en-US" sz="2100" dirty="0"/>
              <a:t>Mind body directed therapies</a:t>
            </a:r>
          </a:p>
          <a:p>
            <a:pPr lvl="2"/>
            <a:r>
              <a:rPr lang="en-US" sz="2100" dirty="0"/>
              <a:t>Music therapy</a:t>
            </a:r>
          </a:p>
          <a:p>
            <a:pPr lvl="2"/>
            <a:r>
              <a:rPr lang="en-US" sz="2100" dirty="0"/>
              <a:t>Suggestive techniques and guided imagery</a:t>
            </a:r>
          </a:p>
          <a:p>
            <a:pPr lvl="2"/>
            <a:r>
              <a:rPr lang="en-US" sz="2100" dirty="0"/>
              <a:t>Virtual reality-assisted distraction (VR)</a:t>
            </a:r>
          </a:p>
          <a:p>
            <a:pPr lvl="1"/>
            <a:endParaRPr lang="en-US" sz="2100" dirty="0"/>
          </a:p>
          <a:p>
            <a:endParaRPr lang="en-US" sz="1350" dirty="0"/>
          </a:p>
        </p:txBody>
      </p:sp>
      <p:pic>
        <p:nvPicPr>
          <p:cNvPr id="5" name="Picture 4">
            <a:extLst>
              <a:ext uri="{FF2B5EF4-FFF2-40B4-BE49-F238E27FC236}">
                <a16:creationId xmlns:a16="http://schemas.microsoft.com/office/drawing/2014/main" id="{23036679-14A3-A345-83F8-9EEF9358B103}"/>
              </a:ext>
            </a:extLst>
          </p:cNvPr>
          <p:cNvPicPr>
            <a:picLocks noChangeAspect="1"/>
          </p:cNvPicPr>
          <p:nvPr/>
        </p:nvPicPr>
        <p:blipFill rotWithShape="1">
          <a:blip r:embed="rId2">
            <a:extLst/>
          </a:blip>
          <a:srcRect l="27823" r="39038"/>
          <a:stretch/>
        </p:blipFill>
        <p:spPr>
          <a:xfrm>
            <a:off x="5565098" y="857258"/>
            <a:ext cx="3578901" cy="514349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196661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9EAC4-BFFA-48EC-A8FD-95633C07E309}"/>
              </a:ext>
            </a:extLst>
          </p:cNvPr>
          <p:cNvSpPr>
            <a:spLocks noGrp="1"/>
          </p:cNvSpPr>
          <p:nvPr>
            <p:ph type="title"/>
          </p:nvPr>
        </p:nvSpPr>
        <p:spPr>
          <a:xfrm>
            <a:off x="260603" y="1179100"/>
            <a:ext cx="8143167" cy="994172"/>
          </a:xfrm>
        </p:spPr>
        <p:txBody>
          <a:bodyPr>
            <a:noAutofit/>
          </a:bodyPr>
          <a:lstStyle/>
          <a:p>
            <a:pPr>
              <a:spcBef>
                <a:spcPts val="750"/>
              </a:spcBef>
            </a:pPr>
            <a:r>
              <a:rPr lang="en-US" sz="3200" dirty="0">
                <a:solidFill>
                  <a:srgbClr val="002060"/>
                </a:solidFill>
                <a:latin typeface="Calibri" panose="020F0502020204030204"/>
                <a:ea typeface="+mn-ea"/>
                <a:cs typeface="+mn-cs"/>
              </a:rPr>
              <a:t>Acute pain inpatient setting</a:t>
            </a:r>
            <a:br>
              <a:rPr lang="en-US" sz="3200" dirty="0">
                <a:solidFill>
                  <a:srgbClr val="002060"/>
                </a:solidFill>
                <a:latin typeface="Calibri" panose="020F0502020204030204"/>
                <a:ea typeface="+mn-ea"/>
                <a:cs typeface="+mn-cs"/>
              </a:rPr>
            </a:br>
            <a:r>
              <a:rPr lang="en-US" sz="3200" dirty="0">
                <a:solidFill>
                  <a:srgbClr val="002060"/>
                </a:solidFill>
                <a:ea typeface="+mn-ea"/>
                <a:cs typeface="+mn-cs"/>
              </a:rPr>
              <a:t>Post-operative pain</a:t>
            </a:r>
            <a:endParaRPr lang="en-US" sz="3200" dirty="0"/>
          </a:p>
        </p:txBody>
      </p:sp>
      <p:sp>
        <p:nvSpPr>
          <p:cNvPr id="3" name="Content Placeholder 2">
            <a:extLst>
              <a:ext uri="{FF2B5EF4-FFF2-40B4-BE49-F238E27FC236}">
                <a16:creationId xmlns:a16="http://schemas.microsoft.com/office/drawing/2014/main" id="{D73A9A6E-AB49-469A-8449-CBFD471B893D}"/>
              </a:ext>
            </a:extLst>
          </p:cNvPr>
          <p:cNvSpPr>
            <a:spLocks noGrp="1"/>
          </p:cNvSpPr>
          <p:nvPr>
            <p:ph idx="1"/>
          </p:nvPr>
        </p:nvSpPr>
        <p:spPr>
          <a:xfrm>
            <a:off x="372183" y="2373086"/>
            <a:ext cx="8369046" cy="3782439"/>
          </a:xfrm>
        </p:spPr>
        <p:txBody>
          <a:bodyPr>
            <a:normAutofit lnSpcReduction="10000"/>
          </a:bodyPr>
          <a:lstStyle/>
          <a:p>
            <a:pPr marL="346472" lvl="1" indent="-257175"/>
            <a:r>
              <a:rPr lang="en-US" sz="2100" dirty="0">
                <a:effectLst>
                  <a:outerShdw blurRad="38100" dist="38100" dir="2700000" algn="tl">
                    <a:srgbClr val="000000">
                      <a:alpha val="43137"/>
                    </a:srgbClr>
                  </a:outerShdw>
                </a:effectLst>
              </a:rPr>
              <a:t>Acupuncture therapy</a:t>
            </a:r>
          </a:p>
          <a:p>
            <a:pPr marL="346472" lvl="1" indent="-257175"/>
            <a:r>
              <a:rPr lang="en-US" sz="2100" dirty="0"/>
              <a:t>5 </a:t>
            </a:r>
            <a:r>
              <a:rPr lang="en-US" sz="2100" dirty="0">
                <a:effectLst>
                  <a:outerShdw blurRad="38100" dist="38100" dir="2700000" algn="tl">
                    <a:srgbClr val="000000">
                      <a:alpha val="43137"/>
                    </a:srgbClr>
                  </a:outerShdw>
                </a:effectLst>
              </a:rPr>
              <a:t>systematic reviews meta-analyses</a:t>
            </a:r>
          </a:p>
          <a:p>
            <a:pPr marL="689372" lvl="2" indent="-257175"/>
            <a:r>
              <a:rPr lang="en-US" sz="1800" dirty="0"/>
              <a:t>Acupuncture reduces pain and opioid consumption 20-30%</a:t>
            </a:r>
          </a:p>
          <a:p>
            <a:pPr marL="689372" lvl="2" indent="-257175"/>
            <a:r>
              <a:rPr lang="en-US" sz="1800" dirty="0"/>
              <a:t>Post-knee arthroplasty: reduced and delayed opioid need</a:t>
            </a:r>
          </a:p>
          <a:p>
            <a:pPr marL="689372" lvl="2" indent="-257175"/>
            <a:r>
              <a:rPr lang="en-US" sz="1800" dirty="0"/>
              <a:t>Ear acupuncture: immediate pain relief sustained at 48 hrs. equivalent to analgesics</a:t>
            </a:r>
          </a:p>
          <a:p>
            <a:pPr marL="346472" lvl="1" indent="-257175"/>
            <a:r>
              <a:rPr lang="en-US" sz="2100" dirty="0"/>
              <a:t>Reduces opioid-related side effects: nausea, dizziness, sedation, pruritus and urinary retention</a:t>
            </a:r>
          </a:p>
          <a:p>
            <a:pPr marL="346472" lvl="1" indent="-257175"/>
            <a:r>
              <a:rPr lang="en-US" sz="2100" dirty="0"/>
              <a:t>Reviews support use of acupuncture as adjunct for surgical pain</a:t>
            </a:r>
          </a:p>
          <a:p>
            <a:pPr marL="346472" lvl="1" indent="-257175"/>
            <a:r>
              <a:rPr lang="en-US" sz="2100" dirty="0"/>
              <a:t>Acupuncture therapy is </a:t>
            </a:r>
            <a:r>
              <a:rPr lang="en-US" sz="2100" dirty="0">
                <a:effectLst>
                  <a:outerShdw blurRad="38100" dist="38100" dir="2700000" algn="tl">
                    <a:srgbClr val="000000">
                      <a:alpha val="43137"/>
                    </a:srgbClr>
                  </a:outerShdw>
                </a:effectLst>
              </a:rPr>
              <a:t>safe</a:t>
            </a:r>
            <a:r>
              <a:rPr lang="en-US" sz="2100" dirty="0"/>
              <a:t>, low AE and accepted in adult, pediatric and pregnant patients</a:t>
            </a:r>
          </a:p>
          <a:p>
            <a:pPr marL="346472" lvl="1" indent="-257175"/>
            <a:endParaRPr lang="en-US" sz="2100" dirty="0"/>
          </a:p>
          <a:p>
            <a:pPr marL="689372" lvl="2" indent="-257175"/>
            <a:endParaRPr lang="en-US" sz="1800" dirty="0"/>
          </a:p>
          <a:p>
            <a:pPr marL="689372" lvl="2" indent="-257175"/>
            <a:endParaRPr lang="en-US" sz="1800" dirty="0"/>
          </a:p>
          <a:p>
            <a:pPr marL="689372" lvl="2" indent="-257175"/>
            <a:endParaRPr lang="en-US" sz="1800" dirty="0"/>
          </a:p>
        </p:txBody>
      </p:sp>
    </p:spTree>
    <p:extLst>
      <p:ext uri="{BB962C8B-B14F-4D97-AF65-F5344CB8AC3E}">
        <p14:creationId xmlns:p14="http://schemas.microsoft.com/office/powerpoint/2010/main" val="328824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A9544-9775-429C-8648-7E2274D63954}"/>
              </a:ext>
            </a:extLst>
          </p:cNvPr>
          <p:cNvSpPr>
            <a:spLocks noGrp="1"/>
          </p:cNvSpPr>
          <p:nvPr>
            <p:ph type="title"/>
          </p:nvPr>
        </p:nvSpPr>
        <p:spPr>
          <a:xfrm>
            <a:off x="1328057" y="500743"/>
            <a:ext cx="6803572" cy="1395923"/>
          </a:xfrm>
        </p:spPr>
        <p:txBody>
          <a:bodyPr>
            <a:normAutofit fontScale="90000"/>
          </a:bodyPr>
          <a:lstStyle/>
          <a:p>
            <a:pPr marL="171450" indent="-171450">
              <a:spcBef>
                <a:spcPts val="750"/>
              </a:spcBef>
            </a:pPr>
            <a:r>
              <a:rPr lang="en-US" dirty="0">
                <a:solidFill>
                  <a:srgbClr val="002060"/>
                </a:solidFill>
                <a:ea typeface="+mn-ea"/>
                <a:cs typeface="+mn-cs"/>
              </a:rPr>
              <a:t/>
            </a:r>
            <a:br>
              <a:rPr lang="en-US" dirty="0">
                <a:solidFill>
                  <a:srgbClr val="002060"/>
                </a:solidFill>
                <a:ea typeface="+mn-ea"/>
                <a:cs typeface="+mn-cs"/>
              </a:rPr>
            </a:br>
            <a:r>
              <a:rPr lang="en-US" sz="3600" dirty="0">
                <a:solidFill>
                  <a:srgbClr val="002060"/>
                </a:solidFill>
                <a:ea typeface="+mn-ea"/>
                <a:cs typeface="+mn-cs"/>
              </a:rPr>
              <a:t>Acute pain, trauma and ED</a:t>
            </a:r>
            <a:r>
              <a:rPr lang="en-US" sz="2100" dirty="0">
                <a:solidFill>
                  <a:srgbClr val="002060"/>
                </a:solidFill>
                <a:ea typeface="+mn-ea"/>
                <a:cs typeface="+mn-cs"/>
              </a:rPr>
              <a:t/>
            </a:r>
            <a:br>
              <a:rPr lang="en-US" sz="2100" dirty="0">
                <a:solidFill>
                  <a:srgbClr val="002060"/>
                </a:solidFill>
                <a:ea typeface="+mn-ea"/>
                <a:cs typeface="+mn-cs"/>
              </a:rPr>
            </a:br>
            <a:endParaRPr lang="en-US" dirty="0"/>
          </a:p>
        </p:txBody>
      </p:sp>
      <p:sp>
        <p:nvSpPr>
          <p:cNvPr id="3" name="Content Placeholder 2">
            <a:extLst>
              <a:ext uri="{FF2B5EF4-FFF2-40B4-BE49-F238E27FC236}">
                <a16:creationId xmlns:a16="http://schemas.microsoft.com/office/drawing/2014/main" id="{9AC65011-7B4E-4EF4-BB76-632991336E90}"/>
              </a:ext>
            </a:extLst>
          </p:cNvPr>
          <p:cNvSpPr>
            <a:spLocks noGrp="1"/>
          </p:cNvSpPr>
          <p:nvPr>
            <p:ph idx="1"/>
          </p:nvPr>
        </p:nvSpPr>
        <p:spPr>
          <a:xfrm>
            <a:off x="457200" y="1831294"/>
            <a:ext cx="8229600" cy="4525963"/>
          </a:xfrm>
        </p:spPr>
        <p:txBody>
          <a:bodyPr>
            <a:normAutofit fontScale="92500" lnSpcReduction="20000"/>
          </a:bodyPr>
          <a:lstStyle/>
          <a:p>
            <a:r>
              <a:rPr lang="en-US" sz="2800" dirty="0"/>
              <a:t>Acupuncture therapy in ED</a:t>
            </a:r>
          </a:p>
          <a:p>
            <a:pPr marL="971550" lvl="3"/>
            <a:r>
              <a:rPr lang="en-US" sz="2400" dirty="0"/>
              <a:t>Systematic review with meta-analysis</a:t>
            </a:r>
          </a:p>
          <a:p>
            <a:pPr lvl="2"/>
            <a:r>
              <a:rPr lang="en-US" sz="2800" dirty="0"/>
              <a:t>Improved levels of pain and patient satisfaction in ED (2017)</a:t>
            </a:r>
          </a:p>
          <a:p>
            <a:pPr lvl="2"/>
            <a:r>
              <a:rPr lang="en-US" sz="2800" dirty="0"/>
              <a:t>Low cost and low AE</a:t>
            </a:r>
          </a:p>
          <a:p>
            <a:pPr lvl="1"/>
            <a:r>
              <a:rPr lang="en-US" dirty="0"/>
              <a:t>Retrospective trial acup decreased pain comparable to analgesics with additional benefit of reduced anxiety</a:t>
            </a:r>
          </a:p>
          <a:p>
            <a:pPr lvl="1"/>
            <a:r>
              <a:rPr lang="en-US" dirty="0"/>
              <a:t>RCT acupuncture superior to IV morphine (2016)</a:t>
            </a:r>
          </a:p>
          <a:p>
            <a:pPr lvl="2"/>
            <a:r>
              <a:rPr lang="en-US" sz="2800" dirty="0"/>
              <a:t>Pain relief</a:t>
            </a:r>
          </a:p>
          <a:p>
            <a:pPr lvl="2"/>
            <a:r>
              <a:rPr lang="en-US" sz="2800" dirty="0"/>
              <a:t>Onset of action</a:t>
            </a:r>
          </a:p>
          <a:p>
            <a:pPr lvl="2"/>
            <a:r>
              <a:rPr lang="en-US" sz="2800" dirty="0"/>
              <a:t>Fewer AE</a:t>
            </a:r>
          </a:p>
          <a:p>
            <a:pPr marL="685800" lvl="2" indent="0">
              <a:buNone/>
            </a:pPr>
            <a:endParaRPr lang="en-US" dirty="0"/>
          </a:p>
          <a:p>
            <a:pPr marL="685800" lvl="2" indent="0">
              <a:buNone/>
            </a:pPr>
            <a:endParaRPr lang="en-US" sz="1800" dirty="0"/>
          </a:p>
          <a:p>
            <a:pPr lvl="2"/>
            <a:endParaRPr lang="en-US" sz="1800" dirty="0"/>
          </a:p>
          <a:p>
            <a:pPr lvl="2"/>
            <a:endParaRPr lang="en-US" sz="1800" dirty="0"/>
          </a:p>
        </p:txBody>
      </p:sp>
    </p:spTree>
    <p:extLst>
      <p:ext uri="{BB962C8B-B14F-4D97-AF65-F5344CB8AC3E}">
        <p14:creationId xmlns:p14="http://schemas.microsoft.com/office/powerpoint/2010/main" val="3688461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C2040-87BC-43F2-869B-BC49DF038514}"/>
              </a:ext>
            </a:extLst>
          </p:cNvPr>
          <p:cNvSpPr>
            <a:spLocks noGrp="1"/>
          </p:cNvSpPr>
          <p:nvPr>
            <p:ph type="title"/>
          </p:nvPr>
        </p:nvSpPr>
        <p:spPr>
          <a:xfrm>
            <a:off x="1995351" y="781787"/>
            <a:ext cx="4322826" cy="994172"/>
          </a:xfrm>
        </p:spPr>
        <p:txBody>
          <a:bodyPr>
            <a:noAutofit/>
          </a:bodyPr>
          <a:lstStyle/>
          <a:p>
            <a:r>
              <a:rPr lang="en-US" sz="3200" dirty="0">
                <a:solidFill>
                  <a:srgbClr val="002060"/>
                </a:solidFill>
              </a:rPr>
              <a:t>Post-operative pain</a:t>
            </a:r>
            <a:endParaRPr lang="en-US" sz="3200" dirty="0"/>
          </a:p>
        </p:txBody>
      </p:sp>
      <p:sp>
        <p:nvSpPr>
          <p:cNvPr id="3" name="Content Placeholder 2">
            <a:extLst>
              <a:ext uri="{FF2B5EF4-FFF2-40B4-BE49-F238E27FC236}">
                <a16:creationId xmlns:a16="http://schemas.microsoft.com/office/drawing/2014/main" id="{510B746C-E2F0-44E1-A51A-70ED9C0F0304}"/>
              </a:ext>
            </a:extLst>
          </p:cNvPr>
          <p:cNvSpPr>
            <a:spLocks noGrp="1"/>
          </p:cNvSpPr>
          <p:nvPr>
            <p:ph idx="1"/>
          </p:nvPr>
        </p:nvSpPr>
        <p:spPr>
          <a:xfrm>
            <a:off x="293914" y="2315623"/>
            <a:ext cx="8610600" cy="3760590"/>
          </a:xfrm>
        </p:spPr>
        <p:txBody>
          <a:bodyPr>
            <a:normAutofit fontScale="85000" lnSpcReduction="20000"/>
          </a:bodyPr>
          <a:lstStyle/>
          <a:p>
            <a:pPr marL="171450" lvl="1"/>
            <a:r>
              <a:rPr lang="en-US" dirty="0"/>
              <a:t>Massage therapy</a:t>
            </a:r>
          </a:p>
          <a:p>
            <a:pPr marL="514350" lvl="2"/>
            <a:r>
              <a:rPr lang="en-US" sz="2800" dirty="0"/>
              <a:t>2 systematic reviews with meta-analyses</a:t>
            </a:r>
          </a:p>
          <a:p>
            <a:pPr marL="514350" lvl="2"/>
            <a:r>
              <a:rPr lang="en-US" sz="2800" dirty="0"/>
              <a:t>Massage reduces post-op pain and anxiety in surgical patients</a:t>
            </a:r>
          </a:p>
          <a:p>
            <a:r>
              <a:rPr lang="en-US" sz="2800" dirty="0"/>
              <a:t>RCTs massage for post-op pain and anxiety</a:t>
            </a:r>
          </a:p>
          <a:p>
            <a:pPr lvl="1"/>
            <a:r>
              <a:rPr lang="en-US" dirty="0"/>
              <a:t>Major surgeries military setting</a:t>
            </a:r>
          </a:p>
          <a:p>
            <a:pPr lvl="1"/>
            <a:r>
              <a:rPr lang="en-US" dirty="0"/>
              <a:t>Post-cesarean </a:t>
            </a:r>
          </a:p>
          <a:p>
            <a:pPr lvl="1"/>
            <a:r>
              <a:rPr lang="en-US" dirty="0"/>
              <a:t>Cardiac surgery</a:t>
            </a:r>
          </a:p>
          <a:p>
            <a:pPr lvl="1"/>
            <a:r>
              <a:rPr lang="en-US" dirty="0"/>
              <a:t>Thoracic surgery </a:t>
            </a:r>
          </a:p>
          <a:p>
            <a:pPr marL="171450" lvl="1"/>
            <a:r>
              <a:rPr lang="en-US" dirty="0"/>
              <a:t>Massage therapy is </a:t>
            </a:r>
            <a:r>
              <a:rPr lang="en-US" dirty="0">
                <a:effectLst>
                  <a:outerShdw blurRad="38100" dist="38100" dir="2700000" algn="tl">
                    <a:srgbClr val="000000">
                      <a:alpha val="43137"/>
                    </a:srgbClr>
                  </a:outerShdw>
                </a:effectLst>
              </a:rPr>
              <a:t>safe; </a:t>
            </a:r>
            <a:r>
              <a:rPr lang="en-US" dirty="0"/>
              <a:t>rare serious AD and low rates of minor complaints such as muscle soreness</a:t>
            </a:r>
          </a:p>
          <a:p>
            <a:pPr lvl="1"/>
            <a:endParaRPr lang="en-US" dirty="0"/>
          </a:p>
        </p:txBody>
      </p:sp>
    </p:spTree>
    <p:extLst>
      <p:ext uri="{BB962C8B-B14F-4D97-AF65-F5344CB8AC3E}">
        <p14:creationId xmlns:p14="http://schemas.microsoft.com/office/powerpoint/2010/main" val="1627852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D6837-50A1-4DB0-91B2-AC4052798943}"/>
              </a:ext>
            </a:extLst>
          </p:cNvPr>
          <p:cNvSpPr>
            <a:spLocks noGrp="1"/>
          </p:cNvSpPr>
          <p:nvPr>
            <p:ph type="title"/>
          </p:nvPr>
        </p:nvSpPr>
        <p:spPr>
          <a:xfrm>
            <a:off x="1295400" y="1110145"/>
            <a:ext cx="6019800" cy="994172"/>
          </a:xfrm>
        </p:spPr>
        <p:txBody>
          <a:bodyPr>
            <a:noAutofit/>
          </a:bodyPr>
          <a:lstStyle/>
          <a:p>
            <a:r>
              <a:rPr lang="en-US" sz="3200" dirty="0"/>
              <a:t>Mind body for acute inpatient</a:t>
            </a:r>
            <a:br>
              <a:rPr lang="en-US" sz="3200" dirty="0"/>
            </a:br>
            <a:endParaRPr lang="en-US" sz="3200" dirty="0"/>
          </a:p>
        </p:txBody>
      </p:sp>
      <p:sp>
        <p:nvSpPr>
          <p:cNvPr id="3" name="Content Placeholder 2">
            <a:extLst>
              <a:ext uri="{FF2B5EF4-FFF2-40B4-BE49-F238E27FC236}">
                <a16:creationId xmlns:a16="http://schemas.microsoft.com/office/drawing/2014/main" id="{A3F466AF-85C5-4ED7-8BFE-85612CEDF5E3}"/>
              </a:ext>
            </a:extLst>
          </p:cNvPr>
          <p:cNvSpPr>
            <a:spLocks noGrp="1"/>
          </p:cNvSpPr>
          <p:nvPr>
            <p:ph idx="1"/>
          </p:nvPr>
        </p:nvSpPr>
        <p:spPr>
          <a:xfrm>
            <a:off x="628650" y="1763486"/>
            <a:ext cx="7202744" cy="4408714"/>
          </a:xfrm>
        </p:spPr>
        <p:txBody>
          <a:bodyPr>
            <a:normAutofit/>
          </a:bodyPr>
          <a:lstStyle/>
          <a:p>
            <a:pPr marL="171450" lvl="1"/>
            <a:r>
              <a:rPr lang="en-US" sz="2100" dirty="0"/>
              <a:t>Music therapy: 3 systematic reviews with meta-analysis</a:t>
            </a:r>
          </a:p>
          <a:p>
            <a:pPr marL="514350" lvl="2"/>
            <a:r>
              <a:rPr lang="en-US" sz="1800" dirty="0"/>
              <a:t>Peri-op music reduced pain in pediatric surgery (2015)</a:t>
            </a:r>
          </a:p>
          <a:p>
            <a:pPr marL="514350" lvl="2"/>
            <a:r>
              <a:rPr lang="en-US" sz="1800" dirty="0"/>
              <a:t>Reduces pain in burn patients during tx procedures (2017)</a:t>
            </a:r>
          </a:p>
          <a:p>
            <a:pPr marL="514350" lvl="2"/>
            <a:r>
              <a:rPr lang="en-US" sz="1800" dirty="0"/>
              <a:t>Music decreases pain, distress and analgesic use (2016)</a:t>
            </a:r>
          </a:p>
          <a:p>
            <a:pPr marL="514350" lvl="2"/>
            <a:endParaRPr lang="en-US" sz="1800" dirty="0"/>
          </a:p>
          <a:p>
            <a:pPr marL="171450" lvl="1"/>
            <a:r>
              <a:rPr lang="en-US" sz="2100" dirty="0"/>
              <a:t>Suggestive techniques: one meta-analysis</a:t>
            </a:r>
          </a:p>
          <a:p>
            <a:pPr marL="514350" lvl="2"/>
            <a:r>
              <a:rPr lang="en-US" sz="1800" dirty="0"/>
              <a:t>Alleviate post-op pain especially in minor surgeries (2014)</a:t>
            </a:r>
          </a:p>
          <a:p>
            <a:pPr marL="514350" lvl="2"/>
            <a:endParaRPr lang="en-US" sz="1800" dirty="0"/>
          </a:p>
          <a:p>
            <a:pPr marL="171450" lvl="1"/>
            <a:r>
              <a:rPr lang="en-US" sz="2100" dirty="0"/>
              <a:t>Virtual reality-assisted distraction (VR)</a:t>
            </a:r>
          </a:p>
          <a:p>
            <a:pPr marL="514350" lvl="2"/>
            <a:r>
              <a:rPr lang="en-US" sz="1800" dirty="0"/>
              <a:t>Reduces burn-induced and burn wound care pain in adults and children (2011-2017 trials)</a:t>
            </a:r>
          </a:p>
        </p:txBody>
      </p:sp>
    </p:spTree>
    <p:extLst>
      <p:ext uri="{BB962C8B-B14F-4D97-AF65-F5344CB8AC3E}">
        <p14:creationId xmlns:p14="http://schemas.microsoft.com/office/powerpoint/2010/main" val="4154336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CA854-BE40-4535-ABA0-06E5B4EE2F03}"/>
              </a:ext>
            </a:extLst>
          </p:cNvPr>
          <p:cNvSpPr>
            <a:spLocks noGrp="1"/>
          </p:cNvSpPr>
          <p:nvPr>
            <p:ph type="title"/>
          </p:nvPr>
        </p:nvSpPr>
        <p:spPr>
          <a:xfrm>
            <a:off x="2250621" y="956922"/>
            <a:ext cx="3781044" cy="994172"/>
          </a:xfrm>
        </p:spPr>
        <p:txBody>
          <a:bodyPr>
            <a:normAutofit/>
          </a:bodyPr>
          <a:lstStyle/>
          <a:p>
            <a:r>
              <a:rPr lang="en-US" sz="3200" dirty="0"/>
              <a:t>Safety mind body</a:t>
            </a:r>
          </a:p>
        </p:txBody>
      </p:sp>
      <p:sp>
        <p:nvSpPr>
          <p:cNvPr id="3" name="Content Placeholder 2">
            <a:extLst>
              <a:ext uri="{FF2B5EF4-FFF2-40B4-BE49-F238E27FC236}">
                <a16:creationId xmlns:a16="http://schemas.microsoft.com/office/drawing/2014/main" id="{ABED3923-03C7-4CC4-A2DC-63E12ECBE3CE}"/>
              </a:ext>
            </a:extLst>
          </p:cNvPr>
          <p:cNvSpPr>
            <a:spLocks noGrp="1"/>
          </p:cNvSpPr>
          <p:nvPr>
            <p:ph idx="1"/>
          </p:nvPr>
        </p:nvSpPr>
        <p:spPr>
          <a:xfrm>
            <a:off x="628650" y="2657808"/>
            <a:ext cx="7886700" cy="3048524"/>
          </a:xfrm>
        </p:spPr>
        <p:txBody>
          <a:bodyPr>
            <a:normAutofit fontScale="92500" lnSpcReduction="10000"/>
          </a:bodyPr>
          <a:lstStyle/>
          <a:p>
            <a:r>
              <a:rPr lang="en-US" sz="3000" dirty="0">
                <a:ea typeface="SimSun" panose="02010600030101010101" pitchFamily="2" charset="-122"/>
              </a:rPr>
              <a:t>Music therapy, suggestive techniques, guided imagery are safe options to improve post-operative recovery</a:t>
            </a:r>
          </a:p>
          <a:p>
            <a:endParaRPr lang="en-US" sz="3000" dirty="0">
              <a:ea typeface="SimSun" panose="02010600030101010101" pitchFamily="2" charset="-122"/>
            </a:endParaRPr>
          </a:p>
          <a:p>
            <a:r>
              <a:rPr lang="en-US" sz="3000" dirty="0">
                <a:ea typeface="SimSun" panose="02010600030101010101" pitchFamily="2" charset="-122"/>
              </a:rPr>
              <a:t>VR risk of nausea</a:t>
            </a:r>
          </a:p>
          <a:p>
            <a:pPr lvl="1"/>
            <a:r>
              <a:rPr lang="en-US" sz="3000" dirty="0">
                <a:ea typeface="SimSun" panose="02010600030101010101" pitchFamily="2" charset="-122"/>
              </a:rPr>
              <a:t>Safety requires ‘safe areas’, ‘spotting’ and debriefing</a:t>
            </a:r>
          </a:p>
          <a:p>
            <a:pPr marL="0" indent="0">
              <a:buNone/>
            </a:pPr>
            <a:endParaRPr lang="en-US" dirty="0"/>
          </a:p>
        </p:txBody>
      </p:sp>
    </p:spTree>
    <p:extLst>
      <p:ext uri="{BB962C8B-B14F-4D97-AF65-F5344CB8AC3E}">
        <p14:creationId xmlns:p14="http://schemas.microsoft.com/office/powerpoint/2010/main" val="935547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40DEA6-8A6F-CF4C-A3BE-831556A89AEC}"/>
              </a:ext>
            </a:extLst>
          </p:cNvPr>
          <p:cNvSpPr>
            <a:spLocks noGrp="1"/>
          </p:cNvSpPr>
          <p:nvPr>
            <p:ph idx="1"/>
          </p:nvPr>
        </p:nvSpPr>
        <p:spPr>
          <a:xfrm>
            <a:off x="4299857" y="1135869"/>
            <a:ext cx="4354286" cy="4622673"/>
          </a:xfrm>
        </p:spPr>
        <p:txBody>
          <a:bodyPr>
            <a:normAutofit lnSpcReduction="10000"/>
          </a:bodyPr>
          <a:lstStyle/>
          <a:p>
            <a:r>
              <a:rPr lang="en-US" sz="2600" dirty="0" err="1">
                <a:ea typeface="SimSun" panose="02010600030101010101" pitchFamily="2" charset="-122"/>
              </a:rPr>
              <a:t>SysRevMeta</a:t>
            </a:r>
            <a:r>
              <a:rPr lang="en-US" sz="2600" dirty="0">
                <a:ea typeface="SimSun" panose="02010600030101010101" pitchFamily="2" charset="-122"/>
              </a:rPr>
              <a:t>: effective for malignancy and surgery-related pain (2017)</a:t>
            </a:r>
          </a:p>
          <a:p>
            <a:endParaRPr lang="en-US" sz="2600" dirty="0">
              <a:ea typeface="SimSun" panose="02010600030101010101" pitchFamily="2" charset="-122"/>
            </a:endParaRPr>
          </a:p>
          <a:p>
            <a:r>
              <a:rPr lang="en-US" sz="2600" dirty="0" err="1"/>
              <a:t>SysRevMeta</a:t>
            </a:r>
            <a:r>
              <a:rPr lang="en-US" sz="2600" dirty="0"/>
              <a:t>: </a:t>
            </a:r>
            <a:r>
              <a:rPr lang="en-US" sz="2600" dirty="0" err="1"/>
              <a:t>acup</a:t>
            </a:r>
            <a:r>
              <a:rPr lang="en-US" sz="2600" dirty="0"/>
              <a:t> relieved joint pain in breast cancer </a:t>
            </a:r>
            <a:r>
              <a:rPr lang="en-US" sz="2600" dirty="0" err="1"/>
              <a:t>tx</a:t>
            </a:r>
            <a:r>
              <a:rPr lang="en-US" sz="2600" dirty="0"/>
              <a:t> induced menopause (2017)</a:t>
            </a:r>
          </a:p>
          <a:p>
            <a:endParaRPr lang="en-US" sz="2600" dirty="0"/>
          </a:p>
          <a:p>
            <a:r>
              <a:rPr lang="en-US" sz="2600" dirty="0"/>
              <a:t>Effective in radiation </a:t>
            </a:r>
            <a:r>
              <a:rPr lang="en-US" sz="2600" dirty="0" err="1"/>
              <a:t>sxs</a:t>
            </a:r>
            <a:r>
              <a:rPr lang="en-US" sz="2600" dirty="0"/>
              <a:t>, pain of dysphagia, peripheral neuropathy</a:t>
            </a:r>
          </a:p>
          <a:p>
            <a:endParaRPr lang="en-US" dirty="0"/>
          </a:p>
        </p:txBody>
      </p:sp>
      <p:sp>
        <p:nvSpPr>
          <p:cNvPr id="4" name="TextBox 3">
            <a:extLst>
              <a:ext uri="{FF2B5EF4-FFF2-40B4-BE49-F238E27FC236}">
                <a16:creationId xmlns:a16="http://schemas.microsoft.com/office/drawing/2014/main" id="{1A6F1BA8-212E-B54F-9582-49DE85FE5949}"/>
              </a:ext>
            </a:extLst>
          </p:cNvPr>
          <p:cNvSpPr txBox="1"/>
          <p:nvPr/>
        </p:nvSpPr>
        <p:spPr>
          <a:xfrm>
            <a:off x="903514" y="1948542"/>
            <a:ext cx="2333175" cy="1569660"/>
          </a:xfrm>
          <a:prstGeom prst="rect">
            <a:avLst/>
          </a:prstGeom>
          <a:noFill/>
        </p:spPr>
        <p:txBody>
          <a:bodyPr wrap="square" rtlCol="0">
            <a:spAutoFit/>
          </a:bodyPr>
          <a:lstStyle/>
          <a:p>
            <a:pPr algn="ctr"/>
            <a:r>
              <a:rPr lang="en-US" sz="3200" dirty="0"/>
              <a:t>Cancer pain:</a:t>
            </a:r>
            <a:br>
              <a:rPr lang="en-US" sz="3200" dirty="0"/>
            </a:br>
            <a:r>
              <a:rPr lang="en-US" sz="3200" dirty="0"/>
              <a:t>Acupuncture therapy</a:t>
            </a:r>
          </a:p>
        </p:txBody>
      </p:sp>
    </p:spTree>
    <p:extLst>
      <p:ext uri="{BB962C8B-B14F-4D97-AF65-F5344CB8AC3E}">
        <p14:creationId xmlns:p14="http://schemas.microsoft.com/office/powerpoint/2010/main" val="3451422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C2040-87BC-43F2-869B-BC49DF038514}"/>
              </a:ext>
            </a:extLst>
          </p:cNvPr>
          <p:cNvSpPr>
            <a:spLocks noGrp="1"/>
          </p:cNvSpPr>
          <p:nvPr>
            <p:ph type="title"/>
          </p:nvPr>
        </p:nvSpPr>
        <p:spPr>
          <a:xfrm>
            <a:off x="628650" y="1025938"/>
            <a:ext cx="7886700" cy="994172"/>
          </a:xfrm>
        </p:spPr>
        <p:txBody>
          <a:bodyPr>
            <a:normAutofit fontScale="90000"/>
          </a:bodyPr>
          <a:lstStyle/>
          <a:p>
            <a:r>
              <a:rPr lang="en-US" dirty="0"/>
              <a:t>Cancer pain</a:t>
            </a:r>
            <a:br>
              <a:rPr lang="en-US" dirty="0"/>
            </a:br>
            <a:r>
              <a:rPr lang="en-US" dirty="0"/>
              <a:t>Massage therapy</a:t>
            </a:r>
          </a:p>
        </p:txBody>
      </p:sp>
      <p:sp>
        <p:nvSpPr>
          <p:cNvPr id="3" name="Content Placeholder 2">
            <a:extLst>
              <a:ext uri="{FF2B5EF4-FFF2-40B4-BE49-F238E27FC236}">
                <a16:creationId xmlns:a16="http://schemas.microsoft.com/office/drawing/2014/main" id="{510B746C-E2F0-44E1-A51A-70ED9C0F0304}"/>
              </a:ext>
            </a:extLst>
          </p:cNvPr>
          <p:cNvSpPr>
            <a:spLocks noGrp="1"/>
          </p:cNvSpPr>
          <p:nvPr>
            <p:ph idx="1"/>
          </p:nvPr>
        </p:nvSpPr>
        <p:spPr>
          <a:xfrm>
            <a:off x="628650" y="2428012"/>
            <a:ext cx="7886700" cy="2925080"/>
          </a:xfrm>
        </p:spPr>
        <p:txBody>
          <a:bodyPr>
            <a:noAutofit/>
          </a:bodyPr>
          <a:lstStyle/>
          <a:p>
            <a:r>
              <a:rPr lang="en-US" sz="2400" dirty="0"/>
              <a:t>SysRevMeta: massage for cancer patient pain, fatigue and anxiety compared to active comparators or usual care (2016)</a:t>
            </a:r>
          </a:p>
          <a:p>
            <a:r>
              <a:rPr lang="en-US" sz="2400" dirty="0"/>
              <a:t>Meta: massage effective for relief of cancer pain especially surgery-related pain (2015)</a:t>
            </a:r>
          </a:p>
          <a:p>
            <a:r>
              <a:rPr lang="en-US" sz="2400" dirty="0"/>
              <a:t>RCT massage effective for meta-static bone pain, mood status, relaxation and sleep (2011)</a:t>
            </a:r>
          </a:p>
          <a:p>
            <a:r>
              <a:rPr lang="en-US" sz="2400" dirty="0"/>
              <a:t>Beneficial for children with cancer and blood diseases (2009, 2012)</a:t>
            </a:r>
          </a:p>
        </p:txBody>
      </p:sp>
    </p:spTree>
    <p:extLst>
      <p:ext uri="{BB962C8B-B14F-4D97-AF65-F5344CB8AC3E}">
        <p14:creationId xmlns:p14="http://schemas.microsoft.com/office/powerpoint/2010/main" val="2090875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D361-223B-BC4F-ACD0-52E06D3AB48C}"/>
              </a:ext>
            </a:extLst>
          </p:cNvPr>
          <p:cNvSpPr>
            <a:spLocks noGrp="1"/>
          </p:cNvSpPr>
          <p:nvPr>
            <p:ph type="title"/>
          </p:nvPr>
        </p:nvSpPr>
        <p:spPr>
          <a:xfrm>
            <a:off x="457200" y="489857"/>
            <a:ext cx="8229600" cy="1143000"/>
          </a:xfrm>
        </p:spPr>
        <p:txBody>
          <a:bodyPr>
            <a:normAutofit fontScale="90000"/>
          </a:bodyPr>
          <a:lstStyle/>
          <a:p>
            <a:r>
              <a:rPr lang="en-US" dirty="0"/>
              <a:t>Burden of pain including economic impact</a:t>
            </a:r>
          </a:p>
        </p:txBody>
      </p:sp>
      <p:sp>
        <p:nvSpPr>
          <p:cNvPr id="3" name="Content Placeholder 2">
            <a:extLst>
              <a:ext uri="{FF2B5EF4-FFF2-40B4-BE49-F238E27FC236}">
                <a16:creationId xmlns:a16="http://schemas.microsoft.com/office/drawing/2014/main" id="{27161DA8-2104-C446-839A-91E8D02BD998}"/>
              </a:ext>
            </a:extLst>
          </p:cNvPr>
          <p:cNvSpPr>
            <a:spLocks noGrp="1"/>
          </p:cNvSpPr>
          <p:nvPr>
            <p:ph idx="1"/>
          </p:nvPr>
        </p:nvSpPr>
        <p:spPr>
          <a:xfrm>
            <a:off x="239486" y="1600200"/>
            <a:ext cx="8752114" cy="4800600"/>
          </a:xfrm>
        </p:spPr>
        <p:txBody>
          <a:bodyPr>
            <a:normAutofit fontScale="92500" lnSpcReduction="10000"/>
          </a:bodyPr>
          <a:lstStyle/>
          <a:p>
            <a:r>
              <a:rPr lang="en-US" sz="2600" dirty="0"/>
              <a:t>$560-635 billion annual cost of pain care</a:t>
            </a:r>
          </a:p>
          <a:p>
            <a:pPr lvl="1"/>
            <a:r>
              <a:rPr lang="en-US" sz="2600" dirty="0"/>
              <a:t>Exc</a:t>
            </a:r>
            <a:r>
              <a:rPr lang="en-US" sz="2400" dirty="0"/>
              <a:t>eeds annual expenditures for heart disease, cancer, diabetes </a:t>
            </a:r>
            <a:r>
              <a:rPr lang="en-US" sz="2400" dirty="0">
                <a:effectLst>
                  <a:outerShdw blurRad="38100" dist="38100" dir="2700000" algn="tl">
                    <a:srgbClr val="000000">
                      <a:alpha val="43137"/>
                    </a:srgbClr>
                  </a:outerShdw>
                </a:effectLst>
              </a:rPr>
              <a:t>combined</a:t>
            </a:r>
          </a:p>
          <a:p>
            <a:r>
              <a:rPr lang="en-US" sz="2600" dirty="0"/>
              <a:t>11-47% of US population have chronic pain</a:t>
            </a:r>
          </a:p>
          <a:p>
            <a:pPr lvl="1"/>
            <a:r>
              <a:rPr lang="en-US" sz="2400" dirty="0"/>
              <a:t>Low back, neck, OA, headache most common</a:t>
            </a:r>
          </a:p>
          <a:p>
            <a:pPr lvl="1"/>
            <a:r>
              <a:rPr lang="en-US" sz="2400" dirty="0"/>
              <a:t>Leading cause of disability globally</a:t>
            </a:r>
          </a:p>
          <a:p>
            <a:pPr lvl="1"/>
            <a:r>
              <a:rPr lang="en-US" sz="2400" dirty="0"/>
              <a:t>Expected to rise with increase in diabetes, obesity and surgeries</a:t>
            </a:r>
          </a:p>
          <a:p>
            <a:r>
              <a:rPr lang="en-US" sz="2600" dirty="0"/>
              <a:t>17.8% GDP spent on healthcare; significant portion on pain</a:t>
            </a:r>
          </a:p>
          <a:p>
            <a:r>
              <a:rPr lang="en-US" sz="2600" dirty="0"/>
              <a:t>$78.5 billion annual opioid overdose, abuse, dependency</a:t>
            </a:r>
          </a:p>
          <a:p>
            <a:pPr lvl="1"/>
            <a:r>
              <a:rPr lang="en-US" sz="2400" dirty="0"/>
              <a:t>2015 private insurers and employer self-funded plans pain $16,000 more per patient w/</a:t>
            </a:r>
            <a:r>
              <a:rPr lang="en-US" sz="2400" dirty="0">
                <a:effectLst>
                  <a:outerShdw blurRad="38100" dist="38100" dir="2700000" algn="tl">
                    <a:srgbClr val="000000">
                      <a:alpha val="43137"/>
                    </a:srgbClr>
                  </a:outerShdw>
                </a:effectLst>
              </a:rPr>
              <a:t>dx opioid abuse or dependence than for any other diagnosis</a:t>
            </a:r>
          </a:p>
          <a:p>
            <a:endParaRPr lang="en-US" dirty="0"/>
          </a:p>
        </p:txBody>
      </p:sp>
    </p:spTree>
    <p:extLst>
      <p:ext uri="{BB962C8B-B14F-4D97-AF65-F5344CB8AC3E}">
        <p14:creationId xmlns:p14="http://schemas.microsoft.com/office/powerpoint/2010/main" val="2801740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D6837-50A1-4DB0-91B2-AC4052798943}"/>
              </a:ext>
            </a:extLst>
          </p:cNvPr>
          <p:cNvSpPr>
            <a:spLocks noGrp="1"/>
          </p:cNvSpPr>
          <p:nvPr>
            <p:ph type="title"/>
          </p:nvPr>
        </p:nvSpPr>
        <p:spPr>
          <a:xfrm>
            <a:off x="457200" y="611362"/>
            <a:ext cx="8229600" cy="1143000"/>
          </a:xfrm>
        </p:spPr>
        <p:txBody>
          <a:bodyPr>
            <a:normAutofit fontScale="90000"/>
          </a:bodyPr>
          <a:lstStyle/>
          <a:p>
            <a:r>
              <a:rPr lang="en-US" dirty="0"/>
              <a:t>Cancer pain</a:t>
            </a:r>
            <a:br>
              <a:rPr lang="en-US" dirty="0"/>
            </a:br>
            <a:r>
              <a:rPr lang="en-US" dirty="0"/>
              <a:t>Mind body approaches</a:t>
            </a:r>
          </a:p>
        </p:txBody>
      </p:sp>
      <p:sp>
        <p:nvSpPr>
          <p:cNvPr id="3" name="Content Placeholder 2">
            <a:extLst>
              <a:ext uri="{FF2B5EF4-FFF2-40B4-BE49-F238E27FC236}">
                <a16:creationId xmlns:a16="http://schemas.microsoft.com/office/drawing/2014/main" id="{A3F466AF-85C5-4ED7-8BFE-85612CEDF5E3}"/>
              </a:ext>
            </a:extLst>
          </p:cNvPr>
          <p:cNvSpPr>
            <a:spLocks noGrp="1"/>
          </p:cNvSpPr>
          <p:nvPr>
            <p:ph idx="1"/>
          </p:nvPr>
        </p:nvSpPr>
        <p:spPr>
          <a:xfrm>
            <a:off x="566928" y="2647188"/>
            <a:ext cx="7886700" cy="3027950"/>
          </a:xfrm>
        </p:spPr>
        <p:txBody>
          <a:bodyPr>
            <a:normAutofit fontScale="70000" lnSpcReduction="20000"/>
          </a:bodyPr>
          <a:lstStyle/>
          <a:p>
            <a:r>
              <a:rPr lang="en-US" dirty="0" err="1"/>
              <a:t>SysRev</a:t>
            </a:r>
            <a:r>
              <a:rPr lang="en-US" dirty="0"/>
              <a:t>: Web-based mindfulness (ehealth) supportive for cancer patients </a:t>
            </a:r>
            <a:r>
              <a:rPr lang="en-US" dirty="0" err="1"/>
              <a:t>sx</a:t>
            </a:r>
            <a:r>
              <a:rPr lang="en-US" dirty="0"/>
              <a:t> burden (2009)</a:t>
            </a:r>
          </a:p>
          <a:p>
            <a:pPr marL="0" indent="0">
              <a:buNone/>
            </a:pPr>
            <a:endParaRPr lang="en-US" dirty="0"/>
          </a:p>
          <a:p>
            <a:r>
              <a:rPr lang="en-US" dirty="0"/>
              <a:t>SysRevMeta: MBSR beneficial psych impact breast cancer patient QOL, mood, distress (2012, 2017)</a:t>
            </a:r>
          </a:p>
          <a:p>
            <a:pPr marL="0" indent="0">
              <a:buNone/>
            </a:pPr>
            <a:endParaRPr lang="en-US" dirty="0"/>
          </a:p>
          <a:p>
            <a:r>
              <a:rPr lang="en-US" dirty="0"/>
              <a:t>SysRevMeta: Music therapy improves cancer pain, emotional distress from pain w/small, significant reduction in opioid, nonopioid meds (2016)</a:t>
            </a:r>
          </a:p>
        </p:txBody>
      </p:sp>
    </p:spTree>
    <p:extLst>
      <p:ext uri="{BB962C8B-B14F-4D97-AF65-F5344CB8AC3E}">
        <p14:creationId xmlns:p14="http://schemas.microsoft.com/office/powerpoint/2010/main" val="3094031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8">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F396674A-E47E-4B48-A118-3072149320D5}"/>
              </a:ext>
            </a:extLst>
          </p:cNvPr>
          <p:cNvPicPr>
            <a:picLocks noChangeAspect="1"/>
          </p:cNvPicPr>
          <p:nvPr/>
        </p:nvPicPr>
        <p:blipFill rotWithShape="1">
          <a:blip r:embed="rId2">
            <a:alphaModFix amt="35000"/>
            <a:extLst/>
          </a:blip>
          <a:srcRect l="12392" r="23608"/>
          <a:stretch/>
        </p:blipFill>
        <p:spPr>
          <a:xfrm>
            <a:off x="15" y="887186"/>
            <a:ext cx="9143985" cy="5143500"/>
          </a:xfrm>
          <a:prstGeom prst="rect">
            <a:avLst/>
          </a:prstGeom>
        </p:spPr>
      </p:pic>
      <p:sp>
        <p:nvSpPr>
          <p:cNvPr id="2" name="Title 1">
            <a:extLst>
              <a:ext uri="{FF2B5EF4-FFF2-40B4-BE49-F238E27FC236}">
                <a16:creationId xmlns:a16="http://schemas.microsoft.com/office/drawing/2014/main" id="{EF19EAC4-BFFA-48EC-A8FD-95633C07E309}"/>
              </a:ext>
            </a:extLst>
          </p:cNvPr>
          <p:cNvSpPr>
            <a:spLocks noGrp="1"/>
          </p:cNvSpPr>
          <p:nvPr>
            <p:ph type="title"/>
          </p:nvPr>
        </p:nvSpPr>
        <p:spPr>
          <a:xfrm>
            <a:off x="628651" y="1656647"/>
            <a:ext cx="2484873" cy="3544707"/>
          </a:xfrm>
        </p:spPr>
        <p:txBody>
          <a:bodyPr>
            <a:normAutofit/>
          </a:bodyPr>
          <a:lstStyle/>
          <a:p>
            <a:pPr algn="r"/>
            <a:r>
              <a:rPr lang="en-US" sz="3000">
                <a:solidFill>
                  <a:srgbClr val="FFFFFF"/>
                </a:solidFill>
              </a:rPr>
              <a:t>American College Physicians Guidelines (ACP)</a:t>
            </a:r>
          </a:p>
        </p:txBody>
      </p:sp>
      <p:cxnSp>
        <p:nvCxnSpPr>
          <p:cNvPr id="21" name="Straight Connector 20">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571750"/>
            <a:ext cx="0" cy="17145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73A9A6E-AB49-469A-8449-CBFD471B893D}"/>
              </a:ext>
            </a:extLst>
          </p:cNvPr>
          <p:cNvSpPr>
            <a:spLocks noGrp="1"/>
          </p:cNvSpPr>
          <p:nvPr>
            <p:ph idx="1"/>
          </p:nvPr>
        </p:nvSpPr>
        <p:spPr>
          <a:xfrm>
            <a:off x="3866535" y="887187"/>
            <a:ext cx="4767196" cy="4697186"/>
          </a:xfrm>
        </p:spPr>
        <p:txBody>
          <a:bodyPr anchor="ctr">
            <a:normAutofit lnSpcReduction="10000"/>
          </a:bodyPr>
          <a:lstStyle/>
          <a:p>
            <a:pPr marL="0" indent="0">
              <a:buNone/>
            </a:pPr>
            <a:r>
              <a:rPr lang="en-US" dirty="0">
                <a:solidFill>
                  <a:srgbClr val="FFFFFF"/>
                </a:solidFill>
              </a:rPr>
              <a:t>Acute, subacute low back pain</a:t>
            </a:r>
          </a:p>
          <a:p>
            <a:pPr lvl="1"/>
            <a:r>
              <a:rPr lang="en-US" sz="2400" dirty="0">
                <a:solidFill>
                  <a:srgbClr val="FFFFFF"/>
                </a:solidFill>
              </a:rPr>
              <a:t>Superficial heat</a:t>
            </a:r>
          </a:p>
          <a:p>
            <a:pPr lvl="1"/>
            <a:r>
              <a:rPr lang="en-US" sz="2400" dirty="0">
                <a:solidFill>
                  <a:srgbClr val="FFFFFF"/>
                </a:solidFill>
              </a:rPr>
              <a:t>Massage therapy</a:t>
            </a:r>
          </a:p>
          <a:p>
            <a:pPr lvl="1"/>
            <a:r>
              <a:rPr lang="en-US" sz="2400" dirty="0">
                <a:solidFill>
                  <a:srgbClr val="FFFFFF"/>
                </a:solidFill>
              </a:rPr>
              <a:t>Acupuncture therapy</a:t>
            </a:r>
          </a:p>
          <a:p>
            <a:pPr lvl="1"/>
            <a:r>
              <a:rPr lang="en-US" sz="2400" dirty="0">
                <a:solidFill>
                  <a:srgbClr val="FFFFFF"/>
                </a:solidFill>
              </a:rPr>
              <a:t>Spinal manipulation</a:t>
            </a:r>
          </a:p>
          <a:p>
            <a:pPr lvl="1"/>
            <a:r>
              <a:rPr lang="en-US" sz="2400" dirty="0">
                <a:solidFill>
                  <a:srgbClr val="FFFFFF"/>
                </a:solidFill>
              </a:rPr>
              <a:t>If pharma desired (increase AE risk)</a:t>
            </a:r>
          </a:p>
          <a:p>
            <a:pPr lvl="2"/>
            <a:r>
              <a:rPr lang="en-US" dirty="0">
                <a:solidFill>
                  <a:srgbClr val="FFFFFF"/>
                </a:solidFill>
              </a:rPr>
              <a:t>NSAIDs</a:t>
            </a:r>
          </a:p>
          <a:p>
            <a:pPr lvl="2"/>
            <a:r>
              <a:rPr lang="en-US" dirty="0">
                <a:solidFill>
                  <a:srgbClr val="FFFFFF"/>
                </a:solidFill>
              </a:rPr>
              <a:t>Skeletal muscle relaxants (equivocal evidence)</a:t>
            </a:r>
          </a:p>
          <a:p>
            <a:pPr lvl="1"/>
            <a:endParaRPr lang="en-US" sz="1500" dirty="0">
              <a:solidFill>
                <a:srgbClr val="FFFFFF"/>
              </a:solidFill>
            </a:endParaRPr>
          </a:p>
        </p:txBody>
      </p:sp>
    </p:spTree>
    <p:extLst>
      <p:ext uri="{BB962C8B-B14F-4D97-AF65-F5344CB8AC3E}">
        <p14:creationId xmlns:p14="http://schemas.microsoft.com/office/powerpoint/2010/main" val="12559265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8">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F396674A-E47E-4B48-A118-3072149320D5}"/>
              </a:ext>
            </a:extLst>
          </p:cNvPr>
          <p:cNvPicPr>
            <a:picLocks noChangeAspect="1"/>
          </p:cNvPicPr>
          <p:nvPr/>
        </p:nvPicPr>
        <p:blipFill rotWithShape="1">
          <a:blip r:embed="rId2">
            <a:alphaModFix amt="35000"/>
            <a:extLst/>
          </a:blip>
          <a:srcRect l="12392" r="23608"/>
          <a:stretch/>
        </p:blipFill>
        <p:spPr>
          <a:xfrm>
            <a:off x="15" y="857251"/>
            <a:ext cx="9143985" cy="5143499"/>
          </a:xfrm>
          <a:prstGeom prst="rect">
            <a:avLst/>
          </a:prstGeom>
        </p:spPr>
      </p:pic>
      <p:sp>
        <p:nvSpPr>
          <p:cNvPr id="2" name="Title 1">
            <a:extLst>
              <a:ext uri="{FF2B5EF4-FFF2-40B4-BE49-F238E27FC236}">
                <a16:creationId xmlns:a16="http://schemas.microsoft.com/office/drawing/2014/main" id="{EF19EAC4-BFFA-48EC-A8FD-95633C07E309}"/>
              </a:ext>
            </a:extLst>
          </p:cNvPr>
          <p:cNvSpPr>
            <a:spLocks noGrp="1"/>
          </p:cNvSpPr>
          <p:nvPr>
            <p:ph type="title"/>
          </p:nvPr>
        </p:nvSpPr>
        <p:spPr>
          <a:xfrm>
            <a:off x="628651" y="1656647"/>
            <a:ext cx="2484873" cy="3544707"/>
          </a:xfrm>
        </p:spPr>
        <p:txBody>
          <a:bodyPr>
            <a:normAutofit/>
          </a:bodyPr>
          <a:lstStyle/>
          <a:p>
            <a:pPr algn="r"/>
            <a:r>
              <a:rPr lang="en-US" sz="3000">
                <a:solidFill>
                  <a:srgbClr val="FFFFFF"/>
                </a:solidFill>
              </a:rPr>
              <a:t>American College Physicians Guidelines (ACP)</a:t>
            </a:r>
          </a:p>
        </p:txBody>
      </p:sp>
      <p:cxnSp>
        <p:nvCxnSpPr>
          <p:cNvPr id="21" name="Straight Connector 20">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571750"/>
            <a:ext cx="0" cy="17145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73A9A6E-AB49-469A-8449-CBFD471B893D}"/>
              </a:ext>
            </a:extLst>
          </p:cNvPr>
          <p:cNvSpPr>
            <a:spLocks noGrp="1"/>
          </p:cNvSpPr>
          <p:nvPr>
            <p:ph idx="1"/>
          </p:nvPr>
        </p:nvSpPr>
        <p:spPr>
          <a:xfrm>
            <a:off x="3866535" y="1053193"/>
            <a:ext cx="4767196" cy="4531179"/>
          </a:xfrm>
        </p:spPr>
        <p:txBody>
          <a:bodyPr anchor="ctr">
            <a:normAutofit fontScale="85000" lnSpcReduction="20000"/>
          </a:bodyPr>
          <a:lstStyle/>
          <a:p>
            <a:pPr marL="0" indent="0">
              <a:buNone/>
            </a:pPr>
            <a:r>
              <a:rPr lang="en-US" dirty="0">
                <a:solidFill>
                  <a:srgbClr val="FFFFFF"/>
                </a:solidFill>
                <a:effectLst>
                  <a:outerShdw blurRad="38100" dist="38100" dir="2700000" algn="tl">
                    <a:srgbClr val="000000">
                      <a:alpha val="43137"/>
                    </a:srgbClr>
                  </a:outerShdw>
                </a:effectLst>
              </a:rPr>
              <a:t>Chronic LBP</a:t>
            </a:r>
          </a:p>
          <a:p>
            <a:pPr lvl="1"/>
            <a:r>
              <a:rPr lang="en-US" sz="3200" dirty="0">
                <a:solidFill>
                  <a:srgbClr val="FFFFFF"/>
                </a:solidFill>
              </a:rPr>
              <a:t>Exercise, multidisciplinary rehab</a:t>
            </a:r>
          </a:p>
          <a:p>
            <a:pPr lvl="1"/>
            <a:r>
              <a:rPr lang="en-US" sz="3200" dirty="0">
                <a:solidFill>
                  <a:srgbClr val="FFFFFF"/>
                </a:solidFill>
              </a:rPr>
              <a:t>Acupuncture therapy</a:t>
            </a:r>
          </a:p>
          <a:p>
            <a:pPr lvl="1"/>
            <a:r>
              <a:rPr lang="en-US" sz="3200" dirty="0">
                <a:solidFill>
                  <a:srgbClr val="FFFFFF"/>
                </a:solidFill>
              </a:rPr>
              <a:t>MBSR</a:t>
            </a:r>
          </a:p>
          <a:p>
            <a:pPr lvl="1"/>
            <a:r>
              <a:rPr lang="en-US" sz="3200" dirty="0">
                <a:solidFill>
                  <a:srgbClr val="FFFFFF"/>
                </a:solidFill>
              </a:rPr>
              <a:t>Tai chi and Yoga</a:t>
            </a:r>
          </a:p>
          <a:p>
            <a:pPr lvl="1"/>
            <a:r>
              <a:rPr lang="en-US" sz="3200" dirty="0">
                <a:solidFill>
                  <a:srgbClr val="FFFFFF"/>
                </a:solidFill>
              </a:rPr>
              <a:t>Progressive relaxation, laser therapy, operant therapy</a:t>
            </a:r>
          </a:p>
          <a:p>
            <a:pPr lvl="1"/>
            <a:r>
              <a:rPr lang="en-US" sz="3200" dirty="0">
                <a:solidFill>
                  <a:srgbClr val="FFFFFF"/>
                </a:solidFill>
              </a:rPr>
              <a:t>CBT </a:t>
            </a:r>
          </a:p>
          <a:p>
            <a:pPr lvl="1"/>
            <a:r>
              <a:rPr lang="en-US" sz="3200" dirty="0">
                <a:solidFill>
                  <a:srgbClr val="FFFFFF"/>
                </a:solidFill>
              </a:rPr>
              <a:t>Spinal manipulation</a:t>
            </a:r>
          </a:p>
          <a:p>
            <a:pPr lvl="1"/>
            <a:endParaRPr lang="en-US" sz="1500" dirty="0">
              <a:solidFill>
                <a:srgbClr val="FFFFFF"/>
              </a:solidFill>
            </a:endParaRPr>
          </a:p>
        </p:txBody>
      </p:sp>
    </p:spTree>
    <p:extLst>
      <p:ext uri="{BB962C8B-B14F-4D97-AF65-F5344CB8AC3E}">
        <p14:creationId xmlns:p14="http://schemas.microsoft.com/office/powerpoint/2010/main" val="40373494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65D5850B-882B-CD44-AFE2-124AB4C53346}"/>
              </a:ext>
            </a:extLst>
          </p:cNvPr>
          <p:cNvPicPr>
            <a:picLocks noChangeAspect="1"/>
          </p:cNvPicPr>
          <p:nvPr/>
        </p:nvPicPr>
        <p:blipFill rotWithShape="1">
          <a:blip r:embed="rId2">
            <a:alphaModFix amt="35000"/>
            <a:extLst/>
          </a:blip>
          <a:srcRect l="12393" r="23608"/>
          <a:stretch/>
        </p:blipFill>
        <p:spPr>
          <a:xfrm>
            <a:off x="15" y="857251"/>
            <a:ext cx="9143985" cy="5143499"/>
          </a:xfrm>
          <a:prstGeom prst="rect">
            <a:avLst/>
          </a:prstGeom>
        </p:spPr>
      </p:pic>
      <p:sp>
        <p:nvSpPr>
          <p:cNvPr id="2" name="Title 1">
            <a:extLst>
              <a:ext uri="{FF2B5EF4-FFF2-40B4-BE49-F238E27FC236}">
                <a16:creationId xmlns:a16="http://schemas.microsoft.com/office/drawing/2014/main" id="{D97A9544-9775-429C-8648-7E2274D63954}"/>
              </a:ext>
            </a:extLst>
          </p:cNvPr>
          <p:cNvSpPr>
            <a:spLocks noGrp="1"/>
          </p:cNvSpPr>
          <p:nvPr>
            <p:ph type="title"/>
          </p:nvPr>
        </p:nvSpPr>
        <p:spPr>
          <a:xfrm>
            <a:off x="628651" y="1656647"/>
            <a:ext cx="2484873" cy="3544707"/>
          </a:xfrm>
        </p:spPr>
        <p:txBody>
          <a:bodyPr>
            <a:normAutofit/>
          </a:bodyPr>
          <a:lstStyle/>
          <a:p>
            <a:pPr algn="r"/>
            <a:r>
              <a:rPr lang="en-US" sz="3000" dirty="0">
                <a:solidFill>
                  <a:srgbClr val="FFFFFF"/>
                </a:solidFill>
              </a:rPr>
              <a:t>Cancer pain</a:t>
            </a:r>
            <a:br>
              <a:rPr lang="en-US" sz="3000" dirty="0">
                <a:solidFill>
                  <a:srgbClr val="FFFFFF"/>
                </a:solidFill>
              </a:rPr>
            </a:br>
            <a:r>
              <a:rPr lang="en-US" sz="3000" dirty="0">
                <a:solidFill>
                  <a:srgbClr val="FFFFFF"/>
                </a:solidFill>
              </a:rPr>
              <a:t>Acupuncture therapy</a:t>
            </a: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571750"/>
            <a:ext cx="0" cy="17145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AC65011-7B4E-4EF4-BB76-632991336E90}"/>
              </a:ext>
            </a:extLst>
          </p:cNvPr>
          <p:cNvSpPr>
            <a:spLocks noGrp="1"/>
          </p:cNvSpPr>
          <p:nvPr>
            <p:ph idx="1"/>
          </p:nvPr>
        </p:nvSpPr>
        <p:spPr>
          <a:xfrm>
            <a:off x="3742160" y="1028700"/>
            <a:ext cx="5185485" cy="4714874"/>
          </a:xfrm>
        </p:spPr>
        <p:txBody>
          <a:bodyPr anchor="ctr">
            <a:normAutofit/>
          </a:bodyPr>
          <a:lstStyle/>
          <a:p>
            <a:r>
              <a:rPr lang="en-US" sz="2400" dirty="0">
                <a:solidFill>
                  <a:srgbClr val="FFFFFF"/>
                </a:solidFill>
              </a:rPr>
              <a:t>American </a:t>
            </a:r>
            <a:r>
              <a:rPr lang="en-US" sz="2400" dirty="0">
                <a:solidFill>
                  <a:srgbClr val="FFFFFF"/>
                </a:solidFill>
                <a:ea typeface="SimSun" panose="02010600030101010101" pitchFamily="2" charset="-122"/>
              </a:rPr>
              <a:t>Society of Clinical Oncology Clinical Practice Guidelines found acupuncture was effective in improving pain (2016)</a:t>
            </a:r>
          </a:p>
        </p:txBody>
      </p:sp>
    </p:spTree>
    <p:extLst>
      <p:ext uri="{BB962C8B-B14F-4D97-AF65-F5344CB8AC3E}">
        <p14:creationId xmlns:p14="http://schemas.microsoft.com/office/powerpoint/2010/main" val="906918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3192113E-0425-E54F-9F52-AF8D83F2384B}"/>
              </a:ext>
            </a:extLst>
          </p:cNvPr>
          <p:cNvPicPr>
            <a:picLocks noChangeAspect="1"/>
          </p:cNvPicPr>
          <p:nvPr/>
        </p:nvPicPr>
        <p:blipFill rotWithShape="1">
          <a:blip r:embed="rId2">
            <a:alphaModFix amt="35000"/>
            <a:extLst/>
          </a:blip>
          <a:srcRect l="12393" r="23608"/>
          <a:stretch/>
        </p:blipFill>
        <p:spPr>
          <a:xfrm>
            <a:off x="15" y="857251"/>
            <a:ext cx="9143985" cy="5143499"/>
          </a:xfrm>
          <a:prstGeom prst="rect">
            <a:avLst/>
          </a:prstGeom>
        </p:spPr>
      </p:pic>
      <p:sp>
        <p:nvSpPr>
          <p:cNvPr id="2" name="Title 1">
            <a:extLst>
              <a:ext uri="{FF2B5EF4-FFF2-40B4-BE49-F238E27FC236}">
                <a16:creationId xmlns:a16="http://schemas.microsoft.com/office/drawing/2014/main" id="{D2EC2040-87BC-43F2-869B-BC49DF038514}"/>
              </a:ext>
            </a:extLst>
          </p:cNvPr>
          <p:cNvSpPr>
            <a:spLocks noGrp="1"/>
          </p:cNvSpPr>
          <p:nvPr>
            <p:ph type="title"/>
          </p:nvPr>
        </p:nvSpPr>
        <p:spPr>
          <a:xfrm>
            <a:off x="628651" y="1656647"/>
            <a:ext cx="2484873" cy="3544707"/>
          </a:xfrm>
        </p:spPr>
        <p:txBody>
          <a:bodyPr>
            <a:normAutofit/>
          </a:bodyPr>
          <a:lstStyle/>
          <a:p>
            <a:pPr algn="r"/>
            <a:r>
              <a:rPr lang="en-US" sz="2775">
                <a:solidFill>
                  <a:srgbClr val="FFFFFF"/>
                </a:solidFill>
              </a:rPr>
              <a:t>US Dept Health and Human Services</a:t>
            </a:r>
            <a:br>
              <a:rPr lang="en-US" sz="2775">
                <a:solidFill>
                  <a:srgbClr val="FFFFFF"/>
                </a:solidFill>
              </a:rPr>
            </a:br>
            <a:r>
              <a:rPr lang="en-US" sz="2775">
                <a:solidFill>
                  <a:srgbClr val="FFFFFF"/>
                </a:solidFill>
              </a:rPr>
              <a:t>Agency for Healthcare Research and Quality</a:t>
            </a:r>
            <a:br>
              <a:rPr lang="en-US" sz="2775">
                <a:solidFill>
                  <a:srgbClr val="FFFFFF"/>
                </a:solidFill>
              </a:rPr>
            </a:br>
            <a:r>
              <a:rPr lang="en-US" sz="2775">
                <a:solidFill>
                  <a:srgbClr val="FFFFFF"/>
                </a:solidFill>
                <a:effectLst>
                  <a:outerShdw blurRad="38100" dist="38100" dir="2700000" algn="tl">
                    <a:srgbClr val="000000">
                      <a:alpha val="43137"/>
                    </a:srgbClr>
                  </a:outerShdw>
                </a:effectLst>
              </a:rPr>
              <a:t>AHRQ</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571750"/>
            <a:ext cx="0" cy="17145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10B746C-E2F0-44E1-A51A-70ED9C0F0304}"/>
              </a:ext>
            </a:extLst>
          </p:cNvPr>
          <p:cNvSpPr>
            <a:spLocks noGrp="1"/>
          </p:cNvSpPr>
          <p:nvPr>
            <p:ph idx="1"/>
          </p:nvPr>
        </p:nvSpPr>
        <p:spPr>
          <a:xfrm>
            <a:off x="3866535" y="1473771"/>
            <a:ext cx="4308514" cy="3903232"/>
          </a:xfrm>
        </p:spPr>
        <p:txBody>
          <a:bodyPr anchor="ctr">
            <a:normAutofit/>
          </a:bodyPr>
          <a:lstStyle/>
          <a:p>
            <a:r>
              <a:rPr lang="en-US" sz="1800" dirty="0">
                <a:solidFill>
                  <a:srgbClr val="FFFFFF"/>
                </a:solidFill>
              </a:rPr>
              <a:t>Effective for </a:t>
            </a:r>
            <a:r>
              <a:rPr lang="en-US" sz="1800" dirty="0" err="1">
                <a:solidFill>
                  <a:srgbClr val="FFFFFF"/>
                </a:solidFill>
              </a:rPr>
              <a:t>cLBP</a:t>
            </a:r>
            <a:r>
              <a:rPr lang="en-US" sz="1800" dirty="0">
                <a:solidFill>
                  <a:srgbClr val="FFFFFF"/>
                </a:solidFill>
              </a:rPr>
              <a:t> (compared to placebo, sham, no </a:t>
            </a:r>
            <a:r>
              <a:rPr lang="en-US" sz="1800" dirty="0" err="1">
                <a:solidFill>
                  <a:srgbClr val="FFFFFF"/>
                </a:solidFill>
              </a:rPr>
              <a:t>tx</a:t>
            </a:r>
            <a:r>
              <a:rPr lang="en-US" sz="1800" dirty="0">
                <a:solidFill>
                  <a:srgbClr val="FFFFFF"/>
                </a:solidFill>
              </a:rPr>
              <a:t>, usual care, wait list)</a:t>
            </a:r>
          </a:p>
          <a:p>
            <a:pPr lvl="1"/>
            <a:r>
              <a:rPr lang="en-US" dirty="0">
                <a:solidFill>
                  <a:srgbClr val="FFFFFF"/>
                </a:solidFill>
              </a:rPr>
              <a:t>Acupuncture therapy </a:t>
            </a:r>
          </a:p>
          <a:p>
            <a:pPr lvl="1"/>
            <a:r>
              <a:rPr lang="en-US" dirty="0">
                <a:solidFill>
                  <a:srgbClr val="FFFFFF"/>
                </a:solidFill>
              </a:rPr>
              <a:t>Massage therapy</a:t>
            </a:r>
          </a:p>
          <a:p>
            <a:pPr lvl="1"/>
            <a:r>
              <a:rPr lang="en-US" dirty="0">
                <a:solidFill>
                  <a:srgbClr val="FFFFFF"/>
                </a:solidFill>
              </a:rPr>
              <a:t>Tai chi</a:t>
            </a:r>
          </a:p>
          <a:p>
            <a:r>
              <a:rPr lang="en-US" sz="1800" dirty="0">
                <a:solidFill>
                  <a:srgbClr val="FFFFFF"/>
                </a:solidFill>
              </a:rPr>
              <a:t>As effective as active comparators</a:t>
            </a:r>
          </a:p>
          <a:p>
            <a:pPr lvl="1"/>
            <a:r>
              <a:rPr lang="en-US" dirty="0">
                <a:solidFill>
                  <a:srgbClr val="FFFFFF"/>
                </a:solidFill>
              </a:rPr>
              <a:t>Spinal manipulation</a:t>
            </a:r>
          </a:p>
          <a:p>
            <a:pPr marL="342900" lvl="1" indent="0">
              <a:buNone/>
            </a:pPr>
            <a:endParaRPr lang="en-US" sz="1500" dirty="0">
              <a:solidFill>
                <a:srgbClr val="FFFFFF"/>
              </a:solidFill>
            </a:endParaRPr>
          </a:p>
        </p:txBody>
      </p:sp>
    </p:spTree>
    <p:extLst>
      <p:ext uri="{BB962C8B-B14F-4D97-AF65-F5344CB8AC3E}">
        <p14:creationId xmlns:p14="http://schemas.microsoft.com/office/powerpoint/2010/main" val="30067291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9727B47B-23E5-0741-A56E-75D8C6CEC625}"/>
              </a:ext>
            </a:extLst>
          </p:cNvPr>
          <p:cNvPicPr>
            <a:picLocks noChangeAspect="1"/>
          </p:cNvPicPr>
          <p:nvPr/>
        </p:nvPicPr>
        <p:blipFill rotWithShape="1">
          <a:blip r:embed="rId2">
            <a:alphaModFix amt="35000"/>
            <a:extLst/>
          </a:blip>
          <a:srcRect l="12393" r="23608"/>
          <a:stretch/>
        </p:blipFill>
        <p:spPr>
          <a:xfrm>
            <a:off x="15" y="857251"/>
            <a:ext cx="9143985" cy="5143499"/>
          </a:xfrm>
          <a:prstGeom prst="rect">
            <a:avLst/>
          </a:prstGeom>
        </p:spPr>
      </p:pic>
      <p:sp>
        <p:nvSpPr>
          <p:cNvPr id="2" name="Title 1">
            <a:extLst>
              <a:ext uri="{FF2B5EF4-FFF2-40B4-BE49-F238E27FC236}">
                <a16:creationId xmlns:a16="http://schemas.microsoft.com/office/drawing/2014/main" id="{D97A9544-9775-429C-8648-7E2274D63954}"/>
              </a:ext>
            </a:extLst>
          </p:cNvPr>
          <p:cNvSpPr>
            <a:spLocks noGrp="1"/>
          </p:cNvSpPr>
          <p:nvPr>
            <p:ph type="title"/>
          </p:nvPr>
        </p:nvSpPr>
        <p:spPr>
          <a:xfrm>
            <a:off x="628651" y="1656647"/>
            <a:ext cx="2484873" cy="3544707"/>
          </a:xfrm>
        </p:spPr>
        <p:txBody>
          <a:bodyPr>
            <a:normAutofit/>
          </a:bodyPr>
          <a:lstStyle/>
          <a:p>
            <a:pPr algn="r"/>
            <a:r>
              <a:rPr lang="en-US" sz="3000">
                <a:solidFill>
                  <a:srgbClr val="FFFFFF"/>
                </a:solidFill>
              </a:rPr>
              <a:t>NIH Recommends (2016)</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571750"/>
            <a:ext cx="0" cy="17145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AC65011-7B4E-4EF4-BB76-632991336E90}"/>
              </a:ext>
            </a:extLst>
          </p:cNvPr>
          <p:cNvSpPr>
            <a:spLocks noGrp="1"/>
          </p:cNvSpPr>
          <p:nvPr>
            <p:ph idx="1"/>
          </p:nvPr>
        </p:nvSpPr>
        <p:spPr>
          <a:xfrm>
            <a:off x="3866534" y="1656647"/>
            <a:ext cx="4733179" cy="3544707"/>
          </a:xfrm>
        </p:spPr>
        <p:txBody>
          <a:bodyPr anchor="ctr">
            <a:noAutofit/>
          </a:bodyPr>
          <a:lstStyle/>
          <a:p>
            <a:r>
              <a:rPr lang="en-US" sz="2400" dirty="0" err="1">
                <a:solidFill>
                  <a:srgbClr val="FFFFFF"/>
                </a:solidFill>
              </a:rPr>
              <a:t>cLBP</a:t>
            </a:r>
            <a:r>
              <a:rPr lang="en-US" sz="2400" dirty="0">
                <a:solidFill>
                  <a:srgbClr val="FFFFFF"/>
                </a:solidFill>
              </a:rPr>
              <a:t>: Acupuncture and yoga (massage therapy, spinal manipulation, osteopathic manipulation) </a:t>
            </a:r>
          </a:p>
          <a:p>
            <a:r>
              <a:rPr lang="en-US" sz="2400" dirty="0">
                <a:solidFill>
                  <a:srgbClr val="FFFFFF"/>
                </a:solidFill>
              </a:rPr>
              <a:t>Knee OA: Acupuncture and Tai chi</a:t>
            </a:r>
          </a:p>
          <a:p>
            <a:r>
              <a:rPr lang="en-US" sz="2400" dirty="0">
                <a:solidFill>
                  <a:srgbClr val="FFFFFF"/>
                </a:solidFill>
              </a:rPr>
              <a:t>Neck pain: Massage </a:t>
            </a:r>
          </a:p>
          <a:p>
            <a:r>
              <a:rPr lang="en-US" sz="2400" dirty="0">
                <a:solidFill>
                  <a:srgbClr val="FFFFFF"/>
                </a:solidFill>
              </a:rPr>
              <a:t>Severe headaches and migraine: relaxation techniques</a:t>
            </a:r>
          </a:p>
          <a:p>
            <a:r>
              <a:rPr lang="en-US" sz="2400" dirty="0">
                <a:solidFill>
                  <a:srgbClr val="FFFFFF"/>
                </a:solidFill>
              </a:rPr>
              <a:t>Fibromyalgia: Relaxation approaches and Tai chi</a:t>
            </a:r>
          </a:p>
        </p:txBody>
      </p:sp>
    </p:spTree>
    <p:extLst>
      <p:ext uri="{BB962C8B-B14F-4D97-AF65-F5344CB8AC3E}">
        <p14:creationId xmlns:p14="http://schemas.microsoft.com/office/powerpoint/2010/main" val="2386464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D2380-FDF6-44AE-95C5-59ECD46EF9A1}"/>
              </a:ext>
            </a:extLst>
          </p:cNvPr>
          <p:cNvSpPr>
            <a:spLocks noGrp="1"/>
          </p:cNvSpPr>
          <p:nvPr>
            <p:ph type="title"/>
          </p:nvPr>
        </p:nvSpPr>
        <p:spPr/>
        <p:txBody>
          <a:bodyPr/>
          <a:lstStyle/>
          <a:p>
            <a:r>
              <a:rPr lang="en-US" dirty="0"/>
              <a:t>Comprehensive Pain Care</a:t>
            </a:r>
          </a:p>
        </p:txBody>
      </p:sp>
      <p:sp>
        <p:nvSpPr>
          <p:cNvPr id="3" name="Content Placeholder 2">
            <a:extLst>
              <a:ext uri="{FF2B5EF4-FFF2-40B4-BE49-F238E27FC236}">
                <a16:creationId xmlns:a16="http://schemas.microsoft.com/office/drawing/2014/main" id="{30FB3BD7-7142-44C2-B511-C9414F08B233}"/>
              </a:ext>
            </a:extLst>
          </p:cNvPr>
          <p:cNvSpPr>
            <a:spLocks noGrp="1"/>
          </p:cNvSpPr>
          <p:nvPr>
            <p:ph idx="1"/>
          </p:nvPr>
        </p:nvSpPr>
        <p:spPr>
          <a:xfrm>
            <a:off x="628650" y="2729484"/>
            <a:ext cx="7886700" cy="3192542"/>
          </a:xfrm>
        </p:spPr>
        <p:txBody>
          <a:bodyPr>
            <a:normAutofit fontScale="85000" lnSpcReduction="10000"/>
          </a:bodyPr>
          <a:lstStyle/>
          <a:p>
            <a:pPr marL="0">
              <a:lnSpc>
                <a:spcPct val="107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Multimodal approach to acute pain care	</a:t>
            </a:r>
          </a:p>
          <a:p>
            <a:pPr marL="0">
              <a:lnSpc>
                <a:spcPct val="107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Question opioids as cornerstone of acute pain care</a:t>
            </a:r>
          </a:p>
          <a:p>
            <a:pPr>
              <a:lnSpc>
                <a:spcPct val="107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Frequency, dosage and timing of nonpharmacologic interventions for inpatient and acute pain care</a:t>
            </a:r>
          </a:p>
          <a:p>
            <a:pPr>
              <a:lnSpc>
                <a:spcPct val="107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Need for ongoing research on comprehensive pain strategies</a:t>
            </a:r>
          </a:p>
          <a:p>
            <a:pPr marL="0" indent="0">
              <a:lnSpc>
                <a:spcPct val="107000"/>
              </a:lnSpc>
              <a:spcBef>
                <a:spcPts val="0"/>
              </a:spcBef>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6354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D6837-50A1-4DB0-91B2-AC4052798943}"/>
              </a:ext>
            </a:extLst>
          </p:cNvPr>
          <p:cNvSpPr>
            <a:spLocks noGrp="1"/>
          </p:cNvSpPr>
          <p:nvPr>
            <p:ph type="title"/>
          </p:nvPr>
        </p:nvSpPr>
        <p:spPr>
          <a:xfrm>
            <a:off x="761999" y="674261"/>
            <a:ext cx="7271657" cy="1178862"/>
          </a:xfrm>
        </p:spPr>
        <p:txBody>
          <a:bodyPr>
            <a:normAutofit fontScale="90000"/>
          </a:bodyPr>
          <a:lstStyle/>
          <a:p>
            <a:r>
              <a:rPr lang="en-US" dirty="0"/>
              <a:t>Effective nonpharm modalities  per White Paper</a:t>
            </a:r>
          </a:p>
        </p:txBody>
      </p:sp>
      <p:sp>
        <p:nvSpPr>
          <p:cNvPr id="3" name="Content Placeholder 2">
            <a:extLst>
              <a:ext uri="{FF2B5EF4-FFF2-40B4-BE49-F238E27FC236}">
                <a16:creationId xmlns:a16="http://schemas.microsoft.com/office/drawing/2014/main" id="{A3F466AF-85C5-4ED7-8BFE-85612CEDF5E3}"/>
              </a:ext>
            </a:extLst>
          </p:cNvPr>
          <p:cNvSpPr>
            <a:spLocks noGrp="1"/>
          </p:cNvSpPr>
          <p:nvPr>
            <p:ph idx="1"/>
          </p:nvPr>
        </p:nvSpPr>
        <p:spPr>
          <a:xfrm>
            <a:off x="190500" y="2027294"/>
            <a:ext cx="8763000" cy="3415284"/>
          </a:xfrm>
        </p:spPr>
        <p:txBody>
          <a:bodyPr>
            <a:noAutofit/>
          </a:bodyPr>
          <a:lstStyle/>
          <a:p>
            <a:r>
              <a:rPr lang="en-US" sz="2400" dirty="0"/>
              <a:t>Acupuncture therapy</a:t>
            </a:r>
          </a:p>
          <a:p>
            <a:r>
              <a:rPr lang="en-US" sz="2400" dirty="0"/>
              <a:t>Massage therapy</a:t>
            </a:r>
          </a:p>
          <a:p>
            <a:r>
              <a:rPr lang="en-US" sz="2400" dirty="0"/>
              <a:t>Spinal manipulation</a:t>
            </a:r>
          </a:p>
          <a:p>
            <a:r>
              <a:rPr lang="en-US" sz="2400" dirty="0"/>
              <a:t>Mind body approaches</a:t>
            </a:r>
          </a:p>
          <a:p>
            <a:pPr lvl="1"/>
            <a:r>
              <a:rPr lang="en-US" sz="2400" dirty="0"/>
              <a:t>MBSR, meditation, relaxation</a:t>
            </a:r>
          </a:p>
          <a:p>
            <a:pPr lvl="1"/>
            <a:r>
              <a:rPr lang="en-US" sz="2400" dirty="0"/>
              <a:t>(CBT) Biofeedback</a:t>
            </a:r>
          </a:p>
          <a:p>
            <a:pPr lvl="1"/>
            <a:r>
              <a:rPr lang="en-US" sz="2400" dirty="0"/>
              <a:t>Movement therapies, (PT) Tai chi and Yoga</a:t>
            </a:r>
          </a:p>
          <a:p>
            <a:pPr lvl="2"/>
            <a:r>
              <a:rPr lang="en-US" dirty="0"/>
              <a:t>Alexander Technique, Pilates, Feldenkrais</a:t>
            </a:r>
          </a:p>
          <a:p>
            <a:r>
              <a:rPr lang="en-US" sz="2400" dirty="0"/>
              <a:t>Lifestyle and self-efficacy</a:t>
            </a:r>
          </a:p>
          <a:p>
            <a:pPr lvl="1"/>
            <a:r>
              <a:rPr lang="en-US" sz="2400" dirty="0"/>
              <a:t>Nutrition </a:t>
            </a:r>
          </a:p>
        </p:txBody>
      </p:sp>
    </p:spTree>
    <p:extLst>
      <p:ext uri="{BB962C8B-B14F-4D97-AF65-F5344CB8AC3E}">
        <p14:creationId xmlns:p14="http://schemas.microsoft.com/office/powerpoint/2010/main" val="26497984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9EAC4-BFFA-48EC-A8FD-95633C07E309}"/>
              </a:ext>
            </a:extLst>
          </p:cNvPr>
          <p:cNvSpPr>
            <a:spLocks noGrp="1"/>
          </p:cNvSpPr>
          <p:nvPr>
            <p:ph type="title"/>
          </p:nvPr>
        </p:nvSpPr>
        <p:spPr>
          <a:xfrm>
            <a:off x="628650" y="1275112"/>
            <a:ext cx="3943350" cy="994172"/>
          </a:xfrm>
        </p:spPr>
        <p:txBody>
          <a:bodyPr/>
          <a:lstStyle/>
          <a:p>
            <a:pPr algn="ctr"/>
            <a:r>
              <a:rPr lang="en-US" dirty="0"/>
              <a:t>Economics </a:t>
            </a:r>
          </a:p>
        </p:txBody>
      </p:sp>
      <p:sp>
        <p:nvSpPr>
          <p:cNvPr id="3" name="Content Placeholder 2">
            <a:extLst>
              <a:ext uri="{FF2B5EF4-FFF2-40B4-BE49-F238E27FC236}">
                <a16:creationId xmlns:a16="http://schemas.microsoft.com/office/drawing/2014/main" id="{D73A9A6E-AB49-469A-8449-CBFD471B893D}"/>
              </a:ext>
            </a:extLst>
          </p:cNvPr>
          <p:cNvSpPr>
            <a:spLocks noGrp="1"/>
          </p:cNvSpPr>
          <p:nvPr>
            <p:ph idx="1"/>
          </p:nvPr>
        </p:nvSpPr>
        <p:spPr>
          <a:xfrm>
            <a:off x="628650" y="2465785"/>
            <a:ext cx="8341614" cy="3117104"/>
          </a:xfrm>
        </p:spPr>
        <p:txBody>
          <a:bodyPr>
            <a:normAutofit fontScale="77500" lnSpcReduction="20000"/>
          </a:bodyPr>
          <a:lstStyle/>
          <a:p>
            <a:pPr marL="0" indent="0">
              <a:lnSpc>
                <a:spcPct val="107000"/>
              </a:lnSpc>
              <a:spcBef>
                <a:spcPts val="0"/>
              </a:spcBef>
              <a:buNone/>
            </a:pPr>
            <a:r>
              <a:rPr lang="en-US" dirty="0">
                <a:ea typeface="Calibri" panose="020F0502020204030204" pitchFamily="34" charset="0"/>
                <a:cs typeface="Times New Roman" panose="02020603050405020304" pitchFamily="18" charset="0"/>
              </a:rPr>
              <a:t>Economic benefits of nonpharmacologic therapies in the tx of pain	</a:t>
            </a:r>
          </a:p>
          <a:p>
            <a:pPr marL="214313">
              <a:lnSpc>
                <a:spcPct val="107000"/>
              </a:lnSpc>
              <a:spcBef>
                <a:spcPts val="0"/>
              </a:spcBef>
            </a:pPr>
            <a:r>
              <a:rPr lang="en-US" dirty="0">
                <a:ea typeface="Calibri" panose="020F0502020204030204" pitchFamily="34" charset="0"/>
                <a:cs typeface="Times New Roman" panose="02020603050405020304" pitchFamily="18" charset="0"/>
              </a:rPr>
              <a:t>Course of treatment and cost for inpatient acute care</a:t>
            </a:r>
          </a:p>
          <a:p>
            <a:pPr marL="557213" lvl="1">
              <a:lnSpc>
                <a:spcPct val="107000"/>
              </a:lnSpc>
              <a:spcBef>
                <a:spcPts val="0"/>
              </a:spcBef>
            </a:pPr>
            <a:r>
              <a:rPr lang="en-US" dirty="0">
                <a:ea typeface="Calibri" panose="020F0502020204030204" pitchFamily="34" charset="0"/>
                <a:cs typeface="Times New Roman" panose="02020603050405020304" pitchFamily="18" charset="0"/>
              </a:rPr>
              <a:t>Options for daily tx while hospitalized	</a:t>
            </a:r>
          </a:p>
          <a:p>
            <a:pPr marL="214313">
              <a:lnSpc>
                <a:spcPct val="107000"/>
              </a:lnSpc>
              <a:spcBef>
                <a:spcPts val="0"/>
              </a:spcBef>
            </a:pPr>
            <a:r>
              <a:rPr lang="en-US" dirty="0">
                <a:ea typeface="Calibri" panose="020F0502020204030204" pitchFamily="34" charset="0"/>
                <a:cs typeface="Times New Roman" panose="02020603050405020304" pitchFamily="18" charset="0"/>
              </a:rPr>
              <a:t>Course of treatment and costs for outpatient chronic pain</a:t>
            </a:r>
          </a:p>
          <a:p>
            <a:pPr marL="557213" lvl="1">
              <a:lnSpc>
                <a:spcPct val="107000"/>
              </a:lnSpc>
              <a:spcBef>
                <a:spcPts val="0"/>
              </a:spcBef>
            </a:pPr>
            <a:r>
              <a:rPr lang="en-US" dirty="0">
                <a:ea typeface="Calibri" panose="020F0502020204030204" pitchFamily="34" charset="0"/>
                <a:cs typeface="Times New Roman" panose="02020603050405020304" pitchFamily="18" charset="0"/>
              </a:rPr>
              <a:t>SysRevMeta: benefit acup persisted at 12 months following a course of tx of 8-15 sessions over 12 weeks</a:t>
            </a:r>
          </a:p>
          <a:p>
            <a:pPr marL="900113" lvl="2">
              <a:lnSpc>
                <a:spcPct val="107000"/>
              </a:lnSpc>
              <a:spcBef>
                <a:spcPts val="0"/>
              </a:spcBef>
            </a:pPr>
            <a:r>
              <a:rPr lang="en-US" sz="2300" dirty="0">
                <a:ea typeface="Calibri" panose="020F0502020204030204" pitchFamily="34" charset="0"/>
                <a:cs typeface="Times New Roman" panose="02020603050405020304" pitchFamily="18" charset="0"/>
              </a:rPr>
              <a:t>Chronic pain of head, neck, shoulder, low back and knee	</a:t>
            </a:r>
          </a:p>
          <a:p>
            <a:pPr marL="900113" lvl="2">
              <a:lnSpc>
                <a:spcPct val="107000"/>
              </a:lnSpc>
              <a:spcBef>
                <a:spcPts val="0"/>
              </a:spcBef>
            </a:pPr>
            <a:r>
              <a:rPr lang="en-US" sz="2300" dirty="0">
                <a:ea typeface="Calibri" panose="020F0502020204030204" pitchFamily="34" charset="0"/>
                <a:cs typeface="Times New Roman" panose="02020603050405020304" pitchFamily="18" charset="0"/>
              </a:rPr>
              <a:t>Most patients do not access full course of tx due to lack of insurance coverage</a:t>
            </a:r>
          </a:p>
          <a:p>
            <a:pPr marL="0" indent="0">
              <a:buNone/>
            </a:pPr>
            <a:endParaRPr lang="en-US" dirty="0"/>
          </a:p>
        </p:txBody>
      </p:sp>
    </p:spTree>
    <p:extLst>
      <p:ext uri="{BB962C8B-B14F-4D97-AF65-F5344CB8AC3E}">
        <p14:creationId xmlns:p14="http://schemas.microsoft.com/office/powerpoint/2010/main" val="2061670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D2D3-99A6-47BF-B315-D022FD99B65D}"/>
              </a:ext>
            </a:extLst>
          </p:cNvPr>
          <p:cNvSpPr>
            <a:spLocks noGrp="1"/>
          </p:cNvSpPr>
          <p:nvPr>
            <p:ph type="title"/>
          </p:nvPr>
        </p:nvSpPr>
        <p:spPr>
          <a:xfrm>
            <a:off x="457200" y="796528"/>
            <a:ext cx="8229600" cy="1143000"/>
          </a:xfrm>
        </p:spPr>
        <p:txBody>
          <a:bodyPr>
            <a:normAutofit fontScale="90000"/>
          </a:bodyPr>
          <a:lstStyle/>
          <a:p>
            <a:r>
              <a:rPr lang="en-US" dirty="0"/>
              <a:t>Pain Task Force White Paper</a:t>
            </a:r>
            <a:br>
              <a:rPr lang="en-US" dirty="0"/>
            </a:br>
            <a:r>
              <a:rPr lang="en-US" dirty="0"/>
              <a:t>Accessed by 5000+ colleagues</a:t>
            </a:r>
          </a:p>
        </p:txBody>
      </p:sp>
      <p:sp>
        <p:nvSpPr>
          <p:cNvPr id="3" name="Content Placeholder 2">
            <a:extLst>
              <a:ext uri="{FF2B5EF4-FFF2-40B4-BE49-F238E27FC236}">
                <a16:creationId xmlns:a16="http://schemas.microsoft.com/office/drawing/2014/main" id="{5CEED849-5148-4E23-A5E5-672D1ECC858C}"/>
              </a:ext>
            </a:extLst>
          </p:cNvPr>
          <p:cNvSpPr>
            <a:spLocks noGrp="1"/>
          </p:cNvSpPr>
          <p:nvPr>
            <p:ph idx="1"/>
          </p:nvPr>
        </p:nvSpPr>
        <p:spPr>
          <a:xfrm>
            <a:off x="628650" y="2311146"/>
            <a:ext cx="7886700" cy="3178826"/>
          </a:xfrm>
        </p:spPr>
        <p:txBody>
          <a:bodyPr>
            <a:normAutofit fontScale="77500" lnSpcReduction="20000"/>
          </a:bodyPr>
          <a:lstStyle/>
          <a:p>
            <a:endParaRPr lang="en-US" dirty="0">
              <a:hlinkClick r:id="" action="ppaction://noaction"/>
            </a:endParaRPr>
          </a:p>
          <a:p>
            <a:r>
              <a:rPr lang="en-US" dirty="0">
                <a:hlinkClick r:id="" action="ppaction://noaction"/>
              </a:rPr>
              <a:t>www.nonpharmpaincare.org</a:t>
            </a:r>
            <a:endParaRPr lang="en-US" dirty="0"/>
          </a:p>
          <a:p>
            <a:r>
              <a:rPr lang="en-US" dirty="0"/>
              <a:t>Researchgate</a:t>
            </a:r>
          </a:p>
          <a:p>
            <a:r>
              <a:rPr lang="en-US" dirty="0"/>
              <a:t>Including DoD, VA, CMS, NIH, multiple professional organizations and researchers around the world</a:t>
            </a:r>
          </a:p>
          <a:p>
            <a:endParaRPr lang="en-US" dirty="0"/>
          </a:p>
          <a:p>
            <a:endParaRPr lang="en-US" dirty="0"/>
          </a:p>
          <a:p>
            <a:pPr marL="0" indent="0" algn="r">
              <a:buNone/>
            </a:pPr>
            <a:r>
              <a:rPr lang="en-US" sz="1500" dirty="0">
                <a:latin typeface="Segoe UI" panose="020B0502040204020203" pitchFamily="34" charset="0"/>
              </a:rPr>
              <a:t>Tick H, Nielsen A, Pelletier KR, Bonakdar R, Simmons S, Glick R, Ratner E, Lemmon RL, Wayne PM, Zador V. Evidence-based Nonpharmacologic Strategies for Comprehensive Pain Care: The Consortium Pain Task Force White Paper. </a:t>
            </a:r>
            <a:r>
              <a:rPr lang="en-US" sz="1500" i="1" dirty="0">
                <a:latin typeface="Segoe UI" panose="020B0502040204020203" pitchFamily="34" charset="0"/>
              </a:rPr>
              <a:t>Explore (NY). </a:t>
            </a:r>
            <a:r>
              <a:rPr lang="en-US" sz="1500" dirty="0">
                <a:latin typeface="Segoe UI" panose="020B0502040204020203" pitchFamily="34" charset="0"/>
              </a:rPr>
              <a:t>2018.</a:t>
            </a:r>
            <a:endParaRPr lang="en-US" sz="1500" dirty="0"/>
          </a:p>
        </p:txBody>
      </p:sp>
    </p:spTree>
    <p:extLst>
      <p:ext uri="{BB962C8B-B14F-4D97-AF65-F5344CB8AC3E}">
        <p14:creationId xmlns:p14="http://schemas.microsoft.com/office/powerpoint/2010/main" val="2580833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ronic Pa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482" y="2981325"/>
            <a:ext cx="3019425" cy="3019425"/>
          </a:xfrm>
          <a:prstGeom prst="rect">
            <a:avLst/>
          </a:prstGeom>
        </p:spPr>
      </p:pic>
      <p:sp>
        <p:nvSpPr>
          <p:cNvPr id="6" name="object 3"/>
          <p:cNvSpPr txBox="1">
            <a:spLocks noGrp="1"/>
          </p:cNvSpPr>
          <p:nvPr>
            <p:ph type="title"/>
          </p:nvPr>
        </p:nvSpPr>
        <p:spPr>
          <a:xfrm>
            <a:off x="5618390" y="2333655"/>
            <a:ext cx="2247900" cy="415498"/>
          </a:xfrm>
          <a:prstGeom prst="rect">
            <a:avLst/>
          </a:prstGeom>
        </p:spPr>
        <p:txBody>
          <a:bodyPr vert="horz" wrap="square" lIns="0" tIns="0" rIns="0" bIns="0" rtlCol="0" anchor="ctr">
            <a:spAutoFit/>
          </a:bodyPr>
          <a:lstStyle/>
          <a:p>
            <a:pPr marL="9525"/>
            <a:r>
              <a:rPr lang="en-US" sz="2700" b="1" spc="188" dirty="0">
                <a:solidFill>
                  <a:schemeClr val="accent1"/>
                </a:solidFill>
                <a:latin typeface="Montserrat"/>
                <a:cs typeface="Montserrat"/>
              </a:rPr>
              <a:t>CHRONIC</a:t>
            </a:r>
            <a:endParaRPr sz="2700" dirty="0">
              <a:solidFill>
                <a:schemeClr val="accent1"/>
              </a:solidFill>
              <a:latin typeface="Montserrat"/>
              <a:cs typeface="Montserrat"/>
            </a:endParaRPr>
          </a:p>
        </p:txBody>
      </p:sp>
      <p:sp>
        <p:nvSpPr>
          <p:cNvPr id="7" name="object 3"/>
          <p:cNvSpPr txBox="1">
            <a:spLocks/>
          </p:cNvSpPr>
          <p:nvPr/>
        </p:nvSpPr>
        <p:spPr>
          <a:xfrm>
            <a:off x="1228725" y="1076355"/>
            <a:ext cx="2247900" cy="415498"/>
          </a:xfrm>
          <a:prstGeom prst="rect">
            <a:avLst/>
          </a:prstGeom>
        </p:spPr>
        <p:txBody>
          <a:bodyPr vert="horz" wrap="square" lIns="0" tIns="0" rIns="0" bIns="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9525"/>
            <a:r>
              <a:rPr lang="en-US" sz="2700" b="1" spc="188" dirty="0">
                <a:solidFill>
                  <a:schemeClr val="accent1"/>
                </a:solidFill>
                <a:latin typeface="Montserrat"/>
                <a:cs typeface="Montserrat"/>
              </a:rPr>
              <a:t>ACUTE</a:t>
            </a:r>
            <a:endParaRPr lang="en-US" sz="2700" dirty="0">
              <a:solidFill>
                <a:schemeClr val="accent1"/>
              </a:solidFill>
              <a:latin typeface="Montserrat"/>
              <a:cs typeface="Montserrat"/>
            </a:endParaRPr>
          </a:p>
        </p:txBody>
      </p:sp>
      <p:pic>
        <p:nvPicPr>
          <p:cNvPr id="8" name="Picture 7" descr="Acute Pain.jpg">
            <a:extLst>
              <a:ext uri="{FF2B5EF4-FFF2-40B4-BE49-F238E27FC236}">
                <a16:creationId xmlns:a16="http://schemas.microsoft.com/office/drawing/2014/main" id="{B84F5BA8-8894-1F42-A8CC-6AD02C6405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1" y="1798354"/>
            <a:ext cx="4000500" cy="2250281"/>
          </a:xfrm>
          <a:prstGeom prst="rect">
            <a:avLst/>
          </a:prstGeom>
        </p:spPr>
      </p:pic>
    </p:spTree>
    <p:extLst>
      <p:ext uri="{BB962C8B-B14F-4D97-AF65-F5344CB8AC3E}">
        <p14:creationId xmlns:p14="http://schemas.microsoft.com/office/powerpoint/2010/main" val="4087431281"/>
      </p:ext>
    </p:extLst>
  </p:cSld>
  <p:clrMapOvr>
    <a:masterClrMapping/>
  </p:clrMapOvr>
  <mc:AlternateContent xmlns:mc="http://schemas.openxmlformats.org/markup-compatibility/2006" xmlns:p14="http://schemas.microsoft.com/office/powerpoint/2010/main">
    <mc:Choice Requires="p14">
      <p:transition spd="slow" p14:dur="2000" advTm="122532"/>
    </mc:Choice>
    <mc:Fallback xmlns="">
      <p:transition xmlns:p14="http://schemas.microsoft.com/office/powerpoint/2010/main" spd="slow" advTm="12253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cute Pain.jpg">
            <a:extLst>
              <a:ext uri="{FF2B5EF4-FFF2-40B4-BE49-F238E27FC236}">
                <a16:creationId xmlns:a16="http://schemas.microsoft.com/office/drawing/2014/main" id="{CB21DC04-95A1-9C4C-93E3-C9751F879D8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522515"/>
            <a:ext cx="9144000" cy="5576208"/>
          </a:xfrm>
          <a:prstGeom prst="rect">
            <a:avLst/>
          </a:prstGeom>
          <a:noFill/>
        </p:spPr>
      </p:pic>
      <p:sp>
        <p:nvSpPr>
          <p:cNvPr id="2" name="Title 1">
            <a:extLst>
              <a:ext uri="{FF2B5EF4-FFF2-40B4-BE49-F238E27FC236}">
                <a16:creationId xmlns:a16="http://schemas.microsoft.com/office/drawing/2014/main" id="{6F641C2B-129E-A743-A4C6-5714439BB022}"/>
              </a:ext>
            </a:extLst>
          </p:cNvPr>
          <p:cNvSpPr>
            <a:spLocks noGrp="1"/>
          </p:cNvSpPr>
          <p:nvPr>
            <p:ph type="title"/>
          </p:nvPr>
        </p:nvSpPr>
        <p:spPr>
          <a:xfrm>
            <a:off x="176940" y="1180764"/>
            <a:ext cx="3153103" cy="1007066"/>
          </a:xfrm>
        </p:spPr>
        <p:txBody>
          <a:bodyPr>
            <a:normAutofit/>
          </a:bodyPr>
          <a:lstStyle/>
          <a:p>
            <a:pPr algn="ctr"/>
            <a:r>
              <a:rPr lang="en-US" sz="2700" b="1" spc="188" dirty="0">
                <a:solidFill>
                  <a:schemeClr val="bg1"/>
                </a:solidFill>
                <a:latin typeface="Montserrat"/>
                <a:cs typeface="Montserrat"/>
              </a:rPr>
              <a:t>ACUTE PAIN</a:t>
            </a:r>
            <a:endParaRPr lang="en-US" sz="2700" dirty="0">
              <a:solidFill>
                <a:schemeClr val="bg1"/>
              </a:solidFill>
            </a:endParaRPr>
          </a:p>
        </p:txBody>
      </p:sp>
      <p:sp>
        <p:nvSpPr>
          <p:cNvPr id="3" name="Content Placeholder 2">
            <a:extLst>
              <a:ext uri="{FF2B5EF4-FFF2-40B4-BE49-F238E27FC236}">
                <a16:creationId xmlns:a16="http://schemas.microsoft.com/office/drawing/2014/main" id="{C4BACE38-0CB4-4049-94FA-0B1E53A8AB77}"/>
              </a:ext>
            </a:extLst>
          </p:cNvPr>
          <p:cNvSpPr>
            <a:spLocks noGrp="1"/>
          </p:cNvSpPr>
          <p:nvPr>
            <p:ph idx="1"/>
          </p:nvPr>
        </p:nvSpPr>
        <p:spPr>
          <a:xfrm>
            <a:off x="-268156" y="3712357"/>
            <a:ext cx="3598199" cy="1964879"/>
          </a:xfrm>
        </p:spPr>
        <p:txBody>
          <a:bodyPr anchor="ctr">
            <a:normAutofit fontScale="92500" lnSpcReduction="10000"/>
          </a:bodyPr>
          <a:lstStyle/>
          <a:p>
            <a:r>
              <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DANGER alert system</a:t>
            </a:r>
          </a:p>
          <a:p>
            <a:r>
              <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signal of potential life threatening injury</a:t>
            </a:r>
          </a:p>
          <a:p>
            <a:r>
              <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brain process (no brain no pain)</a:t>
            </a:r>
          </a:p>
          <a:p>
            <a:r>
              <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need for urgent action</a:t>
            </a:r>
          </a:p>
          <a:p>
            <a:r>
              <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Subject to modification by the CNS</a:t>
            </a:r>
          </a:p>
          <a:p>
            <a:endParaRPr lang="en-US" sz="1800" dirty="0">
              <a:solidFill>
                <a:schemeClr val="bg1"/>
              </a:solidFill>
            </a:endParaRPr>
          </a:p>
          <a:p>
            <a:endParaRPr lang="en-US" sz="1350" dirty="0"/>
          </a:p>
        </p:txBody>
      </p:sp>
    </p:spTree>
    <p:extLst>
      <p:ext uri="{BB962C8B-B14F-4D97-AF65-F5344CB8AC3E}">
        <p14:creationId xmlns:p14="http://schemas.microsoft.com/office/powerpoint/2010/main" val="573306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mage of an ankle sprain">
            <a:extLst>
              <a:ext uri="{FF2B5EF4-FFF2-40B4-BE49-F238E27FC236}">
                <a16:creationId xmlns:a16="http://schemas.microsoft.com/office/drawing/2014/main" id="{73662C5B-7B9B-E54F-A25E-88BB56FC7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0744"/>
            <a:ext cx="9538667" cy="56905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F641C2B-129E-A743-A4C6-5714439BB022}"/>
              </a:ext>
            </a:extLst>
          </p:cNvPr>
          <p:cNvSpPr>
            <a:spLocks noGrp="1"/>
          </p:cNvSpPr>
          <p:nvPr>
            <p:ph type="title"/>
          </p:nvPr>
        </p:nvSpPr>
        <p:spPr>
          <a:xfrm>
            <a:off x="394137" y="627199"/>
            <a:ext cx="3153103" cy="1007066"/>
          </a:xfrm>
        </p:spPr>
        <p:txBody>
          <a:bodyPr>
            <a:normAutofit fontScale="90000"/>
          </a:bodyPr>
          <a:lstStyle/>
          <a:p>
            <a:pPr algn="ctr"/>
            <a:r>
              <a:rPr lang="en-US" sz="2700" b="1" spc="188" dirty="0">
                <a:latin typeface="Montserrat"/>
              </a:rPr>
              <a:t>NON-LIFE THREATENING PAIN</a:t>
            </a:r>
            <a:endParaRPr lang="en-US" sz="2700" dirty="0"/>
          </a:p>
        </p:txBody>
      </p:sp>
      <p:sp>
        <p:nvSpPr>
          <p:cNvPr id="3" name="Content Placeholder 2">
            <a:extLst>
              <a:ext uri="{FF2B5EF4-FFF2-40B4-BE49-F238E27FC236}">
                <a16:creationId xmlns:a16="http://schemas.microsoft.com/office/drawing/2014/main" id="{C4BACE38-0CB4-4049-94FA-0B1E53A8AB77}"/>
              </a:ext>
            </a:extLst>
          </p:cNvPr>
          <p:cNvSpPr>
            <a:spLocks noGrp="1"/>
          </p:cNvSpPr>
          <p:nvPr>
            <p:ph idx="1"/>
          </p:nvPr>
        </p:nvSpPr>
        <p:spPr>
          <a:xfrm>
            <a:off x="171589" y="1803902"/>
            <a:ext cx="3598199" cy="1964879"/>
          </a:xfrm>
        </p:spPr>
        <p:txBody>
          <a:bodyPr anchor="ctr">
            <a:normAutofit fontScale="70000" lnSpcReduction="20000"/>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A brain process modifies our sense of 	urgency</a:t>
            </a:r>
          </a:p>
          <a:p>
            <a:r>
              <a:rPr lang="en-US" dirty="0">
                <a:latin typeface="Helvetica Neue" panose="02000503000000020004" pitchFamily="2" charset="0"/>
                <a:ea typeface="Helvetica Neue" panose="02000503000000020004" pitchFamily="2" charset="0"/>
                <a:cs typeface="Helvetica Neue" panose="02000503000000020004" pitchFamily="2" charset="0"/>
              </a:rPr>
              <a:t>Inhibitory central and peripheral pathways</a:t>
            </a:r>
          </a:p>
          <a:p>
            <a:r>
              <a:rPr lang="en-US" dirty="0">
                <a:latin typeface="Helvetica Neue" panose="02000503000000020004" pitchFamily="2" charset="0"/>
                <a:ea typeface="Helvetica Neue" panose="02000503000000020004" pitchFamily="2" charset="0"/>
                <a:cs typeface="Helvetica Neue" panose="02000503000000020004" pitchFamily="2" charset="0"/>
              </a:rPr>
              <a:t>No need for urgent </a:t>
            </a:r>
          </a:p>
          <a:p>
            <a:pPr marL="0" indent="0">
              <a:buNone/>
            </a:pPr>
            <a:r>
              <a:rPr lang="en-US" dirty="0">
                <a:latin typeface="Helvetica Neue" panose="02000503000000020004" pitchFamily="2" charset="0"/>
                <a:ea typeface="Helvetica Neue" panose="02000503000000020004" pitchFamily="2" charset="0"/>
                <a:cs typeface="Helvetica Neue" panose="02000503000000020004" pitchFamily="2" charset="0"/>
              </a:rPr>
              <a:t>	action</a:t>
            </a:r>
          </a:p>
          <a:p>
            <a:endParaRPr lang="en-US" dirty="0"/>
          </a:p>
          <a:p>
            <a:endParaRPr lang="en-US" sz="1350" dirty="0"/>
          </a:p>
        </p:txBody>
      </p:sp>
    </p:spTree>
    <p:extLst>
      <p:ext uri="{BB962C8B-B14F-4D97-AF65-F5344CB8AC3E}">
        <p14:creationId xmlns:p14="http://schemas.microsoft.com/office/powerpoint/2010/main" val="3514694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ronic Pain.jpg">
            <a:extLst>
              <a:ext uri="{FF2B5EF4-FFF2-40B4-BE49-F238E27FC236}">
                <a16:creationId xmlns:a16="http://schemas.microsoft.com/office/drawing/2014/main" id="{22DF3EC0-5FA3-3F43-A4F2-BDD6E257D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5614"/>
            <a:ext cx="9203121" cy="6392385"/>
          </a:xfrm>
          <a:prstGeom prst="rect">
            <a:avLst/>
          </a:prstGeom>
        </p:spPr>
      </p:pic>
      <p:sp>
        <p:nvSpPr>
          <p:cNvPr id="2" name="Title 1">
            <a:extLst>
              <a:ext uri="{FF2B5EF4-FFF2-40B4-BE49-F238E27FC236}">
                <a16:creationId xmlns:a16="http://schemas.microsoft.com/office/drawing/2014/main" id="{6F641C2B-129E-A743-A4C6-5714439BB022}"/>
              </a:ext>
            </a:extLst>
          </p:cNvPr>
          <p:cNvSpPr>
            <a:spLocks noGrp="1"/>
          </p:cNvSpPr>
          <p:nvPr>
            <p:ph type="title"/>
          </p:nvPr>
        </p:nvSpPr>
        <p:spPr>
          <a:xfrm>
            <a:off x="353597" y="234856"/>
            <a:ext cx="3153103" cy="1007066"/>
          </a:xfrm>
        </p:spPr>
        <p:txBody>
          <a:bodyPr>
            <a:normAutofit fontScale="90000"/>
          </a:bodyPr>
          <a:lstStyle/>
          <a:p>
            <a:pPr algn="ctr"/>
            <a:r>
              <a:rPr lang="en-US" sz="2700" b="1" spc="188" dirty="0">
                <a:solidFill>
                  <a:schemeClr val="bg1"/>
                </a:solidFill>
                <a:latin typeface="Montserrat"/>
                <a:cs typeface="Montserrat"/>
              </a:rPr>
              <a:t>WHAT IS CHRONIC PAIN?</a:t>
            </a:r>
            <a:endParaRPr lang="en-US" sz="2700" dirty="0">
              <a:solidFill>
                <a:schemeClr val="bg1"/>
              </a:solidFill>
            </a:endParaRPr>
          </a:p>
        </p:txBody>
      </p:sp>
      <p:sp>
        <p:nvSpPr>
          <p:cNvPr id="3" name="Content Placeholder 2">
            <a:extLst>
              <a:ext uri="{FF2B5EF4-FFF2-40B4-BE49-F238E27FC236}">
                <a16:creationId xmlns:a16="http://schemas.microsoft.com/office/drawing/2014/main" id="{C4BACE38-0CB4-4049-94FA-0B1E53A8AB77}"/>
              </a:ext>
            </a:extLst>
          </p:cNvPr>
          <p:cNvSpPr>
            <a:spLocks noGrp="1"/>
          </p:cNvSpPr>
          <p:nvPr>
            <p:ph idx="1"/>
          </p:nvPr>
        </p:nvSpPr>
        <p:spPr>
          <a:xfrm>
            <a:off x="5852946" y="3067603"/>
            <a:ext cx="3444766" cy="4189711"/>
          </a:xfrm>
        </p:spPr>
        <p:txBody>
          <a:bodyPr anchor="ctr">
            <a:normAutofit/>
          </a:bodyPr>
          <a:lstStyle/>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Possibly ongoing nociception</a:t>
            </a:r>
          </a:p>
          <a:p>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change in brain processes</a:t>
            </a:r>
          </a:p>
          <a:p>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failure of descending inhibitory pathways</a:t>
            </a:r>
          </a:p>
          <a:p>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chronic disease</a:t>
            </a:r>
          </a:p>
          <a:p>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 urgent need for drugs?</a:t>
            </a:r>
          </a:p>
          <a:p>
            <a:endParaRPr lang="en-US" sz="2000" dirty="0">
              <a:solidFill>
                <a:schemeClr val="bg1"/>
              </a:solidFill>
            </a:endParaRPr>
          </a:p>
          <a:p>
            <a:endParaRPr lang="en-US" sz="1350" dirty="0"/>
          </a:p>
        </p:txBody>
      </p:sp>
    </p:spTree>
    <p:extLst>
      <p:ext uri="{BB962C8B-B14F-4D97-AF65-F5344CB8AC3E}">
        <p14:creationId xmlns:p14="http://schemas.microsoft.com/office/powerpoint/2010/main" val="249610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0.7|0.2|0.4|0.4|3.8|0.5|0.8|0.2|0.2|0.2|0.2"/>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1|0.1|0.1|0.1|0.1|0.1"/>
</p:tagLst>
</file>

<file path=ppt/tags/tag4.xml><?xml version="1.0" encoding="utf-8"?>
<p:tagLst xmlns:a="http://schemas.openxmlformats.org/drawingml/2006/main" xmlns:r="http://schemas.openxmlformats.org/officeDocument/2006/relationships" xmlns:p="http://schemas.openxmlformats.org/presentationml/2006/main">
  <p:tag name="TIMING" val="|0.1|0.7|0.4|0.5|0.8|0.5|0.6|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163</TotalTime>
  <Words>1722</Words>
  <Application>Microsoft Office PowerPoint</Application>
  <PresentationFormat>On-screen Show (4:3)</PresentationFormat>
  <Paragraphs>396</Paragraphs>
  <Slides>48</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48</vt:i4>
      </vt:variant>
    </vt:vector>
  </HeadingPairs>
  <TitlesOfParts>
    <vt:vector size="60" baseType="lpstr">
      <vt:lpstr>SimSun</vt:lpstr>
      <vt:lpstr>Arial</vt:lpstr>
      <vt:lpstr>Calibri</vt:lpstr>
      <vt:lpstr>Courier New</vt:lpstr>
      <vt:lpstr>Helvetica Neue</vt:lpstr>
      <vt:lpstr>Mangal</vt:lpstr>
      <vt:lpstr>Montserrat</vt:lpstr>
      <vt:lpstr>Montserrat Light</vt:lpstr>
      <vt:lpstr>Montserrat Medium</vt:lpstr>
      <vt:lpstr>Segoe UI</vt:lpstr>
      <vt:lpstr>Times New Roman</vt:lpstr>
      <vt:lpstr>Office Theme</vt:lpstr>
      <vt:lpstr>+</vt:lpstr>
      <vt:lpstr>   Evidence-based nonpharmacologic pain medicine as culture change in practice, education and policy:  How do we get there from here?</vt:lpstr>
      <vt:lpstr>Overview</vt:lpstr>
      <vt:lpstr>Burden of pain including economic impact</vt:lpstr>
      <vt:lpstr>Pain Task Force White Paper Accessed by 5000+ colleagues</vt:lpstr>
      <vt:lpstr>CHRONIC</vt:lpstr>
      <vt:lpstr>ACUTE PAIN</vt:lpstr>
      <vt:lpstr>NON-LIFE THREATENING PAIN</vt:lpstr>
      <vt:lpstr>WHAT IS CHRONIC PAIN?</vt:lpstr>
      <vt:lpstr>WHAT FACILITATES CHRONIC PAIN</vt:lpstr>
      <vt:lpstr>WHAT IS PAIN</vt:lpstr>
      <vt:lpstr>PowerPoint Presentation</vt:lpstr>
      <vt:lpstr>PowerPoint Presentation</vt:lpstr>
      <vt:lpstr>PowerPoint Presentation</vt:lpstr>
      <vt:lpstr>PowerPoint Presentation</vt:lpstr>
      <vt:lpstr>Tree</vt:lpstr>
      <vt:lpstr>PowerPoint Presentation</vt:lpstr>
      <vt:lpstr>PowerPoint Presentation</vt:lpstr>
      <vt:lpstr>THE KEY TO HEALTH: </vt:lpstr>
      <vt:lpstr>FASCIA</vt:lpstr>
      <vt:lpstr>PowerPoint Presentation</vt:lpstr>
      <vt:lpstr>MYOFASCIAL PAIN</vt:lpstr>
      <vt:lpstr>PowerPoint Presentation</vt:lpstr>
      <vt:lpstr>MOVEMENT AS PAIN RELIEF</vt:lpstr>
      <vt:lpstr>PowerPoint Presentation</vt:lpstr>
      <vt:lpstr>BIOCHEMICAL and HORMONAL DYSREGULATION: PAIN</vt:lpstr>
      <vt:lpstr>TREATMENT WITH OPIOIDS</vt:lpstr>
      <vt:lpstr>PowerPoint Presentation</vt:lpstr>
      <vt:lpstr>PowerPoint Presentation</vt:lpstr>
      <vt:lpstr>Evidence confirms:</vt:lpstr>
      <vt:lpstr>The Joint Commission (TJC) </vt:lpstr>
      <vt:lpstr>Acute pain inpatient setting</vt:lpstr>
      <vt:lpstr>Acute pain inpatient setting Post-operative pain</vt:lpstr>
      <vt:lpstr> Acute pain, trauma and ED </vt:lpstr>
      <vt:lpstr>Post-operative pain</vt:lpstr>
      <vt:lpstr>Mind body for acute inpatient </vt:lpstr>
      <vt:lpstr>Safety mind body</vt:lpstr>
      <vt:lpstr>PowerPoint Presentation</vt:lpstr>
      <vt:lpstr>Cancer pain Massage therapy</vt:lpstr>
      <vt:lpstr>Cancer pain Mind body approaches</vt:lpstr>
      <vt:lpstr>American College Physicians Guidelines (ACP)</vt:lpstr>
      <vt:lpstr>American College Physicians Guidelines (ACP)</vt:lpstr>
      <vt:lpstr>Cancer pain Acupuncture therapy</vt:lpstr>
      <vt:lpstr>US Dept Health and Human Services Agency for Healthcare Research and Quality AHRQ</vt:lpstr>
      <vt:lpstr>NIH Recommends (2016)</vt:lpstr>
      <vt:lpstr>Comprehensive Pain Care</vt:lpstr>
      <vt:lpstr>Effective nonpharm modalities  per White Paper</vt:lpstr>
      <vt:lpstr>Economics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Tick</dc:creator>
  <cp:lastModifiedBy>Julie Cwik</cp:lastModifiedBy>
  <cp:revision>15</cp:revision>
  <dcterms:created xsi:type="dcterms:W3CDTF">2019-03-31T21:16:34Z</dcterms:created>
  <dcterms:modified xsi:type="dcterms:W3CDTF">2019-05-06T18:11:44Z</dcterms:modified>
</cp:coreProperties>
</file>